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  <p:sldId id="263" r:id="rId9"/>
    <p:sldId id="259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E330C-3C9C-F44D-A568-C53A3B2E0969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FCEB9-E97A-3747-ABBF-DFC3D9EC7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3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7EAF4-A3F8-1449-8006-68D85065F3B0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5F69B-5C54-1648-9D5F-DC601933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65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B5E5-75EB-9546-933F-95349794B7A6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2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8A04-CEF7-B84B-9CFA-FD2901D594CD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0DDE-B17C-114B-BCEC-5F07BB0E3592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7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50A9-F755-5A45-9F43-3ED1D09F6F18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047-32AD-6744-9B3C-BFF8A661496F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2F35-ED95-2E46-9EBF-05CB3254070F}" type="datetime1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3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B9A2-FC2D-1940-93CF-DC8D7D55DFAE}" type="datetime1">
              <a:rPr lang="en-US" smtClean="0"/>
              <a:t>9/20/18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7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D581-330A-F84F-BA5A-CB01A5B994E4}" type="datetime1">
              <a:rPr lang="en-US" smtClean="0"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7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EC6F-8F2A-5041-9A7C-4A1E647ECDB3}" type="datetime1">
              <a:rPr lang="en-US" smtClean="0"/>
              <a:t>9/20/18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6BD1-F633-DC41-860D-8C46415C4701}" type="datetime1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7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CA1F-7E09-D249-8630-582AD814C4AE}" type="datetime1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4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6B5DF-4602-B449-9172-8BA9DA99749E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3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Simulation of E-field and pitch systematics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</a:t>
            </a:r>
          </a:p>
          <a:p>
            <a:r>
              <a:rPr lang="en-US" dirty="0" smtClean="0"/>
              <a:t>September 20,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2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c_C_p(T)_=_fr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36" y="1112347"/>
            <a:ext cx="4336714" cy="903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3819" y="394497"/>
            <a:ext cx="166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Pitch correction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CBC5-CA4A-0746-B148-0855675F2F9D}" type="datetime1">
              <a:rPr lang="en-US" smtClean="0"/>
              <a:t>9/20/18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5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476" y="719421"/>
            <a:ext cx="4369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initial displacements and amplitudes 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3661" y="224833"/>
            <a:ext cx="57118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pitch correction depend on </a:t>
            </a:r>
            <a:r>
              <a:rPr lang="en-US" dirty="0" err="1" smtClean="0"/>
              <a:t>betatron</a:t>
            </a:r>
            <a:r>
              <a:rPr lang="en-US" dirty="0" smtClean="0"/>
              <a:t>  amplitude?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 = 0 ,        a</a:t>
            </a:r>
            <a:r>
              <a:rPr lang="en-US" baseline="-25000" dirty="0" smtClean="0"/>
              <a:t>y </a:t>
            </a:r>
            <a:r>
              <a:rPr lang="en-US" dirty="0" smtClean="0"/>
              <a:t>= 0.0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</a:t>
            </a:r>
            <a:r>
              <a:rPr lang="en-US" dirty="0" smtClean="0"/>
              <a:t> = 1 cm,   a</a:t>
            </a:r>
            <a:r>
              <a:rPr lang="en-US" baseline="-25000" dirty="0" smtClean="0"/>
              <a:t>y </a:t>
            </a:r>
            <a:r>
              <a:rPr lang="en-US" dirty="0" smtClean="0"/>
              <a:t>= 5.12  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</a:t>
            </a:r>
            <a:r>
              <a:rPr lang="en-US" dirty="0" smtClean="0"/>
              <a:t> = 2 cm,   a</a:t>
            </a:r>
            <a:r>
              <a:rPr lang="en-US" baseline="-25000" dirty="0" smtClean="0"/>
              <a:t>y </a:t>
            </a:r>
            <a:r>
              <a:rPr lang="en-US" dirty="0" smtClean="0"/>
              <a:t>= 64.3  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 =  3 cm,  a</a:t>
            </a:r>
            <a:r>
              <a:rPr lang="en-US" baseline="-25000" dirty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= 46.2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</a:t>
            </a:r>
            <a:r>
              <a:rPr lang="en-US" dirty="0" smtClean="0"/>
              <a:t> =  4 cm,  </a:t>
            </a:r>
            <a:r>
              <a:rPr lang="en-US" dirty="0" smtClean="0"/>
              <a:t>a</a:t>
            </a:r>
            <a:r>
              <a:rPr lang="en-US" baseline="-25000" dirty="0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= 82.1 mm-</a:t>
            </a:r>
            <a:r>
              <a:rPr lang="en-US" dirty="0" err="1" smtClean="0"/>
              <a:t>mrad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BetaDotB-sing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20" y="2754827"/>
            <a:ext cx="5486400" cy="36576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7DB6-4141-E547-9F78-65255521FEFB}" type="datetime1">
              <a:rPr lang="en-US" smtClean="0"/>
              <a:t>9/20/18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1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EC6F-8F2A-5041-9A7C-4A1E647ECDB3}" type="datetime1">
              <a:rPr lang="en-US" smtClean="0"/>
              <a:t>9/20/18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VerticalPhaseSpa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13" y="243513"/>
            <a:ext cx="4798957" cy="3199305"/>
          </a:xfrm>
          <a:prstGeom prst="rect">
            <a:avLst/>
          </a:prstGeom>
        </p:spPr>
      </p:pic>
      <p:pic>
        <p:nvPicPr>
          <p:cNvPr id="5" name="Picture 4" descr="C_pVsVerticalAmplitu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42" y="3424530"/>
            <a:ext cx="48006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4954" y="1143154"/>
            <a:ext cx="2097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phase space</a:t>
            </a:r>
          </a:p>
          <a:p>
            <a:r>
              <a:rPr lang="en-US" dirty="0"/>
              <a:t>a</a:t>
            </a:r>
            <a:r>
              <a:rPr lang="en-US" dirty="0" smtClean="0"/>
              <a:t>fter  500 turns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470198"/>
            <a:ext cx="228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Pitch correction </a:t>
            </a:r>
            <a:r>
              <a:rPr lang="en-US" dirty="0" err="1" smtClean="0"/>
              <a:t>vs</a:t>
            </a:r>
            <a:r>
              <a:rPr lang="en-US" dirty="0" smtClean="0"/>
              <a:t> vertical amplitude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45" y="519582"/>
            <a:ext cx="214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Realistic distribution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48518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152" y="962189"/>
            <a:ext cx="1076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7984" y="1722318"/>
            <a:ext cx="715837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Effect of E-field and pitch is computed in tracking simulation by integrating (summing along the trajectory)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Enables estimate of contributions from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Betatron</a:t>
            </a:r>
            <a:r>
              <a:rPr lang="en-US" dirty="0" smtClean="0"/>
              <a:t> oscillation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Details of phase space distribution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Quadrupole</a:t>
            </a:r>
            <a:r>
              <a:rPr lang="en-US" dirty="0" smtClean="0"/>
              <a:t> </a:t>
            </a:r>
            <a:r>
              <a:rPr lang="en-US" dirty="0" err="1" smtClean="0"/>
              <a:t>multipoles</a:t>
            </a:r>
            <a:r>
              <a:rPr lang="en-US" dirty="0" smtClean="0"/>
              <a:t>,  fringe field, </a:t>
            </a:r>
            <a:r>
              <a:rPr lang="mr-IN" dirty="0" smtClean="0"/>
              <a:t>…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Quadrupole</a:t>
            </a:r>
            <a:r>
              <a:rPr lang="en-US" dirty="0" smtClean="0"/>
              <a:t> alignment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?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 descr="vec_C_e(T)_sim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52" y="2370802"/>
            <a:ext cx="3210039" cy="659488"/>
          </a:xfrm>
          <a:prstGeom prst="rect">
            <a:avLst/>
          </a:prstGeom>
        </p:spPr>
      </p:pic>
      <p:pic>
        <p:nvPicPr>
          <p:cNvPr id="6" name="Picture 5" descr="vec_C_p(T)_=_fr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52" y="3373490"/>
            <a:ext cx="3374567" cy="70267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6FE5-F9B6-6745-83AE-F31EFF72E655}" type="datetime1">
              <a:rPr lang="en-US" smtClean="0"/>
              <a:t>9/20/18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0570" y="1048786"/>
            <a:ext cx="73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0392" y="2905810"/>
            <a:ext cx="7108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of the effect of E-field or pitch on           at 1ppm would require tracking for 1 million periods or 29 x 10</a:t>
            </a:r>
            <a:r>
              <a:rPr lang="en-US" baseline="30000" dirty="0" smtClean="0"/>
              <a:t>6</a:t>
            </a:r>
            <a:r>
              <a:rPr lang="en-US" dirty="0" smtClean="0"/>
              <a:t> turns!</a:t>
            </a:r>
          </a:p>
          <a:p>
            <a:endParaRPr lang="en-US" dirty="0"/>
          </a:p>
          <a:p>
            <a:r>
              <a:rPr lang="en-US" dirty="0" smtClean="0"/>
              <a:t>Instead, to get E-field effect ,compute the average                         along the trajectory </a:t>
            </a:r>
            <a:endParaRPr lang="en-US" dirty="0"/>
          </a:p>
        </p:txBody>
      </p:sp>
      <p:pic>
        <p:nvPicPr>
          <p:cNvPr id="7" name="Picture 6" descr="vec_omega_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75" y="2976200"/>
            <a:ext cx="326135" cy="209646"/>
          </a:xfrm>
          <a:prstGeom prst="rect">
            <a:avLst/>
          </a:prstGeom>
        </p:spPr>
      </p:pic>
      <p:pic>
        <p:nvPicPr>
          <p:cNvPr id="9" name="Picture 8" descr="langle_vec_beta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80" y="3657120"/>
            <a:ext cx="1156224" cy="449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549" y="4556698"/>
            <a:ext cx="4921769" cy="706474"/>
          </a:xfrm>
          <a:prstGeom prst="rect">
            <a:avLst/>
          </a:prstGeom>
        </p:spPr>
      </p:pic>
      <p:pic>
        <p:nvPicPr>
          <p:cNvPr id="11" name="Picture 10" descr="vec_omega_a_sim_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0" y="1621673"/>
            <a:ext cx="7922074" cy="741247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1D55-9740-5A42-BD9C-4EBCD20D76CF}" type="datetime1">
              <a:rPr lang="en-US" smtClean="0"/>
              <a:t>9/20/18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1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468" y="654288"/>
            <a:ext cx="287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the E-field correction 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4166" y="3748695"/>
            <a:ext cx="806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a line to the tracking code to sum                        along the trajectory of the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=&gt; E-field correction as a function of time,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(t)</a:t>
            </a:r>
            <a:endParaRPr lang="en-US" dirty="0"/>
          </a:p>
        </p:txBody>
      </p:sp>
      <p:pic>
        <p:nvPicPr>
          <p:cNvPr id="5" name="Picture 4" descr="langle_vec_beta_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15" y="3748695"/>
            <a:ext cx="1038034" cy="403120"/>
          </a:xfrm>
          <a:prstGeom prst="rect">
            <a:avLst/>
          </a:prstGeom>
        </p:spPr>
      </p:pic>
      <p:pic>
        <p:nvPicPr>
          <p:cNvPr id="6" name="Picture 5" descr="vec_C_e(T)_sim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60" y="1243376"/>
            <a:ext cx="4441586" cy="91250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3A32-799F-1744-B9FE-F9EE245AF1CC}" type="datetime1">
              <a:rPr lang="en-US" smtClean="0"/>
              <a:t>9/20/18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4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3661" y="223068"/>
            <a:ext cx="588638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E-field correction depend on </a:t>
            </a:r>
            <a:r>
              <a:rPr lang="en-US" dirty="0" err="1" smtClean="0"/>
              <a:t>betatron</a:t>
            </a:r>
            <a:r>
              <a:rPr lang="en-US" dirty="0" smtClean="0"/>
              <a:t>  amplitude?</a:t>
            </a:r>
          </a:p>
          <a:p>
            <a:r>
              <a:rPr lang="en-US" dirty="0" smtClean="0"/>
              <a:t> Consider 4 distinct trajectories, </a:t>
            </a:r>
          </a:p>
          <a:p>
            <a:r>
              <a:rPr lang="en-US" dirty="0"/>
              <a:t> </a:t>
            </a:r>
            <a:r>
              <a:rPr lang="en-US" dirty="0" smtClean="0"/>
              <a:t>       initialized at t=0 with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x  = 0.02 m,   a</a:t>
            </a:r>
            <a:r>
              <a:rPr lang="en-US" baseline="-25000" dirty="0" smtClean="0"/>
              <a:t>x </a:t>
            </a:r>
            <a:r>
              <a:rPr lang="en-US" dirty="0" smtClean="0"/>
              <a:t>= 0.738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x = 0.0 m,      a</a:t>
            </a:r>
            <a:r>
              <a:rPr lang="en-US" baseline="-25000" dirty="0" smtClean="0"/>
              <a:t>x </a:t>
            </a:r>
            <a:r>
              <a:rPr lang="en-US" dirty="0" smtClean="0"/>
              <a:t>= 39.7  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x = -0.01 m,  a</a:t>
            </a:r>
            <a:r>
              <a:rPr lang="en-US" baseline="-25000" dirty="0" smtClean="0"/>
              <a:t>x </a:t>
            </a:r>
            <a:r>
              <a:rPr lang="en-US" dirty="0" smtClean="0"/>
              <a:t>= 64.3  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x=  -0.02 m,  a</a:t>
            </a:r>
            <a:r>
              <a:rPr lang="en-US" baseline="-25000" dirty="0" smtClean="0"/>
              <a:t>x </a:t>
            </a:r>
            <a:r>
              <a:rPr lang="en-US" dirty="0" smtClean="0"/>
              <a:t>= 97.66 mm-</a:t>
            </a:r>
            <a:r>
              <a:rPr lang="en-US" dirty="0" err="1" smtClean="0"/>
              <a:t>mrad</a:t>
            </a:r>
            <a:endParaRPr lang="en-US" dirty="0"/>
          </a:p>
        </p:txBody>
      </p:sp>
      <p:pic>
        <p:nvPicPr>
          <p:cNvPr id="7" name="Picture 6" descr="x_beta_&amp;=&amp;_x-_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31" y="3564223"/>
            <a:ext cx="3839267" cy="1103595"/>
          </a:xfrm>
          <a:prstGeom prst="rect">
            <a:avLst/>
          </a:prstGeom>
        </p:spPr>
      </p:pic>
      <p:pic>
        <p:nvPicPr>
          <p:cNvPr id="8" name="Picture 7" descr="x^prime_=_0,_D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31" y="1249732"/>
            <a:ext cx="2723981" cy="338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271" y="4298486"/>
            <a:ext cx="739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                                                                                    is the </a:t>
            </a:r>
            <a:r>
              <a:rPr lang="en-US" dirty="0" err="1" smtClean="0"/>
              <a:t>betatron</a:t>
            </a:r>
            <a:r>
              <a:rPr lang="en-US" dirty="0" smtClean="0"/>
              <a:t> amplitude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3661" y="1599246"/>
            <a:ext cx="524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initial displacements and </a:t>
            </a:r>
            <a:r>
              <a:rPr lang="en-US" dirty="0" err="1" smtClean="0"/>
              <a:t>betatron</a:t>
            </a:r>
            <a:r>
              <a:rPr lang="en-US" dirty="0" smtClean="0"/>
              <a:t> amplitudes are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3949-D753-D54B-B317-92B460C8BC96}" type="datetime1">
              <a:rPr lang="en-US" smtClean="0"/>
              <a:t>9/20/18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7814" y="3141540"/>
            <a:ext cx="730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Note that the </a:t>
            </a:r>
            <a:r>
              <a:rPr lang="en-US" dirty="0" err="1" smtClean="0"/>
              <a:t>betatron</a:t>
            </a:r>
            <a:r>
              <a:rPr lang="en-US" dirty="0" smtClean="0"/>
              <a:t> coordinates are related to x and x’ according 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0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ieldCor4Am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10" y="458162"/>
            <a:ext cx="6086010" cy="4057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2841" y="4859053"/>
            <a:ext cx="5429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(t)  oscillates with </a:t>
            </a:r>
            <a:r>
              <a:rPr lang="en-US" dirty="0" err="1" smtClean="0"/>
              <a:t>betatron</a:t>
            </a:r>
            <a:r>
              <a:rPr lang="en-US" dirty="0" smtClean="0"/>
              <a:t> frequency at early time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(t) </a:t>
            </a:r>
            <a:r>
              <a:rPr lang="en-US" dirty="0" smtClean="0"/>
              <a:t>decreases with increasing </a:t>
            </a:r>
            <a:r>
              <a:rPr lang="en-US" dirty="0" err="1" smtClean="0"/>
              <a:t>betatron</a:t>
            </a:r>
            <a:r>
              <a:rPr lang="en-US" dirty="0" smtClean="0"/>
              <a:t> amplitude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Contribution from </a:t>
            </a:r>
            <a:r>
              <a:rPr lang="en-US" dirty="0" err="1" smtClean="0"/>
              <a:t>betatron</a:t>
            </a:r>
            <a:r>
              <a:rPr lang="en-US" dirty="0" smtClean="0"/>
              <a:t> amplitude &lt; 40 ppb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76E-2B2E-FF4D-8500-7473B822397B}" type="datetime1">
              <a:rPr lang="en-US" smtClean="0"/>
              <a:t>9/20/18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4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CrossE-phasespa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6468" y="371554"/>
            <a:ext cx="51253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Propagate 100k </a:t>
            </a:r>
            <a:r>
              <a:rPr lang="en-US" dirty="0" err="1" smtClean="0"/>
              <a:t>muons</a:t>
            </a:r>
            <a:r>
              <a:rPr lang="en-US" dirty="0" smtClean="0"/>
              <a:t> into the ring</a:t>
            </a:r>
          </a:p>
          <a:p>
            <a:r>
              <a:rPr lang="en-US" dirty="0" smtClean="0"/>
              <a:t>Assume kicker pulse shape as measured,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kick</a:t>
            </a:r>
            <a:r>
              <a:rPr lang="en-US" dirty="0" smtClean="0"/>
              <a:t> =292 G</a:t>
            </a:r>
          </a:p>
          <a:p>
            <a:r>
              <a:rPr lang="en-US" dirty="0" smtClean="0"/>
              <a:t>~ 2% are captured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Muon</a:t>
            </a:r>
            <a:r>
              <a:rPr lang="en-US" dirty="0" smtClean="0"/>
              <a:t> decay is turned off)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2812" y="5580694"/>
            <a:ext cx="330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 phase space after 4000 turns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F681-879E-3548-A395-4226484C276B}" type="datetime1">
              <a:rPr lang="en-US" smtClean="0"/>
              <a:t>9/20/18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6310" y="115463"/>
            <a:ext cx="214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Realistic distribution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2870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CrossE-d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067" y="519582"/>
            <a:ext cx="401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 distribution after 4000 turns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D546-25C8-254C-BDDE-2212CE8C95B0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8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CrossE-c-vs-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8484" y="933324"/>
            <a:ext cx="687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 correction as a function of momentum offset for the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F220-3E02-6549-B29E-D1CBFCD940B0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4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CrossE-a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35045"/>
            <a:ext cx="576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 correction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betatron</a:t>
            </a:r>
            <a:r>
              <a:rPr lang="en-US" dirty="0" smtClean="0"/>
              <a:t> amplitude for the distribution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6D89-5DAC-7E4C-B6E0-B7F89B119715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0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440</Words>
  <Application>Microsoft Macintosh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Simulation of E-field and pitch systematics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E-field systematic</dc:title>
  <dc:creator>David Rubin</dc:creator>
  <cp:lastModifiedBy>David Rubin</cp:lastModifiedBy>
  <cp:revision>16</cp:revision>
  <dcterms:created xsi:type="dcterms:W3CDTF">2018-09-18T17:41:08Z</dcterms:created>
  <dcterms:modified xsi:type="dcterms:W3CDTF">2018-09-20T14:59:00Z</dcterms:modified>
</cp:coreProperties>
</file>