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2" d="100"/>
          <a:sy n="102" d="100"/>
        </p:scale>
        <p:origin x="19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A2044-8FC8-724E-BDD1-49DF6546E5B7}" type="datetimeFigureOut">
              <a:rPr lang="en-US" smtClean="0"/>
              <a:t>3/8/21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F956A-E974-5249-A0F1-3CDDD0956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62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054D1-EBAF-894F-9A3B-FAF22EFD7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18BEE-57B3-C845-B498-EA1C7E1C4D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6B69E-CC92-CF4E-93AA-AD88FC4FF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10FA-D8A1-EB4F-84A6-943DADF17AAB}" type="datetime1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02F1C-F410-C445-9FAF-1DBF22865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83DC2-9071-2546-B137-7605235DF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7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D1FFD-AB04-D14C-9BD2-9315532F5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01A81D-0C4F-B040-BBDD-83BD837B9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8C369-8782-304F-A97B-B0D87E5BD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C7106-89C6-3247-8BE4-A922EAA84C96}" type="datetime1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01BC9-B103-FF4F-A6EA-4AAC79152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E3F8F-C581-164C-AA03-350FD5B1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5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43FABE-B2D7-FE42-9DC6-8FDE5B09BB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ACAF6E-BB8F-6F4E-B8C7-FB67F7B63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59308-EDF9-7745-AAEC-90D67ADDA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5F11-D233-A74D-B003-67CE3AADE629}" type="datetime1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6C50B-4663-7341-B549-4686B0D42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9A965-5DB2-AE4B-BC2F-514AD8EDC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27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78F97-5C1F-A548-8823-8F3E015B3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61477-95F0-E248-8D22-89802C0C2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B6F87-EECF-434B-8A28-39BC85859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0A2D0-0C4B-C742-9B45-5A118EAF4733}" type="datetime1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231C0-7D9D-2B43-A9B1-0F76F0B69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A064B-3EFE-6E47-A028-9DE2F8D2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9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7673D-CA97-3D42-B45B-B87FDD246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721CF4-1E18-6344-9488-587F05FAAD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6330B-A4DF-CE47-97D5-ACB3A3E32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1FF2-7129-D34B-BB01-BDADDB7F0971}" type="datetime1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5F7BD-37AE-864A-B53B-7187325DC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1BCCE-A8CA-6C4C-83DB-7FBF386F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6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CE9EE-122E-FE43-960A-D9FACC80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BF33-F976-4D4B-A8E5-71DD60CB4D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B2AAA-2941-C347-BB85-A95DBB1D3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89781-4B50-634A-AE49-B79289B95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9D42-4A59-ED42-8DB4-B6B095AC3883}" type="datetime1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FE8B3-E395-254C-A23C-9D60D3D0F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6A9A2-7AF9-014C-8309-8E7D6BF0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0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0CBDC-4AFD-124F-ACD4-759FC773F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08D0-6B35-1F46-A757-B8539BE0A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EA838-936F-1545-BF1C-04FD551A5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D7635A-D53D-084C-843F-832F1751C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425E54-3E98-4C46-A71A-25EAB1D656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4F0FD4-545D-7743-8021-20F112138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6CE82-1735-9641-A53C-CD24C5ED1656}" type="datetime1">
              <a:rPr lang="en-US" smtClean="0"/>
              <a:t>3/8/21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2E1ECD-28A1-E54F-A8EA-28EB52968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0FC953-1BC0-4441-A283-88E9CD0E4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76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9A1C-BB31-EA43-AFE1-B6A0560EC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883A6A-3F3A-5140-A6B3-457600D0B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14985-16A3-BF4E-8568-05CDB0A2BAA6}" type="datetime1">
              <a:rPr lang="en-US" smtClean="0"/>
              <a:t>3/8/21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998BD-3014-F34E-8BDE-D8FCF4A6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BFB82D-94A5-8844-BE56-1936D9BC0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73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DCD3E6-FF36-1D44-B273-B46E747FB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D085D-7F95-0743-8855-B86332CA76C4}" type="datetime1">
              <a:rPr lang="en-US" smtClean="0"/>
              <a:t>3/8/21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28B1CD-377F-DF44-9631-66517427D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6249F-33DC-5B47-903A-A42E0F155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9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40596-22B6-2E47-9AE9-24BB21EE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68329-1E29-6B44-9EAB-69A9D5DFF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974CD9-EFC5-A147-9F8D-F35BCCC23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75EFD-23B0-7245-A17B-A9FE6C2D3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C337-0D10-A64F-88E9-EA2A7B4721B3}" type="datetime1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14DD2-975B-2443-BC03-6871A039D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B434C-55EE-5A47-8358-04655BA0D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9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3634B-31DF-D04B-BDAC-2C5FB2C4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A5F683-60DA-6840-BEF0-50C80ADC8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CD3B8-7128-444A-A7EE-5B5B9E9B1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F3A624-5D0A-C34E-B16E-ACF19608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455FD-FDFD-3249-A150-551B2F03BD8A}" type="datetime1">
              <a:rPr lang="en-US" smtClean="0"/>
              <a:t>3/8/21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69890-1E9C-3044-8EEC-744A0CC6C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957293-E6B3-C54C-BDB7-B5CF2FBFA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75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4C8A3-F82F-5B43-A721-419BE900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83579D-39DC-0E4C-BAC1-3F7E5DD9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07967-9F25-5E4A-A85C-87FF56B44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77253-0961-664C-A049-53EDF40E4CBD}" type="datetime1">
              <a:rPr lang="en-US" smtClean="0"/>
              <a:t>3/8/21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69A2C-D0CF-854C-957E-64A20890B5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6282F-E2CC-3641-883B-C228EA7C25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C6C77-DE8A-4442-AC86-4CD0EE945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1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247F85C-85E7-7548-9A3C-6C23C159D659}"/>
              </a:ext>
            </a:extLst>
          </p:cNvPr>
          <p:cNvSpPr txBox="1"/>
          <p:nvPr/>
        </p:nvSpPr>
        <p:spPr>
          <a:xfrm>
            <a:off x="313662" y="739036"/>
            <a:ext cx="577504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Simple spin tracking simulation assumes </a:t>
            </a:r>
          </a:p>
          <a:p>
            <a:r>
              <a:rPr lang="en-US" dirty="0"/>
              <a:t>  -uniform vertical magnetic field</a:t>
            </a:r>
          </a:p>
          <a:p>
            <a:r>
              <a:rPr lang="en-US" dirty="0"/>
              <a:t>  -no focusing</a:t>
            </a:r>
          </a:p>
          <a:p>
            <a:r>
              <a:rPr lang="en-US" dirty="0"/>
              <a:t>  -longitudinal field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Particle follows circular trajectory (independent of      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uniform longitudinal field (n=0) we find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anticipated. (Here we compute the shift with respect to the fixed B</a:t>
            </a:r>
            <a:r>
              <a:rPr lang="en-US" baseline="-25000" dirty="0"/>
              <a:t>y </a:t>
            </a:r>
            <a:r>
              <a:rPr lang="en-US" dirty="0"/>
              <a:t>rather than the total B)</a:t>
            </a:r>
            <a:r>
              <a:rPr lang="en-US" baseline="-25000" dirty="0"/>
              <a:t> 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For n &gt;0 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03959D-FF17-7641-8110-29B2AC3D3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5755-0AFD-5F4F-B1AC-6E3311680BEE}" type="datetime1">
              <a:rPr lang="en-US" smtClean="0"/>
              <a:t>3/8/21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50839E-13A4-734F-9BFD-05628F4E7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D93206-4893-9A47-BFD3-A034A80BC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8382" y="136525"/>
            <a:ext cx="5529956" cy="36866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CF34A1F-CAB5-534A-8D18-366602488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9187" y="1576714"/>
            <a:ext cx="2524425" cy="4933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BCC5A91-9B88-1647-8CCF-031A9A52A9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6332" y="2228454"/>
            <a:ext cx="249062" cy="193023"/>
          </a:xfrm>
          <a:prstGeom prst="rect">
            <a:avLst/>
          </a:prstGeom>
        </p:spPr>
      </p:pic>
      <p:graphicFrame>
        <p:nvGraphicFramePr>
          <p:cNvPr id="19" name="Table 7">
            <a:extLst>
              <a:ext uri="{FF2B5EF4-FFF2-40B4-BE49-F238E27FC236}">
                <a16:creationId xmlns:a16="http://schemas.microsoft.com/office/drawing/2014/main" id="{2BBE657D-0271-7C41-A9DF-D7FC1B27B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059600"/>
              </p:ext>
            </p:extLst>
          </p:nvPr>
        </p:nvGraphicFramePr>
        <p:xfrm>
          <a:off x="7328314" y="4053404"/>
          <a:ext cx="3770086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043">
                  <a:extLst>
                    <a:ext uri="{9D8B030D-6E8A-4147-A177-3AD203B41FA5}">
                      <a16:colId xmlns:a16="http://schemas.microsoft.com/office/drawing/2014/main" val="3690902101"/>
                    </a:ext>
                  </a:extLst>
                </a:gridCol>
                <a:gridCol w="1885043">
                  <a:extLst>
                    <a:ext uri="{9D8B030D-6E8A-4147-A177-3AD203B41FA5}">
                      <a16:colId xmlns:a16="http://schemas.microsoft.com/office/drawing/2014/main" val="9472797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Harmonic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  <a:r>
                        <a:rPr lang="en-US" baseline="-25000" dirty="0"/>
                        <a:t>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3165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73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-6 X 10</a:t>
                      </a:r>
                      <a:r>
                        <a:rPr lang="en-US" baseline="30000" dirty="0"/>
                        <a:t>-4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959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-1.4 X 10</a:t>
                      </a:r>
                      <a:r>
                        <a:rPr lang="en-US" baseline="30000" dirty="0"/>
                        <a:t>-4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527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-0.8 X 10</a:t>
                      </a:r>
                      <a:r>
                        <a:rPr lang="en-US" baseline="30000" dirty="0"/>
                        <a:t>-4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915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-0.4 X 10</a:t>
                      </a:r>
                      <a:r>
                        <a:rPr lang="en-US" baseline="30000" dirty="0"/>
                        <a:t>-4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404185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2C39EC23-9A9A-F14E-8321-AA5B53AB4BC9}"/>
              </a:ext>
            </a:extLst>
          </p:cNvPr>
          <p:cNvSpPr txBox="1"/>
          <p:nvPr/>
        </p:nvSpPr>
        <p:spPr>
          <a:xfrm>
            <a:off x="713984" y="325677"/>
            <a:ext cx="2670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baseline="-25000" dirty="0"/>
              <a:t>y </a:t>
            </a:r>
            <a:r>
              <a:rPr lang="en-US" dirty="0"/>
              <a:t>vertical,  </a:t>
            </a:r>
            <a:r>
              <a:rPr lang="en-US" dirty="0" err="1"/>
              <a:t>B</a:t>
            </a:r>
            <a:r>
              <a:rPr lang="en-US" baseline="-25000" dirty="0" err="1"/>
              <a:t>z</a:t>
            </a:r>
            <a:r>
              <a:rPr lang="en-US" baseline="-25000" dirty="0"/>
              <a:t>  </a:t>
            </a:r>
            <a:r>
              <a:rPr lang="en-US" dirty="0"/>
              <a:t>longitudinal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FC89434-A0FF-C248-AFF0-26467861FB51}"/>
              </a:ext>
            </a:extLst>
          </p:cNvPr>
          <p:cNvCxnSpPr>
            <a:cxnSpLocks/>
          </p:cNvCxnSpPr>
          <p:nvPr/>
        </p:nvCxnSpPr>
        <p:spPr>
          <a:xfrm flipV="1">
            <a:off x="4821009" y="3559484"/>
            <a:ext cx="2181040" cy="2215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A233E32-1B38-244F-9C6E-F6C5E900695E}"/>
              </a:ext>
            </a:extLst>
          </p:cNvPr>
          <p:cNvSpPr txBox="1"/>
          <p:nvPr/>
        </p:nvSpPr>
        <p:spPr>
          <a:xfrm>
            <a:off x="9052178" y="2224512"/>
            <a:ext cx="1168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simulation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DB3CA59-C4BA-A74A-806B-D25D6368E1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9865" y="5331474"/>
            <a:ext cx="3363822" cy="79148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7877424-43CA-AC44-980C-829D67DAE9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3889" y="3336628"/>
            <a:ext cx="2841668" cy="86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014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F91957-E330-FC4F-B038-855840E421E2}"/>
              </a:ext>
            </a:extLst>
          </p:cNvPr>
          <p:cNvSpPr txBox="1"/>
          <p:nvPr/>
        </p:nvSpPr>
        <p:spPr>
          <a:xfrm>
            <a:off x="1209582" y="755501"/>
            <a:ext cx="28793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Example</a:t>
            </a:r>
          </a:p>
          <a:p>
            <a:endParaRPr lang="en-US" sz="2000" dirty="0"/>
          </a:p>
          <a:p>
            <a:r>
              <a:rPr lang="en-US" sz="2000" dirty="0"/>
              <a:t>Suppose b</a:t>
            </a:r>
            <a:r>
              <a:rPr lang="en-US" sz="2000" baseline="-25000" dirty="0"/>
              <a:t>1</a:t>
            </a:r>
            <a:r>
              <a:rPr lang="en-US" sz="2000" dirty="0"/>
              <a:t>/B</a:t>
            </a:r>
            <a:r>
              <a:rPr lang="en-US" sz="2000" baseline="-25000" dirty="0"/>
              <a:t>y  </a:t>
            </a:r>
            <a:r>
              <a:rPr lang="en-US" sz="2000" dirty="0"/>
              <a:t>= 100 ppm</a:t>
            </a:r>
            <a:r>
              <a:rPr lang="en-US" sz="2000" baseline="-25000" dirty="0"/>
              <a:t> </a:t>
            </a: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0CF5D4-5BF4-FF4F-9AF3-11A5060EF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535606"/>
            <a:ext cx="9250134" cy="82974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9E5C19-5FE6-974E-A172-869700B9186A}"/>
              </a:ext>
            </a:extLst>
          </p:cNvPr>
          <p:cNvSpPr txBox="1"/>
          <p:nvPr/>
        </p:nvSpPr>
        <p:spPr>
          <a:xfrm>
            <a:off x="1070527" y="3690673"/>
            <a:ext cx="4678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However, the average total field will increase to </a:t>
            </a:r>
          </a:p>
          <a:p>
            <a:r>
              <a:rPr lang="en-US" dirty="0"/>
              <a:t>  &gt; 5 ppb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D709CE-69D8-1E4C-805C-F844500FC23A}"/>
              </a:ext>
            </a:extLst>
          </p:cNvPr>
          <p:cNvSpPr txBox="1"/>
          <p:nvPr/>
        </p:nvSpPr>
        <p:spPr>
          <a:xfrm>
            <a:off x="832532" y="4850225"/>
            <a:ext cx="9735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The longitudinal n=1 harmonic will decrease         by 2.5ppb and then depress           by 5ppb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997AFB2-969C-3A46-9ED7-363549E7F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7127" y="4970935"/>
            <a:ext cx="361322" cy="21484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DD8F169-DE69-EB4C-820E-9335529CAD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5251" y="4933357"/>
            <a:ext cx="444500" cy="355600"/>
          </a:xfrm>
          <a:prstGeom prst="rect">
            <a:avLst/>
          </a:prstGeom>
        </p:spPr>
      </p:pic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45B4355B-DA67-F84F-8D9D-B9F4E5D29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20D0F-85BE-0B4E-AC4A-B092F31B21F0}" type="datetime1">
              <a:rPr lang="en-US" smtClean="0"/>
              <a:t>3/8/21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2484A20-2C2F-204C-81B5-31AAFE2D2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C09A187-B8E7-6741-883B-6AE28BD485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8449" y="3562174"/>
            <a:ext cx="3756068" cy="68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617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2872</TotalTime>
  <Words>137</Words>
  <Application>Microsoft Macintosh PowerPoint</Application>
  <PresentationFormat>Widescreen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L. Rubin</dc:creator>
  <cp:lastModifiedBy>David L. Rubin</cp:lastModifiedBy>
  <cp:revision>10</cp:revision>
  <dcterms:created xsi:type="dcterms:W3CDTF">2021-03-08T20:37:55Z</dcterms:created>
  <dcterms:modified xsi:type="dcterms:W3CDTF">2021-03-10T20:29:59Z</dcterms:modified>
</cp:coreProperties>
</file>