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3" r:id="rId4"/>
    <p:sldId id="322" r:id="rId5"/>
    <p:sldId id="314" r:id="rId6"/>
    <p:sldId id="321" r:id="rId7"/>
    <p:sldId id="309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4" d="100"/>
          <a:sy n="124" d="100"/>
        </p:scale>
        <p:origin x="5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1780-E137-6E52-6663-5998D2D3D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A52E1-FB1E-BA97-8988-8D7CD7CC4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242F0-BE14-257C-489E-1690ED09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DDF6-8B83-AAFE-C2AC-E5127640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827D-7C29-AB04-9F40-4893EF88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8492-2CC1-E74F-7B82-58A59749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03164-77DB-AC6E-F36A-AF27598DD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B4D18-8633-F1CD-091F-7CA6204B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214A0-DB1E-CC69-2D85-4123E5C3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FE39-37C5-2C11-2DC3-9356B032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3F4B5-8EBD-8DB7-9E3F-33FEAD18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82505-DBEA-387E-9DA2-A9B40B37D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F8BCD-8AE0-53B2-DFF0-590C768D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5AC9-DF38-448F-04F7-852D24E7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D8ED5-8499-1BBC-3B15-F624BFFC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111B-0CD8-636C-212E-AE465914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A350-E452-5BED-CE51-BC7002F51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3AD3-F172-8C30-1E30-58BCA8B9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0B7D-5314-F3E7-170A-B8FDDF92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29E78-926E-CF59-3AFA-6DA44A4D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7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C864-E19E-2B62-D5A9-7AD3BA00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6DF09-2FC9-1B54-D56C-2F7E2762E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DF77-8842-665B-FECD-6C09F22F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F9850-009E-4390-C45D-DA18A7B7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1848D-E4A0-F288-CEBE-FE907BC1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646E-6E9E-B2E8-D5EC-CF19051A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EA442-58B1-7166-0D2A-39A0B1628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57BB2-459C-1DAB-931F-95D5C1A1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70C6F-8AE9-74D4-3AEE-EBEEDC83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0CD13-B77E-6540-83E5-12E08847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8BCFC-3E3C-F0E4-6B33-A879EB34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2F44-F2C7-6368-60BB-23895749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2D50E-62CF-3CC2-76A9-7C0FB62FE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9A2DB-D0A4-4EAB-2AF3-109BD8E2F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7E3A5-05B1-C0CD-1929-6B5C7F497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4A046-7250-2F4F-8F23-735DE24F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F7C3D-78ED-D4FD-9253-E8EF97F0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6B8F1-DD23-8EB0-3D77-367BECC6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10179-640E-3951-607A-0C0BBFF4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C95B-00B0-E361-9F86-C21C2F3C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CDFE9-A41C-6691-8ED5-4EE26439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9FA5B-BD8E-2E33-1854-6FF45086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E143-B2FA-5EC1-C9D5-B7D5D7F2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5AC10-94F8-8368-8C6A-B2B0E1C6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BC465-F0F1-0DAE-26C8-62BA1348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000C2-4B5D-FB7F-0D4B-6AF16E01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6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2C97-4C60-5014-F1E0-673CBD42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C8A9-C9DB-057C-3E09-21CF959B1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5B2FC-2A9A-D190-40FE-088547F8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114E8-60C6-E061-555C-5FBE994D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627D3-BB01-9186-7A6F-465D8DB3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4AEAA-75C5-B187-E417-337C3C31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0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D032-BC72-3218-C7B7-10F6CF92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A1A38-886E-1A9D-2F49-0B455ED02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61DF1-934B-01C1-BB9D-B3047C964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E1500-E4AE-D27A-07BA-4DA12729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E71A5-CE35-574B-18C3-E8093E40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5372D-A262-651A-A022-361A40A7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806C7-3584-0B30-706F-33B20BFE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081EC-E68B-EADE-8DF9-9D72FD6F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C523-31C1-D3CF-838B-C620BF6ED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7F7B-5B70-F943-AD7D-24068E51A3D0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B85B2-9FC2-F13D-BEDE-7DDCE6260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C33FB-A8E4-9BE0-51B7-F8A5510C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AA64-C5A8-1DDE-DBD6-EFC090059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3D3D3-E008-0042-05EC-AA90366F6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2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443C-9EE6-3E0B-1052-0EF0A001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C2962-2EA9-422B-0B23-CD645CD11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2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E6592-3823-A0CB-BA22-0E3FBF2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352CF-A792-2453-F0B1-12A858BA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E3D22-20D9-5A13-FCB5-93E6BA8C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56CA2A-AD07-9308-6F85-FE6E3EEA2135}"/>
              </a:ext>
            </a:extLst>
          </p:cNvPr>
          <p:cNvSpPr txBox="1"/>
          <p:nvPr/>
        </p:nvSpPr>
        <p:spPr>
          <a:xfrm>
            <a:off x="1063470" y="2655386"/>
            <a:ext cx="349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                is the collimator aperture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B5C2E5-AF6E-03D4-26A2-3AAAF1F2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67" y="2607343"/>
            <a:ext cx="363606" cy="3636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310A22-B093-509A-63A6-0B56831DA6CB}"/>
              </a:ext>
            </a:extLst>
          </p:cNvPr>
          <p:cNvSpPr txBox="1"/>
          <p:nvPr/>
        </p:nvSpPr>
        <p:spPr>
          <a:xfrm>
            <a:off x="5135198" y="7192618"/>
            <a:ext cx="671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momentum acceptance for amplitude                                             is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D6365A-CC34-4A21-C666-AF7791E8B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366" y="7206974"/>
            <a:ext cx="2279132" cy="4061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632BC1-49B7-A2BD-EAED-032D5B996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91" y="7754919"/>
            <a:ext cx="4639615" cy="6436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7B5ADF-D9DA-5DD3-7E9A-93FFA0029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93" y="1600622"/>
            <a:ext cx="9487790" cy="8014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57184A-C39E-7CA1-7662-648BE696C6E8}"/>
              </a:ext>
            </a:extLst>
          </p:cNvPr>
          <p:cNvSpPr txBox="1"/>
          <p:nvPr/>
        </p:nvSpPr>
        <p:spPr>
          <a:xfrm>
            <a:off x="720973" y="678262"/>
            <a:ext cx="797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 acceptance in terms of initial conditions                                  and the kick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C329B5-8D7F-1888-1376-2861C8C4C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836" y="746612"/>
            <a:ext cx="236033" cy="259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0A63AA-53D5-E377-5B7E-BFB8C25461EC}"/>
              </a:ext>
            </a:extLst>
          </p:cNvPr>
          <p:cNvSpPr txBox="1"/>
          <p:nvPr/>
        </p:nvSpPr>
        <p:spPr>
          <a:xfrm>
            <a:off x="7580762" y="5885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847A52-8F9D-7218-7A08-9BA80E647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666" y="2494107"/>
            <a:ext cx="2503906" cy="3963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64052B-B5F1-E28C-148F-F74DFD14B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4869" y="3155680"/>
            <a:ext cx="1684406" cy="4117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014216-8086-1350-6DB4-35EC69D080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565" y="727581"/>
            <a:ext cx="1600065" cy="3200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39DFCED-199C-9239-CC4D-47C5F0B4EC23}"/>
              </a:ext>
            </a:extLst>
          </p:cNvPr>
          <p:cNvSpPr txBox="1"/>
          <p:nvPr/>
        </p:nvSpPr>
        <p:spPr>
          <a:xfrm>
            <a:off x="11633200" y="6370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E6592-3823-A0CB-BA22-0E3FBF2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352CF-A792-2453-F0B1-12A858BA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E3D22-20D9-5A13-FCB5-93E6BA8C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56CA2A-AD07-9308-6F85-FE6E3EEA2135}"/>
              </a:ext>
            </a:extLst>
          </p:cNvPr>
          <p:cNvSpPr txBox="1"/>
          <p:nvPr/>
        </p:nvSpPr>
        <p:spPr>
          <a:xfrm>
            <a:off x="1063470" y="2655386"/>
            <a:ext cx="349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                is the collimator aperture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B5C2E5-AF6E-03D4-26A2-3AAAF1F2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67" y="2607343"/>
            <a:ext cx="363606" cy="3636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310A22-B093-509A-63A6-0B56831DA6CB}"/>
              </a:ext>
            </a:extLst>
          </p:cNvPr>
          <p:cNvSpPr txBox="1"/>
          <p:nvPr/>
        </p:nvSpPr>
        <p:spPr>
          <a:xfrm>
            <a:off x="5135198" y="7192618"/>
            <a:ext cx="671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momentum acceptance for amplitude                                             is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D6365A-CC34-4A21-C666-AF7791E8B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366" y="7206974"/>
            <a:ext cx="2279132" cy="4061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632BC1-49B7-A2BD-EAED-032D5B996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91" y="7754919"/>
            <a:ext cx="4639615" cy="6436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7B5ADF-D9DA-5DD3-7E9A-93FFA0029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93" y="1600622"/>
            <a:ext cx="9487790" cy="8014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57184A-C39E-7CA1-7662-648BE696C6E8}"/>
              </a:ext>
            </a:extLst>
          </p:cNvPr>
          <p:cNvSpPr txBox="1"/>
          <p:nvPr/>
        </p:nvSpPr>
        <p:spPr>
          <a:xfrm>
            <a:off x="720973" y="678262"/>
            <a:ext cx="797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 acceptance in terms of initial conditions                                  and the kick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C329B5-8D7F-1888-1376-2861C8C4C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836" y="746612"/>
            <a:ext cx="236033" cy="259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0A63AA-53D5-E377-5B7E-BFB8C25461EC}"/>
              </a:ext>
            </a:extLst>
          </p:cNvPr>
          <p:cNvSpPr txBox="1"/>
          <p:nvPr/>
        </p:nvSpPr>
        <p:spPr>
          <a:xfrm>
            <a:off x="7580762" y="5885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847A52-8F9D-7218-7A08-9BA80E647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666" y="2494107"/>
            <a:ext cx="2503906" cy="3963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64052B-B5F1-E28C-148F-F74DFD14B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4869" y="3155680"/>
            <a:ext cx="1684406" cy="4117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014216-8086-1350-6DB4-35EC69D080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565" y="727581"/>
            <a:ext cx="1600065" cy="3200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39DFCED-199C-9239-CC4D-47C5F0B4EC23}"/>
              </a:ext>
            </a:extLst>
          </p:cNvPr>
          <p:cNvSpPr txBox="1"/>
          <p:nvPr/>
        </p:nvSpPr>
        <p:spPr>
          <a:xfrm>
            <a:off x="11633200" y="6370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421BD4-D629-B0BD-64F2-CD5D275D0FB2}"/>
              </a:ext>
            </a:extLst>
          </p:cNvPr>
          <p:cNvCxnSpPr/>
          <p:nvPr/>
        </p:nvCxnSpPr>
        <p:spPr>
          <a:xfrm flipV="1">
            <a:off x="3169085" y="1565753"/>
            <a:ext cx="1640910" cy="77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A472EA-0841-4394-086D-DB7FB205A9B3}"/>
              </a:ext>
            </a:extLst>
          </p:cNvPr>
          <p:cNvCxnSpPr/>
          <p:nvPr/>
        </p:nvCxnSpPr>
        <p:spPr>
          <a:xfrm flipV="1">
            <a:off x="8054414" y="1549416"/>
            <a:ext cx="1640910" cy="77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E9D41-F7C9-2860-B875-5E3E5B8D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28D67-A596-FA0B-FEA6-394CCEBA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D51B5-E4AD-2B3E-16E1-A456612D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8D828-1ABA-19B9-36B8-5A1A4CFE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" y="3507765"/>
            <a:ext cx="9487790" cy="801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6EDA5-DF72-12CA-6490-3C1AB567BAE3}"/>
              </a:ext>
            </a:extLst>
          </p:cNvPr>
          <p:cNvSpPr txBox="1"/>
          <p:nvPr/>
        </p:nvSpPr>
        <p:spPr>
          <a:xfrm>
            <a:off x="1442720" y="1006563"/>
            <a:ext cx="665156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Now our momentum acceptance inequality includes effects of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Physically distributed kick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Kicker pulse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Injection angle and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Kick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index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76435-B51C-08B9-D6A1-40603E62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251" y="4724453"/>
            <a:ext cx="3569775" cy="1631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34FE3A-202C-5C59-07C5-9A9F1E429FA8}"/>
              </a:ext>
            </a:extLst>
          </p:cNvPr>
          <p:cNvSpPr txBox="1"/>
          <p:nvPr/>
        </p:nvSpPr>
        <p:spPr>
          <a:xfrm>
            <a:off x="1148080" y="4907280"/>
            <a:ext cx="541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accepted momentum slice shrinks with increasing injection angle (beyond the ideal)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magic momentum is always included. </a:t>
            </a:r>
          </a:p>
        </p:txBody>
      </p:sp>
    </p:spTree>
    <p:extLst>
      <p:ext uri="{BB962C8B-B14F-4D97-AF65-F5344CB8AC3E}">
        <p14:creationId xmlns:p14="http://schemas.microsoft.com/office/powerpoint/2010/main" val="329370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98B6A-8173-B877-AA0A-F18D2250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32AE1-8400-EB89-8B28-EA4DAF29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BF68C-F3C5-BC12-A813-E589F374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3FF43-F369-06B3-6A28-75402F41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11960"/>
            <a:ext cx="54864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B6B7A-8AC6-F565-16B1-B87D783C7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711960"/>
            <a:ext cx="54864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DE6A1-B0C4-47E2-CCE5-0519C1915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412" y="1108747"/>
            <a:ext cx="1905000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70D659-48F3-304F-B820-D0D8E5215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218565"/>
            <a:ext cx="25400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DE632E-412B-AEFD-7C87-D9BD58218F95}"/>
              </a:ext>
            </a:extLst>
          </p:cNvPr>
          <p:cNvSpPr txBox="1"/>
          <p:nvPr/>
        </p:nvSpPr>
        <p:spPr>
          <a:xfrm>
            <a:off x="2209800" y="5545344"/>
            <a:ext cx="825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Accepted momentum slice shrinks with increasing injection angle (away from optimal)</a:t>
            </a:r>
          </a:p>
          <a:p>
            <a:r>
              <a:rPr lang="en-US"/>
              <a:t>Every slice includes </a:t>
            </a:r>
            <a:r>
              <a:rPr lang="en-US" dirty="0"/>
              <a:t>the magic momentum</a:t>
            </a:r>
          </a:p>
        </p:txBody>
      </p:sp>
    </p:spTree>
    <p:extLst>
      <p:ext uri="{BB962C8B-B14F-4D97-AF65-F5344CB8AC3E}">
        <p14:creationId xmlns:p14="http://schemas.microsoft.com/office/powerpoint/2010/main" val="385045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56B-C409-D239-4825-900276E8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FD27A-46F6-528D-ABF1-9885BFD7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68D3F-A27C-FE14-F4FA-068523BD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36D4B-09B7-44AF-71CB-EF44B47A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16" y="685800"/>
            <a:ext cx="41148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B65A-EFCB-AF7D-A243-1AC65750E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216" y="3521075"/>
            <a:ext cx="41148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6DB229-F9CF-36C1-C5EA-7C6DA8F3C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48" y="1701185"/>
            <a:ext cx="4114800" cy="274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402573-4D14-99BA-DE6B-6B480F30ED71}"/>
              </a:ext>
            </a:extLst>
          </p:cNvPr>
          <p:cNvSpPr txBox="1"/>
          <p:nvPr/>
        </p:nvSpPr>
        <p:spPr>
          <a:xfrm>
            <a:off x="640080" y="224135"/>
            <a:ext cx="1362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Examples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7745-06F4-5AE9-461A-F029047F151C}"/>
              </a:ext>
            </a:extLst>
          </p:cNvPr>
          <p:cNvSpPr txBox="1"/>
          <p:nvPr/>
        </p:nvSpPr>
        <p:spPr>
          <a:xfrm>
            <a:off x="1107440" y="833120"/>
            <a:ext cx="312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of kicks on multiple turns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FDE4FB-72B1-5833-D229-A672423FB9FB}"/>
              </a:ext>
            </a:extLst>
          </p:cNvPr>
          <p:cNvSpPr txBox="1"/>
          <p:nvPr/>
        </p:nvSpPr>
        <p:spPr>
          <a:xfrm>
            <a:off x="9347200" y="1239520"/>
            <a:ext cx="2332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kick on first pass</a:t>
            </a:r>
          </a:p>
          <a:p>
            <a:endParaRPr lang="en-US" dirty="0"/>
          </a:p>
          <a:p>
            <a:r>
              <a:rPr lang="en-US" i="1" dirty="0"/>
              <a:t>(as good as it gets)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42B2A-2AD1-FD21-0818-C637EB5C97AC}"/>
              </a:ext>
            </a:extLst>
          </p:cNvPr>
          <p:cNvSpPr txBox="1"/>
          <p:nvPr/>
        </p:nvSpPr>
        <p:spPr>
          <a:xfrm>
            <a:off x="9265920" y="4086582"/>
            <a:ext cx="2600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Kicks on 8 passes</a:t>
            </a:r>
          </a:p>
          <a:p>
            <a:endParaRPr lang="en-US" dirty="0"/>
          </a:p>
          <a:p>
            <a:r>
              <a:rPr lang="en-US" dirty="0"/>
              <a:t>Acceptance is reduced on each pass</a:t>
            </a:r>
          </a:p>
        </p:txBody>
      </p:sp>
    </p:spTree>
    <p:extLst>
      <p:ext uri="{BB962C8B-B14F-4D97-AF65-F5344CB8AC3E}">
        <p14:creationId xmlns:p14="http://schemas.microsoft.com/office/powerpoint/2010/main" val="373503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64D39-CE60-306C-50B8-FF0FF13A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29-June-2022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34FF9-6B16-F136-0748-60162BEF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9D978-F1F8-9B2D-8692-ECA004B2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D967-5633-AA43-88A6-7EA326F4D83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5983A-97A8-E371-A5CD-1C06717D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080"/>
            <a:ext cx="548640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DEB98-13E5-9CB9-99AF-4B56022F34D4}"/>
              </a:ext>
            </a:extLst>
          </p:cNvPr>
          <p:cNvSpPr txBox="1"/>
          <p:nvPr/>
        </p:nvSpPr>
        <p:spPr>
          <a:xfrm>
            <a:off x="838200" y="136525"/>
            <a:ext cx="218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More examples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7A414-06EF-54D4-FFFE-BB9CAA0DCCA0}"/>
              </a:ext>
            </a:extLst>
          </p:cNvPr>
          <p:cNvSpPr txBox="1"/>
          <p:nvPr/>
        </p:nvSpPr>
        <p:spPr>
          <a:xfrm>
            <a:off x="1273996" y="924674"/>
            <a:ext cx="189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kicker pulse shape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98045-A830-BA7C-E95E-D42ADF869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019" y="529689"/>
            <a:ext cx="4150761" cy="276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ADD114-03EE-7059-8766-E2B58A272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57679"/>
            <a:ext cx="4155949" cy="2770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7B179-6DCA-FB4F-EF34-16AC779ABAD0}"/>
              </a:ext>
            </a:extLst>
          </p:cNvPr>
          <p:cNvSpPr txBox="1"/>
          <p:nvPr/>
        </p:nvSpPr>
        <p:spPr>
          <a:xfrm>
            <a:off x="10154397" y="201373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r>
              <a:rPr lang="en-US" baseline="-25000" dirty="0" err="1"/>
              <a:t>peak</a:t>
            </a:r>
            <a:r>
              <a:rPr lang="en-US" dirty="0"/>
              <a:t> = 204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6F4CA-AD63-FB05-855C-6DB4BADABC8F}"/>
              </a:ext>
            </a:extLst>
          </p:cNvPr>
          <p:cNvSpPr txBox="1"/>
          <p:nvPr/>
        </p:nvSpPr>
        <p:spPr>
          <a:xfrm>
            <a:off x="10170494" y="5055412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r>
              <a:rPr lang="en-US" baseline="-25000" dirty="0" err="1"/>
              <a:t>peak</a:t>
            </a:r>
            <a:r>
              <a:rPr lang="en-US" dirty="0"/>
              <a:t> = 294 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7C0A22-2503-0893-F582-1B1184BFF7F0}"/>
              </a:ext>
            </a:extLst>
          </p:cNvPr>
          <p:cNvSpPr txBox="1"/>
          <p:nvPr/>
        </p:nvSpPr>
        <p:spPr>
          <a:xfrm>
            <a:off x="1736333" y="5208998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3b_4 pulse</a:t>
            </a:r>
          </a:p>
        </p:txBody>
      </p:sp>
    </p:spTree>
    <p:extLst>
      <p:ext uri="{BB962C8B-B14F-4D97-AF65-F5344CB8AC3E}">
        <p14:creationId xmlns:p14="http://schemas.microsoft.com/office/powerpoint/2010/main" val="155083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181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Rubin</dc:creator>
  <cp:lastModifiedBy>David L. Rubin</cp:lastModifiedBy>
  <cp:revision>1</cp:revision>
  <dcterms:created xsi:type="dcterms:W3CDTF">2022-08-08T22:31:54Z</dcterms:created>
  <dcterms:modified xsi:type="dcterms:W3CDTF">2022-08-09T13:25:24Z</dcterms:modified>
</cp:coreProperties>
</file>