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3" r:id="rId4"/>
    <p:sldId id="286" r:id="rId5"/>
    <p:sldId id="287" r:id="rId6"/>
    <p:sldId id="288" r:id="rId7"/>
    <p:sldId id="279" r:id="rId8"/>
    <p:sldId id="284" r:id="rId9"/>
    <p:sldId id="265" r:id="rId10"/>
    <p:sldId id="266" r:id="rId11"/>
    <p:sldId id="258" r:id="rId12"/>
    <p:sldId id="268" r:id="rId13"/>
    <p:sldId id="270" r:id="rId14"/>
    <p:sldId id="281" r:id="rId15"/>
    <p:sldId id="277" r:id="rId16"/>
    <p:sldId id="264" r:id="rId17"/>
    <p:sldId id="282" r:id="rId18"/>
    <p:sldId id="259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/>
    <p:restoredTop sz="93328"/>
  </p:normalViewPr>
  <p:slideViewPr>
    <p:cSldViewPr snapToGrid="0">
      <p:cViewPr varScale="1">
        <p:scale>
          <a:sx n="191" d="100"/>
          <a:sy n="191" d="100"/>
        </p:scale>
        <p:origin x="1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9FAC2-2082-9640-A97A-92FBA003C941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4C67C-20FE-0648-905A-B41ACD1FB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7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1780-E137-6E52-6663-5998D2D3D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EA52E1-FB1E-BA97-8988-8D7CD7CC4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242F0-BE14-257C-489E-1690ED09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2227A-35E4-6448-8222-E133565C438F}" type="datetime1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CDDF6-8B83-AAFE-C2AC-E5127640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8827D-7C29-AB04-9F40-4893EF88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8492-2CC1-E74F-7B82-58A59749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03164-77DB-AC6E-F36A-AF27598DD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B4D18-8633-F1CD-091F-7CA6204B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C186-A287-7B46-AC01-C048BFA2F07D}" type="datetime1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214A0-DB1E-CC69-2D85-4123E5C3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FFE39-37C5-2C11-2DC3-9356B032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3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3F4B5-8EBD-8DB7-9E3F-33FEAD18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82505-DBEA-387E-9DA2-A9B40B37D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F8BCD-8AE0-53B2-DFF0-590C768D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3A608-DA58-3946-AE24-B43B5EF751A3}" type="datetime1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5AC9-DF38-448F-04F7-852D24E7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D8ED5-8499-1BBC-3B15-F624BFFC3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6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111B-0CD8-636C-212E-AE465914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A350-E452-5BED-CE51-BC7002F51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B3AD3-F172-8C30-1E30-58BCA8B9A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FEBC-8AE9-0F42-AC76-410274FEB0F9}" type="datetime1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0B7D-5314-F3E7-170A-B8FDDF92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29E78-926E-CF59-3AFA-6DA44A4D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7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C864-E19E-2B62-D5A9-7AD3BA00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6DF09-2FC9-1B54-D56C-2F7E2762E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8DF77-8842-665B-FECD-6C09F22F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89690-52E1-2945-B8C7-1DB566050569}" type="datetime1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F9850-009E-4390-C45D-DA18A7B7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1848D-E4A0-F288-CEBE-FE907BC1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D646E-6E9E-B2E8-D5EC-CF19051A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EA442-58B1-7166-0D2A-39A0B1628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57BB2-459C-1DAB-931F-95D5C1A1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70C6F-8AE9-74D4-3AEE-EBEEDC83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51A1-8C7F-0A4C-B7D4-5AF50925A2F0}" type="datetime1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0CD13-B77E-6540-83E5-12E08847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8BCFC-3E3C-F0E4-6B33-A879EB34C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8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2F44-F2C7-6368-60BB-238957499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2D50E-62CF-3CC2-76A9-7C0FB62FE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9A2DB-D0A4-4EAB-2AF3-109BD8E2F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7E3A5-05B1-C0CD-1929-6B5C7F497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4A046-7250-2F4F-8F23-735DE24F8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F7C3D-78ED-D4FD-9253-E8EF97F0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F006-02E3-E04C-8FE2-671524AAE26D}" type="datetime1">
              <a:rPr lang="en-US" smtClean="0"/>
              <a:t>2/7/23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C6B8F1-DD23-8EB0-3D77-367BECC6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10179-640E-3951-607A-0C0BBFF4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7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C95B-00B0-E361-9F86-C21C2F3C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CDFE9-A41C-6691-8ED5-4EE26439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C01A-5FB4-3249-BF56-4130F94E0D61}" type="datetime1">
              <a:rPr lang="en-US" smtClean="0"/>
              <a:t>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9FA5B-BD8E-2E33-1854-6FF45086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DE143-B2FA-5EC1-C9D5-B7D5D7F2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6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05AC10-94F8-8368-8C6A-B2B0E1C6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BC465-F0F1-0DAE-26C8-62BA1348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000C2-4B5D-FB7F-0D4B-6AF16E01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6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2C97-4C60-5014-F1E0-673CBD42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C8A9-C9DB-057C-3E09-21CF959B1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5B2FC-2A9A-D190-40FE-088547F86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114E8-60C6-E061-555C-5FBE994D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D8FB-FA6A-184D-87E3-2CFE7E5D4735}" type="datetime1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627D3-BB01-9186-7A6F-465D8DB3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4AEAA-75C5-B187-E417-337C3C31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0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D032-BC72-3218-C7B7-10F6CF92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5A1A38-886E-1A9D-2F49-0B455ED02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61DF1-934B-01C1-BB9D-B3047C964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E1500-E4AE-D27A-07BA-4DA12729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A0F2-6A1C-5B47-B7D7-29DB164ABBE2}" type="datetime1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E71A5-CE35-574B-18C3-E8093E40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5372D-A262-651A-A022-361A40A7B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9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806C7-3584-0B30-706F-33B20BFEA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081EC-E68B-EADE-8DF9-9D72FD6F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C523-31C1-D3CF-838B-C620BF6ED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E778-E481-6747-9359-04D8CA73B993}" type="datetime1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B85B2-9FC2-F13D-BEDE-7DDCE6260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C33FB-A8E4-9BE0-51B7-F8A5510CA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C500-E16D-C142-A95B-5B5783B8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0.emf"/><Relationship Id="rId3" Type="http://schemas.openxmlformats.org/officeDocument/2006/relationships/image" Target="../media/image31.emf"/><Relationship Id="rId7" Type="http://schemas.openxmlformats.org/officeDocument/2006/relationships/image" Target="../media/image2.emf"/><Relationship Id="rId12" Type="http://schemas.openxmlformats.org/officeDocument/2006/relationships/image" Target="../media/image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11" Type="http://schemas.openxmlformats.org/officeDocument/2006/relationships/image" Target="../media/image39.emf"/><Relationship Id="rId5" Type="http://schemas.openxmlformats.org/officeDocument/2006/relationships/image" Target="../media/image34.emf"/><Relationship Id="rId10" Type="http://schemas.openxmlformats.org/officeDocument/2006/relationships/image" Target="../media/image38.emf"/><Relationship Id="rId4" Type="http://schemas.openxmlformats.org/officeDocument/2006/relationships/image" Target="../media/image33.emf"/><Relationship Id="rId9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4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1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AA64-C5A8-1DDE-DBD6-EFC0900597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Spin-phase space correlations and differential decay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3D3D3-E008-0042-05EC-AA90366F69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Rubin, R. Fatemi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February 8, 2023</a:t>
            </a:r>
          </a:p>
        </p:txBody>
      </p:sp>
    </p:spTree>
    <p:extLst>
      <p:ext uri="{BB962C8B-B14F-4D97-AF65-F5344CB8AC3E}">
        <p14:creationId xmlns:p14="http://schemas.microsoft.com/office/powerpoint/2010/main" val="254772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BA66F-2757-FEBE-F17E-499FFAE8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2/7/23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D6F47-C9EE-671A-0B55-075798E0A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CC02A-7A8D-6881-C1F5-C4D4386B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35" y="1557401"/>
            <a:ext cx="548640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3BC1A8-55A9-9528-FF9D-C1AB72845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275" y="1557401"/>
            <a:ext cx="5486400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6010DB-8855-990C-7729-8615E7E1A10E}"/>
              </a:ext>
            </a:extLst>
          </p:cNvPr>
          <p:cNvSpPr txBox="1"/>
          <p:nvPr/>
        </p:nvSpPr>
        <p:spPr>
          <a:xfrm>
            <a:off x="838200" y="5912949"/>
            <a:ext cx="102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x and x’ are nonlinear functions of </a:t>
            </a:r>
            <a:r>
              <a:rPr lang="en-US" dirty="0">
                <a:latin typeface="Symbol" pitchFamily="2" charset="2"/>
              </a:rPr>
              <a:t>d, </a:t>
            </a:r>
            <a:r>
              <a:rPr lang="en-US" dirty="0"/>
              <a:t>and</a:t>
            </a:r>
            <a:r>
              <a:rPr lang="en-US" dirty="0">
                <a:latin typeface="Symbol" pitchFamily="2" charset="2"/>
              </a:rPr>
              <a:t> &lt;d&gt; </a:t>
            </a:r>
            <a:r>
              <a:rPr lang="en-US" dirty="0"/>
              <a:t>is a function of time,                   is also a function of time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3FB3D1-578D-AEB0-5B13-C973D3BFA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181" y="5784505"/>
            <a:ext cx="723900" cy="66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70A674-A4C3-D226-FCCB-54472D755262}"/>
              </a:ext>
            </a:extLst>
          </p:cNvPr>
          <p:cNvSpPr txBox="1"/>
          <p:nvPr/>
        </p:nvSpPr>
        <p:spPr>
          <a:xfrm>
            <a:off x="3789647" y="4002653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8CC193-B799-AB5F-4CD0-DF7331E35DA7}"/>
              </a:ext>
            </a:extLst>
          </p:cNvPr>
          <p:cNvSpPr txBox="1"/>
          <p:nvPr/>
        </p:nvSpPr>
        <p:spPr>
          <a:xfrm>
            <a:off x="8887002" y="3016869"/>
            <a:ext cx="60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x’(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C8F38-4652-98ED-7DCB-8797FDCDA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292576"/>
            <a:ext cx="5570064" cy="8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01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34CC2-59A5-CE05-861F-E72C44C11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608" y="1286751"/>
            <a:ext cx="3824010" cy="2549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81F752-BD7A-B3D9-DA65-73E742CD2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808" y="3971223"/>
            <a:ext cx="3824010" cy="2549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08AE4-773D-44E4-45F3-C42DDFB8E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925" y="3928179"/>
            <a:ext cx="3523794" cy="2114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2504E-97C7-9A55-943E-0BD9F54F1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9" y="1286751"/>
            <a:ext cx="4320000" cy="25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F7ADF5-C861-F4D1-C446-1998AF316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781" y="4011202"/>
            <a:ext cx="4320000" cy="25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CD6223-EDAA-63C8-A599-BD2449E0B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36" y="207124"/>
            <a:ext cx="5570064" cy="813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5CFEA-08A6-D9DD-3A67-2E46A0755D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063" y="2626290"/>
            <a:ext cx="861412" cy="861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6384B6-B02C-272D-D9B6-BB761A101B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9289" y="4332405"/>
            <a:ext cx="827131" cy="884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E94384-9143-FAA6-FE58-F955C99C19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8159" y="1579853"/>
            <a:ext cx="997620" cy="6738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56D0AD-7C85-01A0-5EC7-BDD24FF8E0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6102" y="4403225"/>
            <a:ext cx="979677" cy="704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4D4748-1CFB-C106-01C4-A957E30703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4642" y="2979249"/>
            <a:ext cx="2573877" cy="588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650941-2181-E812-8AB7-6093677878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39067" y="4755565"/>
            <a:ext cx="618468" cy="7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7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A1213-FCEB-4790-6803-728D219A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2/7/23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D2C44C-B97D-8615-CA17-0E58F035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157A4-215B-D517-A4DE-4311D04A5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856" y="108740"/>
            <a:ext cx="3453714" cy="2072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E76FB-DCB5-0667-2066-5E510E891FAD}"/>
              </a:ext>
            </a:extLst>
          </p:cNvPr>
          <p:cNvSpPr txBox="1"/>
          <p:nvPr/>
        </p:nvSpPr>
        <p:spPr>
          <a:xfrm>
            <a:off x="1458097" y="1272746"/>
            <a:ext cx="261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itchFamily="2" charset="2"/>
              </a:rPr>
              <a:t>Dw</a:t>
            </a:r>
            <a:r>
              <a:rPr lang="en-US" baseline="-25000" dirty="0" err="1"/>
              <a:t>a</a:t>
            </a:r>
            <a:r>
              <a:rPr lang="en-US" baseline="-25000" dirty="0"/>
              <a:t>   </a:t>
            </a:r>
            <a:r>
              <a:rPr lang="en-US" dirty="0"/>
              <a:t>increases with time</a:t>
            </a:r>
            <a:r>
              <a:rPr lang="en-US" baseline="-25000" dirty="0"/>
              <a:t> </a:t>
            </a:r>
            <a:r>
              <a:rPr lang="en-US" dirty="0"/>
              <a:t> </a:t>
            </a:r>
            <a:r>
              <a:rPr lang="en-US" baseline="-25000" dirty="0"/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C1CBBC-7EDC-2CD1-88B6-FAA69E35BE94}"/>
              </a:ext>
            </a:extLst>
          </p:cNvPr>
          <p:cNvCxnSpPr/>
          <p:nvPr/>
        </p:nvCxnSpPr>
        <p:spPr>
          <a:xfrm>
            <a:off x="3089189" y="1729946"/>
            <a:ext cx="1594022" cy="1149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FFC5DDF-319F-098F-FC13-6AA6373512AD}"/>
              </a:ext>
            </a:extLst>
          </p:cNvPr>
          <p:cNvSpPr txBox="1"/>
          <p:nvPr/>
        </p:nvSpPr>
        <p:spPr>
          <a:xfrm>
            <a:off x="2432338" y="4962693"/>
            <a:ext cx="486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averaged  </a:t>
            </a:r>
            <a:r>
              <a:rPr lang="en-US" dirty="0">
                <a:latin typeface="Symbol" pitchFamily="2" charset="2"/>
              </a:rPr>
              <a:t>&lt;</a:t>
            </a:r>
            <a:r>
              <a:rPr lang="en-US" dirty="0" err="1">
                <a:latin typeface="Symbol" pitchFamily="2" charset="2"/>
              </a:rPr>
              <a:t>Dw</a:t>
            </a:r>
            <a:r>
              <a:rPr lang="en-US" baseline="-25000" dirty="0" err="1"/>
              <a:t>a</a:t>
            </a:r>
            <a:r>
              <a:rPr lang="en-US" dirty="0"/>
              <a:t>&gt;</a:t>
            </a:r>
            <a:r>
              <a:rPr lang="en-US" baseline="-25000" dirty="0"/>
              <a:t>   </a:t>
            </a:r>
            <a:r>
              <a:rPr lang="en-US" dirty="0"/>
              <a:t> also  increases with time</a:t>
            </a:r>
            <a:r>
              <a:rPr lang="en-US" baseline="-25000" dirty="0"/>
              <a:t> </a:t>
            </a:r>
            <a:r>
              <a:rPr lang="en-US" dirty="0"/>
              <a:t> </a:t>
            </a:r>
            <a:r>
              <a:rPr lang="en-US" baseline="-25000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7451EC-40BA-549A-07BC-47BBBCB34343}"/>
              </a:ext>
            </a:extLst>
          </p:cNvPr>
          <p:cNvCxnSpPr/>
          <p:nvPr/>
        </p:nvCxnSpPr>
        <p:spPr>
          <a:xfrm flipV="1">
            <a:off x="5140411" y="3571103"/>
            <a:ext cx="420130" cy="1391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F686717-624E-DE62-3313-DFCEFAFB7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376" y="2113475"/>
            <a:ext cx="3261480" cy="2174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068849-780E-0869-B13E-2F73D0C9F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472" y="4369970"/>
            <a:ext cx="3261480" cy="2174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7BEC63-C23A-5D57-6898-E8308DB53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323" y="394566"/>
            <a:ext cx="1611354" cy="368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CBD0D2-43BA-8359-1667-B250E77AB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069" y="1642078"/>
            <a:ext cx="5348146" cy="3208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6D570B-7641-75A5-C8AC-B212C53B90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509" y="5332025"/>
            <a:ext cx="1742680" cy="6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89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B5302-9506-47EC-D1E7-98519F17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2/7/23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5C7FF-F3FF-1BB0-FB1F-A84835AA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DBC2E-43A8-AB3F-FCBA-1B8C910A7D12}"/>
              </a:ext>
            </a:extLst>
          </p:cNvPr>
          <p:cNvSpPr txBox="1"/>
          <p:nvPr/>
        </p:nvSpPr>
        <p:spPr>
          <a:xfrm>
            <a:off x="508454" y="499541"/>
            <a:ext cx="563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Fractional change in </a:t>
            </a:r>
            <a:r>
              <a:rPr lang="en-US" dirty="0" err="1">
                <a:latin typeface="Symbol" pitchFamily="2" charset="2"/>
              </a:rPr>
              <a:t>w</a:t>
            </a:r>
            <a:r>
              <a:rPr lang="en-US" baseline="-25000" dirty="0" err="1">
                <a:latin typeface="Symbol" pitchFamily="2" charset="2"/>
              </a:rPr>
              <a:t>a</a:t>
            </a:r>
            <a:r>
              <a:rPr lang="en-US" dirty="0"/>
              <a:t> due to spin-coordinate correlation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CBE4A-0BC5-44E5-5AF1-86DF81D52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897" y="1066840"/>
            <a:ext cx="5811982" cy="3487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7F47D9-9320-26EB-D96D-0C89FAF2BB27}"/>
              </a:ext>
            </a:extLst>
          </p:cNvPr>
          <p:cNvSpPr txBox="1"/>
          <p:nvPr/>
        </p:nvSpPr>
        <p:spPr>
          <a:xfrm>
            <a:off x="435510" y="4048026"/>
            <a:ext cx="30308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Raw		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B/</a:t>
            </a:r>
            <a:r>
              <a:rPr lang="en-US" dirty="0" err="1"/>
              <a:t>B</a:t>
            </a:r>
            <a:r>
              <a:rPr lang="en-US" baseline="-25000" dirty="0" err="1"/>
              <a:t>inf</a:t>
            </a:r>
            <a:r>
              <a:rPr lang="en-US" dirty="0"/>
              <a:t> =-1%	  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B/</a:t>
            </a:r>
            <a:r>
              <a:rPr lang="en-US" dirty="0" err="1"/>
              <a:t>B</a:t>
            </a:r>
            <a:r>
              <a:rPr lang="en-US" baseline="-25000" dirty="0" err="1"/>
              <a:t>inf</a:t>
            </a:r>
            <a:r>
              <a:rPr lang="en-US" dirty="0"/>
              <a:t> =+1%		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Run 2 kick-early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Run 3b kick-early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Run 3b kick – timed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Run 3b kick- timed (</a:t>
            </a:r>
            <a:r>
              <a:rPr lang="en-US" dirty="0" err="1"/>
              <a:t>Diktys</a:t>
            </a:r>
            <a:r>
              <a:rPr lang="en-US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Gm2ringsim Run 2</a:t>
            </a:r>
          </a:p>
        </p:txBody>
      </p:sp>
    </p:spTree>
    <p:extLst>
      <p:ext uri="{BB962C8B-B14F-4D97-AF65-F5344CB8AC3E}">
        <p14:creationId xmlns:p14="http://schemas.microsoft.com/office/powerpoint/2010/main" val="79208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8F198-8FB6-5AC3-769C-C601A6CE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2/7/23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5480D5-A3E3-2BDB-06A5-DE918915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85861-EC2B-3B0E-31FD-6249A4A50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294130"/>
            <a:ext cx="582930" cy="51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38B07F-8061-6954-C19B-3EA65CBED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21" y="1364207"/>
            <a:ext cx="582930" cy="5159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D3062F-AC1D-4A3B-3E00-AA3C05C08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35" y="1950241"/>
            <a:ext cx="45720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FC17E2-4809-977C-4C98-6687FABE5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551" y="1950241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9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A8A910-CB33-E3E2-8DB3-C41A35A19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524" y="932939"/>
            <a:ext cx="5763600" cy="3458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EBA208-F060-D0EC-10E7-6B3ED3708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166" y="3762638"/>
            <a:ext cx="5760000" cy="3456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1CEE0C-C7FD-DF75-1453-16FAFDABFD23}"/>
              </a:ext>
            </a:extLst>
          </p:cNvPr>
          <p:cNvCxnSpPr/>
          <p:nvPr/>
        </p:nvCxnSpPr>
        <p:spPr>
          <a:xfrm>
            <a:off x="3991232" y="5745892"/>
            <a:ext cx="2570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AA5688-5A7C-0F82-EC2E-A9BE4371E0BD}"/>
              </a:ext>
            </a:extLst>
          </p:cNvPr>
          <p:cNvSpPr txBox="1"/>
          <p:nvPr/>
        </p:nvSpPr>
        <p:spPr>
          <a:xfrm>
            <a:off x="4885041" y="5928267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BMAD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57A1FB-1C34-6614-2F23-D83443415F44}"/>
              </a:ext>
            </a:extLst>
          </p:cNvPr>
          <p:cNvCxnSpPr/>
          <p:nvPr/>
        </p:nvCxnSpPr>
        <p:spPr>
          <a:xfrm>
            <a:off x="6833286" y="5832391"/>
            <a:ext cx="13221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0356AB5-8F11-421A-1A51-46632C4161DF}"/>
              </a:ext>
            </a:extLst>
          </p:cNvPr>
          <p:cNvSpPr txBox="1"/>
          <p:nvPr/>
        </p:nvSpPr>
        <p:spPr>
          <a:xfrm>
            <a:off x="6752823" y="6016597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GM2RINGSIM</a:t>
            </a:r>
          </a:p>
        </p:txBody>
      </p:sp>
    </p:spTree>
    <p:extLst>
      <p:ext uri="{BB962C8B-B14F-4D97-AF65-F5344CB8AC3E}">
        <p14:creationId xmlns:p14="http://schemas.microsoft.com/office/powerpoint/2010/main" val="680516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42A264-B95C-3F1F-DF05-4B4F6879F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" y="2067590"/>
            <a:ext cx="3960000" cy="237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A071AE-C9AD-353F-3696-9DB99FAB5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918" y="2121107"/>
            <a:ext cx="3960000" cy="237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D4F2A-4715-D1CA-47A2-EA7542886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758" y="3167343"/>
            <a:ext cx="3960000" cy="237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3D0422-EFC0-3695-341F-9445A0E7E136}"/>
              </a:ext>
            </a:extLst>
          </p:cNvPr>
          <p:cNvSpPr txBox="1"/>
          <p:nvPr/>
        </p:nvSpPr>
        <p:spPr>
          <a:xfrm>
            <a:off x="1524719" y="858690"/>
            <a:ext cx="854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Correlation of spin phase with displacement (x), angle (x’) and momentum (</a:t>
            </a:r>
            <a:r>
              <a:rPr lang="en-US" dirty="0">
                <a:latin typeface="Symbol" pitchFamily="2" charset="2"/>
              </a:rPr>
              <a:t>d=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/>
              <a:t>p</a:t>
            </a:r>
            <a:r>
              <a:rPr lang="en-US" dirty="0"/>
              <a:t>/p) in distribution at the end of M5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1B714-D331-11CA-14B5-22816F828B69}"/>
              </a:ext>
            </a:extLst>
          </p:cNvPr>
          <p:cNvSpPr txBox="1"/>
          <p:nvPr/>
        </p:nvSpPr>
        <p:spPr>
          <a:xfrm>
            <a:off x="6422425" y="598036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EndofM5_Valetov_withInit.dat doc-</a:t>
            </a:r>
            <a:r>
              <a:rPr lang="en-US" sz="1800" dirty="0" err="1"/>
              <a:t>db</a:t>
            </a:r>
            <a:r>
              <a:rPr lang="en-US" sz="1800" dirty="0"/>
              <a:t>   17800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14451-74CA-1F1C-AD19-F652993B6360}"/>
              </a:ext>
            </a:extLst>
          </p:cNvPr>
          <p:cNvSpPr txBox="1"/>
          <p:nvPr/>
        </p:nvSpPr>
        <p:spPr>
          <a:xfrm>
            <a:off x="2328569" y="4631218"/>
            <a:ext cx="283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Origin: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+</a:t>
            </a:r>
            <a:r>
              <a:rPr lang="en-US" dirty="0">
                <a:latin typeface="Symbol" pitchFamily="2" charset="2"/>
              </a:rPr>
              <a:t> </a:t>
            </a:r>
            <a:r>
              <a:rPr lang="en-US" dirty="0"/>
              <a:t>decay kinematics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C9F3A-DEFC-EBCC-12F6-1C9DA17A2B0C}"/>
              </a:ext>
            </a:extLst>
          </p:cNvPr>
          <p:cNvSpPr txBox="1"/>
          <p:nvPr/>
        </p:nvSpPr>
        <p:spPr>
          <a:xfrm>
            <a:off x="8732999" y="2521012"/>
            <a:ext cx="294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Origin: Energy dependence of spin tune in delivery ring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4506B52-A2A4-B368-F78D-B8E9CE4B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332-F1CF-3A48-9A13-301AD8B85CC3}" type="datetime1">
              <a:rPr lang="en-US" smtClean="0"/>
              <a:t>2/7/23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6C3C384-C3C6-F0B2-350E-C649990F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37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C7D90-CCCB-E365-9CE5-FF02002E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2/7/23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FCCAC-A9CA-1E8B-B13C-2D143770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48688-B642-CE45-7663-9C1D4B2E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42" y="1145262"/>
            <a:ext cx="8553293" cy="2743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A18214-51FC-4359-72FA-8FEFD6B42BBD}"/>
              </a:ext>
            </a:extLst>
          </p:cNvPr>
          <p:cNvCxnSpPr>
            <a:cxnSpLocks/>
          </p:cNvCxnSpPr>
          <p:nvPr/>
        </p:nvCxnSpPr>
        <p:spPr>
          <a:xfrm flipV="1">
            <a:off x="827188" y="2440556"/>
            <a:ext cx="9854970" cy="78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935EE5E3-F6B0-D905-4973-C50673FDBBCF}"/>
              </a:ext>
            </a:extLst>
          </p:cNvPr>
          <p:cNvSpPr/>
          <p:nvPr/>
        </p:nvSpPr>
        <p:spPr>
          <a:xfrm>
            <a:off x="1968287" y="2154263"/>
            <a:ext cx="309966" cy="47269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95F04CC-2CD7-DD76-F725-E13508212AE3}"/>
              </a:ext>
            </a:extLst>
          </p:cNvPr>
          <p:cNvSpPr/>
          <p:nvPr/>
        </p:nvSpPr>
        <p:spPr>
          <a:xfrm>
            <a:off x="1924190" y="1879237"/>
            <a:ext cx="619790" cy="747681"/>
          </a:xfrm>
          <a:prstGeom prst="arc">
            <a:avLst>
              <a:gd name="adj1" fmla="val 16200000"/>
              <a:gd name="adj2" fmla="val 14249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D89B1-CA51-29BF-29B5-7AF5AE3772F8}"/>
              </a:ext>
            </a:extLst>
          </p:cNvPr>
          <p:cNvSpPr txBox="1"/>
          <p:nvPr/>
        </p:nvSpPr>
        <p:spPr>
          <a:xfrm>
            <a:off x="2128865" y="2054777"/>
            <a:ext cx="321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x</a:t>
            </a:r>
            <a:r>
              <a:rPr lang="en-US" sz="1200" baseline="-25000" dirty="0" err="1"/>
              <a:t>a</a:t>
            </a:r>
            <a:r>
              <a:rPr lang="en-US" sz="1200" baseline="30000" dirty="0"/>
              <a:t>'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AED97-94D2-16C5-3C20-00DE5BEA2C58}"/>
              </a:ext>
            </a:extLst>
          </p:cNvPr>
          <p:cNvSpPr txBox="1"/>
          <p:nvPr/>
        </p:nvSpPr>
        <p:spPr>
          <a:xfrm>
            <a:off x="2425212" y="188125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x</a:t>
            </a:r>
            <a:r>
              <a:rPr lang="en-US" sz="1200" baseline="-25000" dirty="0" err="1"/>
              <a:t>b</a:t>
            </a:r>
            <a:r>
              <a:rPr lang="en-US" sz="1200" baseline="30000" dirty="0"/>
              <a:t>'</a:t>
            </a:r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42443-47A6-704E-1676-ED012D9A3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9" y="3656766"/>
            <a:ext cx="3341176" cy="10339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2BC60D-4BD7-9F30-990F-F2EF68CE7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87" y="5272019"/>
            <a:ext cx="3499926" cy="4242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3468AB-FAD6-A2E5-B606-2D3322795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200" y="218594"/>
            <a:ext cx="4541024" cy="818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E3A0A5-264A-19EE-B214-457459E74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617" y="3762479"/>
            <a:ext cx="2792708" cy="8472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DE7CE8-D7E9-B80C-EEE1-A3BA08752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5668" y="5261093"/>
            <a:ext cx="3663950" cy="8331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E56821-A7D3-E8FA-1CD9-A954EBBF81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8450" y="3796908"/>
            <a:ext cx="2988825" cy="8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9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A8A910-CB33-E3E2-8DB3-C41A35A19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406" y="125270"/>
            <a:ext cx="3600000" cy="21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253F5-EC1F-10AD-D464-AC9A5FFB3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406" y="2285270"/>
            <a:ext cx="3600000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9BCE9-321F-B6A3-0F05-E765C25AB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406" y="4519412"/>
            <a:ext cx="3600000" cy="21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387A0F-365C-F3FF-A05A-3799320D6B38}"/>
              </a:ext>
            </a:extLst>
          </p:cNvPr>
          <p:cNvSpPr txBox="1"/>
          <p:nvPr/>
        </p:nvSpPr>
        <p:spPr>
          <a:xfrm>
            <a:off x="6877565" y="1380091"/>
            <a:ext cx="60980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	264G-210ns-Raw</a:t>
            </a:r>
          </a:p>
          <a:p>
            <a:r>
              <a:rPr lang="en-US" dirty="0"/>
              <a:t>2	Inf-1%</a:t>
            </a:r>
          </a:p>
          <a:p>
            <a:r>
              <a:rPr lang="en-US" dirty="0"/>
              <a:t>3	Inf+1%</a:t>
            </a:r>
          </a:p>
          <a:p>
            <a:r>
              <a:rPr lang="en-US" dirty="0"/>
              <a:t>4	224G-180ns</a:t>
            </a:r>
          </a:p>
          <a:p>
            <a:r>
              <a:rPr lang="en-US" dirty="0"/>
              <a:t>5	264G-180ns</a:t>
            </a:r>
          </a:p>
          <a:p>
            <a:r>
              <a:rPr lang="en-US" dirty="0"/>
              <a:t>6	264G-210ns</a:t>
            </a:r>
          </a:p>
          <a:p>
            <a:r>
              <a:rPr lang="en-US" dirty="0"/>
              <a:t>7	264G-210ns-Diktys</a:t>
            </a:r>
          </a:p>
          <a:p>
            <a:r>
              <a:rPr lang="en-US" dirty="0"/>
              <a:t>8	gm2rinsim-Run_2			</a:t>
            </a:r>
          </a:p>
          <a:p>
            <a:r>
              <a:rPr lang="en-US" dirty="0"/>
              <a:t>9	gm2rinsim-Run_3a			</a:t>
            </a:r>
          </a:p>
          <a:p>
            <a:r>
              <a:rPr lang="en-US" dirty="0"/>
              <a:t>10	gm2rinsim-Run_3b			</a:t>
            </a:r>
          </a:p>
          <a:p>
            <a:r>
              <a:rPr lang="en-US" dirty="0"/>
              <a:t>11	gm2rinsim-Raw			</a:t>
            </a:r>
          </a:p>
        </p:txBody>
      </p:sp>
    </p:spTree>
    <p:extLst>
      <p:ext uri="{BB962C8B-B14F-4D97-AF65-F5344CB8AC3E}">
        <p14:creationId xmlns:p14="http://schemas.microsoft.com/office/powerpoint/2010/main" val="520453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A4358-321F-FBA5-675D-AE6314E4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2/7/23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98FDD-0FAC-9267-2830-ADF8BC3E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34940-E96D-0FF4-EB4B-7F238D80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201" y="1372840"/>
            <a:ext cx="6771600" cy="45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4F5B29-677B-F82C-27DB-44DBE6953AC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32015" y="911594"/>
            <a:ext cx="6771600" cy="439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102CBB-BAFD-F92E-E112-3532BC94860B}"/>
              </a:ext>
            </a:extLst>
          </p:cNvPr>
          <p:cNvSpPr txBox="1"/>
          <p:nvPr/>
        </p:nvSpPr>
        <p:spPr>
          <a:xfrm>
            <a:off x="7270778" y="2432898"/>
            <a:ext cx="695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baseline="-25000" dirty="0">
                <a:latin typeface="Symbol" pitchFamily="2" charset="2"/>
              </a:rPr>
              <a:t>0</a:t>
            </a:r>
            <a:r>
              <a:rPr lang="en-US" sz="1400" dirty="0"/>
              <a:t>=9m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851B22-59FC-191B-D6AD-AEEA3AA5E45A}"/>
              </a:ext>
            </a:extLst>
          </p:cNvPr>
          <p:cNvSpPr txBox="1"/>
          <p:nvPr/>
        </p:nvSpPr>
        <p:spPr>
          <a:xfrm>
            <a:off x="7148048" y="4527386"/>
            <a:ext cx="7418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baseline="-25000" dirty="0">
                <a:latin typeface="Symbol" pitchFamily="2" charset="2"/>
              </a:rPr>
              <a:t>0</a:t>
            </a:r>
            <a:r>
              <a:rPr lang="en-US" sz="1400" dirty="0"/>
              <a:t>=9m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2F7CAE-A236-FDFD-C1C7-B93DA1452E1F}"/>
              </a:ext>
            </a:extLst>
          </p:cNvPr>
          <p:cNvSpPr txBox="1"/>
          <p:nvPr/>
        </p:nvSpPr>
        <p:spPr>
          <a:xfrm>
            <a:off x="7411313" y="3160563"/>
            <a:ext cx="7762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baseline="-25000" dirty="0">
                <a:latin typeface="Symbol" pitchFamily="2" charset="2"/>
              </a:rPr>
              <a:t>0</a:t>
            </a:r>
            <a:r>
              <a:rPr lang="en-US" sz="1400" dirty="0"/>
              <a:t>=81m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FB864A-C263-DE0F-FAF9-C11148E5EA0B}"/>
              </a:ext>
            </a:extLst>
          </p:cNvPr>
          <p:cNvSpPr txBox="1"/>
          <p:nvPr/>
        </p:nvSpPr>
        <p:spPr>
          <a:xfrm>
            <a:off x="4054109" y="2432897"/>
            <a:ext cx="7418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baseline="-25000" dirty="0">
                <a:latin typeface="Symbol" pitchFamily="2" charset="2"/>
              </a:rPr>
              <a:t>0</a:t>
            </a:r>
            <a:r>
              <a:rPr lang="en-US" sz="1400" dirty="0"/>
              <a:t>=1m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F41B7-500D-C8D6-8346-63557396AB45}"/>
              </a:ext>
            </a:extLst>
          </p:cNvPr>
          <p:cNvSpPr txBox="1"/>
          <p:nvPr/>
        </p:nvSpPr>
        <p:spPr>
          <a:xfrm>
            <a:off x="3926372" y="4466164"/>
            <a:ext cx="7418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baseline="-25000" dirty="0">
                <a:latin typeface="Symbol" pitchFamily="2" charset="2"/>
              </a:rPr>
              <a:t>0</a:t>
            </a:r>
            <a:r>
              <a:rPr lang="en-US" sz="1400" dirty="0"/>
              <a:t>=1m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1A3149-80CB-9FA1-F9F3-A09EE1ABB9A6}"/>
              </a:ext>
            </a:extLst>
          </p:cNvPr>
          <p:cNvSpPr txBox="1"/>
          <p:nvPr/>
        </p:nvSpPr>
        <p:spPr>
          <a:xfrm>
            <a:off x="7411313" y="3828020"/>
            <a:ext cx="7762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baseline="-25000" dirty="0">
                <a:latin typeface="Symbol" pitchFamily="2" charset="2"/>
              </a:rPr>
              <a:t>0</a:t>
            </a:r>
            <a:r>
              <a:rPr lang="en-US" sz="1400" dirty="0"/>
              <a:t>=81m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2B230-AA42-4534-C10E-042F4BBAC62E}"/>
              </a:ext>
            </a:extLst>
          </p:cNvPr>
          <p:cNvSpPr txBox="1"/>
          <p:nvPr/>
        </p:nvSpPr>
        <p:spPr>
          <a:xfrm>
            <a:off x="1268361" y="1111045"/>
            <a:ext cx="523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the end of M5,  (</a:t>
            </a:r>
            <a:r>
              <a:rPr lang="en-US" dirty="0">
                <a:latin typeface="Symbol" pitchFamily="2" charset="2"/>
              </a:rPr>
              <a:t>b = 52.39 </a:t>
            </a:r>
            <a:r>
              <a:rPr lang="en-US" dirty="0"/>
              <a:t>m</a:t>
            </a:r>
            <a:r>
              <a:rPr lang="en-US" dirty="0">
                <a:latin typeface="Symbol" pitchFamily="2" charset="2"/>
              </a:rPr>
              <a:t> , g= 4.19/</a:t>
            </a:r>
            <a:r>
              <a:rPr lang="en-US" dirty="0"/>
              <a:t>m</a:t>
            </a:r>
            <a:r>
              <a:rPr lang="en-US" dirty="0">
                <a:latin typeface="Symbol" pitchFamily="2" charset="2"/>
              </a:rPr>
              <a:t>, a = 1.48)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DD94A-AC28-6B9C-BC5E-ADFE1839A6BA}"/>
              </a:ext>
            </a:extLst>
          </p:cNvPr>
          <p:cNvSpPr txBox="1"/>
          <p:nvPr/>
        </p:nvSpPr>
        <p:spPr>
          <a:xfrm>
            <a:off x="487012" y="5726461"/>
            <a:ext cx="450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Assumptions: emittance of pion </a:t>
            </a:r>
            <a:r>
              <a:rPr lang="en-US"/>
              <a:t>beam is zero,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369626-884E-C5E0-51D1-6C34058DA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520" y="219553"/>
            <a:ext cx="3408893" cy="5736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506127-E364-EE06-8F2D-0D269F9F3C5F}"/>
              </a:ext>
            </a:extLst>
          </p:cNvPr>
          <p:cNvSpPr txBox="1"/>
          <p:nvPr/>
        </p:nvSpPr>
        <p:spPr>
          <a:xfrm>
            <a:off x="2511810" y="269991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66433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07263B-AD52-6460-53F3-2A8155FA62E7}"/>
              </a:ext>
            </a:extLst>
          </p:cNvPr>
          <p:cNvSpPr txBox="1"/>
          <p:nvPr/>
        </p:nvSpPr>
        <p:spPr>
          <a:xfrm>
            <a:off x="496646" y="568410"/>
            <a:ext cx="8488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Pion decay kinematics =&gt; correlations of spin phase with phase space coordinates x, x’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Injection into g-2 ring  =&gt; correlation of </a:t>
            </a:r>
            <a:r>
              <a:rPr lang="en-US" dirty="0" err="1"/>
              <a:t>x,x</a:t>
            </a:r>
            <a:r>
              <a:rPr lang="en-US" dirty="0"/>
              <a:t>’ with momentum 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Differential decay =&gt; correlation of average momentum in stored beam with time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BA752-1778-388A-F4F6-63AABB15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063C-60D5-B844-AAFD-7694FBA816DB}" type="datetime1">
              <a:rPr lang="en-US" smtClean="0"/>
              <a:t>2/7/23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B21B23-43ED-2C6F-82E5-20368F53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8377F-BE0E-D708-8942-6B2CAC5E1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980" y="4838365"/>
            <a:ext cx="3276600" cy="74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726B79-A069-2359-F3C0-B19EE12FC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806" y="2228672"/>
            <a:ext cx="8215094" cy="12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7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98590DC-FE9C-6F18-4B83-F03E1406B8A4}"/>
              </a:ext>
            </a:extLst>
          </p:cNvPr>
          <p:cNvSpPr/>
          <p:nvPr/>
        </p:nvSpPr>
        <p:spPr>
          <a:xfrm>
            <a:off x="1058238" y="1423793"/>
            <a:ext cx="400692" cy="410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74CE0-843D-02BD-D885-50A84000AADE}"/>
              </a:ext>
            </a:extLst>
          </p:cNvPr>
          <p:cNvSpPr txBox="1"/>
          <p:nvPr/>
        </p:nvSpPr>
        <p:spPr>
          <a:xfrm>
            <a:off x="1247361" y="1762093"/>
            <a:ext cx="6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+</a:t>
            </a:r>
            <a:endParaRPr lang="en-US" dirty="0">
              <a:latin typeface="Symbol" pitchFamily="2" charset="2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11F81F-E396-C3D2-4547-A63712AD96E9}"/>
              </a:ext>
            </a:extLst>
          </p:cNvPr>
          <p:cNvCxnSpPr>
            <a:cxnSpLocks/>
          </p:cNvCxnSpPr>
          <p:nvPr/>
        </p:nvCxnSpPr>
        <p:spPr>
          <a:xfrm flipV="1">
            <a:off x="437322" y="460144"/>
            <a:ext cx="1938130" cy="1967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18995D-1CF5-C1C0-9B82-DE5D23EB09B1}"/>
              </a:ext>
            </a:extLst>
          </p:cNvPr>
          <p:cNvSpPr txBox="1"/>
          <p:nvPr/>
        </p:nvSpPr>
        <p:spPr>
          <a:xfrm>
            <a:off x="1694353" y="46014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m</a:t>
            </a:r>
            <a:r>
              <a:rPr lang="en-US" baseline="30000" dirty="0">
                <a:latin typeface="Symbol" pitchFamily="2" charset="2"/>
              </a:rPr>
              <a:t>+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D0CC0-DABA-C4C4-4DDB-B53BCF29D64D}"/>
              </a:ext>
            </a:extLst>
          </p:cNvPr>
          <p:cNvSpPr txBox="1"/>
          <p:nvPr/>
        </p:nvSpPr>
        <p:spPr>
          <a:xfrm>
            <a:off x="566530" y="214068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n</a:t>
            </a:r>
            <a:r>
              <a:rPr lang="en-US" baseline="-25000" dirty="0">
                <a:latin typeface="Symbol" pitchFamily="2" charset="2"/>
              </a:rPr>
              <a:t>m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6C7E9-F447-6A74-C604-5956922A7B1B}"/>
              </a:ext>
            </a:extLst>
          </p:cNvPr>
          <p:cNvSpPr txBox="1"/>
          <p:nvPr/>
        </p:nvSpPr>
        <p:spPr>
          <a:xfrm>
            <a:off x="2438683" y="275478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aseline="-25000" dirty="0">
                <a:latin typeface="Symbol" pitchFamily="2" charset="2"/>
              </a:rPr>
              <a:t>m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39D13C-1AA4-3E6C-3597-23FCF8572C2E}"/>
              </a:ext>
            </a:extLst>
          </p:cNvPr>
          <p:cNvSpPr>
            <a:spLocks noChangeAspect="1"/>
          </p:cNvSpPr>
          <p:nvPr/>
        </p:nvSpPr>
        <p:spPr>
          <a:xfrm>
            <a:off x="2049525" y="589618"/>
            <a:ext cx="198783" cy="2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A76FD-6033-3323-CCF3-D20B7EAB9358}"/>
              </a:ext>
            </a:extLst>
          </p:cNvPr>
          <p:cNvSpPr txBox="1"/>
          <p:nvPr/>
        </p:nvSpPr>
        <p:spPr>
          <a:xfrm>
            <a:off x="2179492" y="709294"/>
            <a:ext cx="48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D54AC5-808B-E725-10E9-00A77AABBCFA}"/>
              </a:ext>
            </a:extLst>
          </p:cNvPr>
          <p:cNvCxnSpPr>
            <a:cxnSpLocks/>
          </p:cNvCxnSpPr>
          <p:nvPr/>
        </p:nvCxnSpPr>
        <p:spPr>
          <a:xfrm flipH="1">
            <a:off x="2158958" y="805585"/>
            <a:ext cx="411513" cy="425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6A810FC-9060-0289-BAFE-65E4F85F3463}"/>
              </a:ext>
            </a:extLst>
          </p:cNvPr>
          <p:cNvSpPr txBox="1"/>
          <p:nvPr/>
        </p:nvSpPr>
        <p:spPr>
          <a:xfrm>
            <a:off x="1213751" y="2340720"/>
            <a:ext cx="167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Pion rest frame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37B899-3127-BAFC-D5D6-C2D07BF16A97}"/>
              </a:ext>
            </a:extLst>
          </p:cNvPr>
          <p:cNvSpPr txBox="1"/>
          <p:nvPr/>
        </p:nvSpPr>
        <p:spPr>
          <a:xfrm>
            <a:off x="2801523" y="1741281"/>
            <a:ext cx="19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 to lab frame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775B9B-C8A2-72CE-FCD8-78B7C0C5F720}"/>
              </a:ext>
            </a:extLst>
          </p:cNvPr>
          <p:cNvCxnSpPr>
            <a:cxnSpLocks/>
          </p:cNvCxnSpPr>
          <p:nvPr/>
        </p:nvCxnSpPr>
        <p:spPr>
          <a:xfrm flipV="1">
            <a:off x="3059184" y="1584693"/>
            <a:ext cx="125146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FF659B75-D8BB-0383-029E-8CF7933BC85D}"/>
              </a:ext>
            </a:extLst>
          </p:cNvPr>
          <p:cNvSpPr/>
          <p:nvPr/>
        </p:nvSpPr>
        <p:spPr>
          <a:xfrm>
            <a:off x="5228306" y="1403468"/>
            <a:ext cx="400692" cy="410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9C8721-C101-40B6-AA38-219F68154C8E}"/>
              </a:ext>
            </a:extLst>
          </p:cNvPr>
          <p:cNvSpPr txBox="1"/>
          <p:nvPr/>
        </p:nvSpPr>
        <p:spPr>
          <a:xfrm>
            <a:off x="5417429" y="1741768"/>
            <a:ext cx="6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+</a:t>
            </a:r>
            <a:endParaRPr lang="en-US" dirty="0">
              <a:latin typeface="Symbol" pitchFamily="2" charset="2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4622563-AC81-7D43-0F68-CBAE681CC797}"/>
              </a:ext>
            </a:extLst>
          </p:cNvPr>
          <p:cNvCxnSpPr>
            <a:cxnSpLocks/>
          </p:cNvCxnSpPr>
          <p:nvPr/>
        </p:nvCxnSpPr>
        <p:spPr>
          <a:xfrm flipV="1">
            <a:off x="5333484" y="829476"/>
            <a:ext cx="2513057" cy="8333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4FDC04A-C208-0E13-622C-FFA7976709EE}"/>
              </a:ext>
            </a:extLst>
          </p:cNvPr>
          <p:cNvSpPr txBox="1"/>
          <p:nvPr/>
        </p:nvSpPr>
        <p:spPr>
          <a:xfrm>
            <a:off x="7596454" y="27934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m</a:t>
            </a:r>
            <a:r>
              <a:rPr lang="en-US" baseline="30000" dirty="0">
                <a:latin typeface="Symbol" pitchFamily="2" charset="2"/>
              </a:rPr>
              <a:t>+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412CD6-90B7-FCC7-4A5F-34BD9C21E47F}"/>
              </a:ext>
            </a:extLst>
          </p:cNvPr>
          <p:cNvSpPr txBox="1"/>
          <p:nvPr/>
        </p:nvSpPr>
        <p:spPr>
          <a:xfrm>
            <a:off x="7809242" y="924738"/>
            <a:ext cx="46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P’</a:t>
            </a:r>
            <a:r>
              <a:rPr lang="en-US" baseline="-25000" dirty="0" err="1">
                <a:latin typeface="Symbol" pitchFamily="2" charset="2"/>
              </a:rPr>
              <a:t>m</a:t>
            </a:r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8C89780-DD15-D0D4-0E74-B0928BD02C17}"/>
              </a:ext>
            </a:extLst>
          </p:cNvPr>
          <p:cNvSpPr>
            <a:spLocks noChangeAspect="1"/>
          </p:cNvSpPr>
          <p:nvPr/>
        </p:nvSpPr>
        <p:spPr>
          <a:xfrm>
            <a:off x="7294100" y="901291"/>
            <a:ext cx="198783" cy="2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D94990-7692-79B1-CC01-F0B9D156D554}"/>
              </a:ext>
            </a:extLst>
          </p:cNvPr>
          <p:cNvSpPr txBox="1"/>
          <p:nvPr/>
        </p:nvSpPr>
        <p:spPr>
          <a:xfrm>
            <a:off x="7090997" y="589618"/>
            <a:ext cx="48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s'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7A7A4E9-8B9E-05EA-DF2E-1138B3580ABD}"/>
              </a:ext>
            </a:extLst>
          </p:cNvPr>
          <p:cNvCxnSpPr>
            <a:cxnSpLocks/>
          </p:cNvCxnSpPr>
          <p:nvPr/>
        </p:nvCxnSpPr>
        <p:spPr>
          <a:xfrm flipH="1">
            <a:off x="7223003" y="653812"/>
            <a:ext cx="293487" cy="74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57579C-1EEB-036B-6A4B-B3F3BB0DB5B4}"/>
              </a:ext>
            </a:extLst>
          </p:cNvPr>
          <p:cNvCxnSpPr>
            <a:cxnSpLocks/>
          </p:cNvCxnSpPr>
          <p:nvPr/>
        </p:nvCxnSpPr>
        <p:spPr>
          <a:xfrm flipV="1">
            <a:off x="6020146" y="1609637"/>
            <a:ext cx="125146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8942DD3-5FB3-8167-65C1-7DEF13BBC0BD}"/>
              </a:ext>
            </a:extLst>
          </p:cNvPr>
          <p:cNvSpPr txBox="1"/>
          <p:nvPr/>
        </p:nvSpPr>
        <p:spPr>
          <a:xfrm>
            <a:off x="6531065" y="1239127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'</a:t>
            </a: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C332E6DF-068A-6E32-D69A-907A8EB22869}"/>
              </a:ext>
            </a:extLst>
          </p:cNvPr>
          <p:cNvSpPr/>
          <p:nvPr/>
        </p:nvSpPr>
        <p:spPr>
          <a:xfrm>
            <a:off x="6196876" y="1357952"/>
            <a:ext cx="217988" cy="42751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6F6FEA-9455-FADD-200A-B71F0DD76998}"/>
              </a:ext>
            </a:extLst>
          </p:cNvPr>
          <p:cNvSpPr txBox="1"/>
          <p:nvPr/>
        </p:nvSpPr>
        <p:spPr>
          <a:xfrm>
            <a:off x="6971591" y="154755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60" name="Date Placeholder 59">
            <a:extLst>
              <a:ext uri="{FF2B5EF4-FFF2-40B4-BE49-F238E27FC236}">
                <a16:creationId xmlns:a16="http://schemas.microsoft.com/office/drawing/2014/main" id="{B7C0E8C8-1190-116F-0FA9-73432CE1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9CBD-F821-6642-9DAC-1CC79F968134}" type="datetime1">
              <a:rPr lang="en-US" smtClean="0"/>
              <a:t>2/7/23</a:t>
            </a:fld>
            <a:endParaRPr lang="en-US" dirty="0"/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1724B3D5-B87D-6BD4-D033-7A4AD801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ABF7C-320D-1490-EB4A-1783E6BF7506}"/>
              </a:ext>
            </a:extLst>
          </p:cNvPr>
          <p:cNvSpPr txBox="1"/>
          <p:nvPr/>
        </p:nvSpPr>
        <p:spPr>
          <a:xfrm rot="21260991">
            <a:off x="7514926" y="99405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f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524233D-F0E8-A8A0-5E02-02E2CB7227CD}"/>
              </a:ext>
            </a:extLst>
          </p:cNvPr>
          <p:cNvSpPr/>
          <p:nvPr/>
        </p:nvSpPr>
        <p:spPr>
          <a:xfrm rot="5249003">
            <a:off x="6976470" y="677483"/>
            <a:ext cx="675201" cy="55370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6CDF46-D61E-BBB6-CA82-83D3D699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50" y="1648220"/>
            <a:ext cx="2070100" cy="35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42E35-BCA0-9BC6-A2AE-7E26DEA1C531}"/>
              </a:ext>
            </a:extLst>
          </p:cNvPr>
          <p:cNvSpPr txBox="1"/>
          <p:nvPr/>
        </p:nvSpPr>
        <p:spPr>
          <a:xfrm>
            <a:off x="6413027" y="2248088"/>
            <a:ext cx="11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 frame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BB72F-8266-0C2E-697B-4908C45D4A8C}"/>
              </a:ext>
            </a:extLst>
          </p:cNvPr>
          <p:cNvSpPr txBox="1"/>
          <p:nvPr/>
        </p:nvSpPr>
        <p:spPr>
          <a:xfrm>
            <a:off x="385940" y="3764678"/>
            <a:ext cx="827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</a:t>
            </a:r>
            <a:r>
              <a:rPr lang="en-US" dirty="0">
                <a:latin typeface="Symbol" pitchFamily="2" charset="2"/>
              </a:rPr>
              <a:t> </a:t>
            </a:r>
            <a:r>
              <a:rPr lang="en-US" dirty="0"/>
              <a:t>a</a:t>
            </a:r>
            <a:r>
              <a:rPr lang="en-US" baseline="-25000" dirty="0">
                <a:latin typeface="Symbol" pitchFamily="2" charset="2"/>
              </a:rPr>
              <a:t>m</a:t>
            </a:r>
            <a:r>
              <a:rPr lang="en-US" dirty="0">
                <a:latin typeface="Symbol" pitchFamily="2" charset="2"/>
              </a:rPr>
              <a:t> &lt;&lt; 1,                                      ~ </a:t>
            </a:r>
            <a:r>
              <a:rPr lang="en-US" dirty="0"/>
              <a:t>constant  as muon propagates along beam line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53B55E-2C4B-FA96-2D3B-636BF7D0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22" y="3769931"/>
            <a:ext cx="1976241" cy="3394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503B3A-E8AD-B0A5-EE4E-BE846939D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733" y="2810668"/>
            <a:ext cx="881509" cy="2674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6BC047-A0DB-006D-51A8-216594586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739" y="2628585"/>
            <a:ext cx="2513058" cy="6446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BBB663-1A25-51B1-6D6E-F6AF4A581801}"/>
              </a:ext>
            </a:extLst>
          </p:cNvPr>
          <p:cNvSpPr txBox="1"/>
          <p:nvPr/>
        </p:nvSpPr>
        <p:spPr>
          <a:xfrm>
            <a:off x="9066186" y="2759714"/>
            <a:ext cx="228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i="1" dirty="0" err="1"/>
              <a:t>Combley</a:t>
            </a:r>
            <a:r>
              <a:rPr lang="en-US" i="1" dirty="0"/>
              <a:t> and Picasso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374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C7D90-CCCB-E365-9CE5-FF02002E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2/8/23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AFCCAC-A9CA-1E8B-B13C-2D143770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48688-B642-CE45-7663-9C1D4B2E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42" y="1145262"/>
            <a:ext cx="8553293" cy="27432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A18214-51FC-4359-72FA-8FEFD6B42BBD}"/>
              </a:ext>
            </a:extLst>
          </p:cNvPr>
          <p:cNvCxnSpPr>
            <a:cxnSpLocks/>
          </p:cNvCxnSpPr>
          <p:nvPr/>
        </p:nvCxnSpPr>
        <p:spPr>
          <a:xfrm flipV="1">
            <a:off x="827188" y="2440556"/>
            <a:ext cx="9854970" cy="78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935EE5E3-F6B0-D905-4973-C50673FDBBCF}"/>
              </a:ext>
            </a:extLst>
          </p:cNvPr>
          <p:cNvSpPr/>
          <p:nvPr/>
        </p:nvSpPr>
        <p:spPr>
          <a:xfrm>
            <a:off x="1968287" y="2154263"/>
            <a:ext cx="309966" cy="47269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95F04CC-2CD7-DD76-F725-E13508212AE3}"/>
              </a:ext>
            </a:extLst>
          </p:cNvPr>
          <p:cNvSpPr/>
          <p:nvPr/>
        </p:nvSpPr>
        <p:spPr>
          <a:xfrm>
            <a:off x="1924190" y="1879237"/>
            <a:ext cx="619790" cy="747681"/>
          </a:xfrm>
          <a:prstGeom prst="arc">
            <a:avLst>
              <a:gd name="adj1" fmla="val 16200000"/>
              <a:gd name="adj2" fmla="val 14249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D89B1-CA51-29BF-29B5-7AF5AE3772F8}"/>
              </a:ext>
            </a:extLst>
          </p:cNvPr>
          <p:cNvSpPr txBox="1"/>
          <p:nvPr/>
        </p:nvSpPr>
        <p:spPr>
          <a:xfrm>
            <a:off x="2128865" y="2054777"/>
            <a:ext cx="321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x</a:t>
            </a:r>
            <a:r>
              <a:rPr lang="en-US" sz="1200" baseline="-25000" dirty="0" err="1"/>
              <a:t>a</a:t>
            </a:r>
            <a:r>
              <a:rPr lang="en-US" sz="1200" baseline="30000" dirty="0"/>
              <a:t>'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AED97-94D2-16C5-3C20-00DE5BEA2C58}"/>
              </a:ext>
            </a:extLst>
          </p:cNvPr>
          <p:cNvSpPr txBox="1"/>
          <p:nvPr/>
        </p:nvSpPr>
        <p:spPr>
          <a:xfrm>
            <a:off x="2425212" y="1881257"/>
            <a:ext cx="328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x</a:t>
            </a:r>
            <a:r>
              <a:rPr lang="en-US" sz="1200" baseline="-25000" dirty="0" err="1"/>
              <a:t>b</a:t>
            </a:r>
            <a:r>
              <a:rPr lang="en-US" sz="1200" baseline="30000" dirty="0"/>
              <a:t>'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4F0AD-8DCB-4AB2-9305-3DE903F31F60}"/>
              </a:ext>
            </a:extLst>
          </p:cNvPr>
          <p:cNvSpPr txBox="1"/>
          <p:nvPr/>
        </p:nvSpPr>
        <p:spPr>
          <a:xfrm>
            <a:off x="3078997" y="142357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0E1C7-9416-95A6-AE57-163B446607BC}"/>
              </a:ext>
            </a:extLst>
          </p:cNvPr>
          <p:cNvSpPr txBox="1"/>
          <p:nvPr/>
        </p:nvSpPr>
        <p:spPr>
          <a:xfrm>
            <a:off x="2772503" y="991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712398-17EF-4F0C-CA91-BFA2E6E2D7C1}"/>
              </a:ext>
            </a:extLst>
          </p:cNvPr>
          <p:cNvSpPr>
            <a:spLocks noChangeAspect="1"/>
          </p:cNvSpPr>
          <p:nvPr/>
        </p:nvSpPr>
        <p:spPr>
          <a:xfrm>
            <a:off x="1636694" y="2435769"/>
            <a:ext cx="182880" cy="17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0015BE-C51A-D52F-5D40-A231EB0E4A00}"/>
              </a:ext>
            </a:extLst>
          </p:cNvPr>
          <p:cNvSpPr txBox="1"/>
          <p:nvPr/>
        </p:nvSpPr>
        <p:spPr>
          <a:xfrm>
            <a:off x="1465942" y="2518252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p</a:t>
            </a:r>
            <a:r>
              <a:rPr lang="en-US" baseline="-25000" dirty="0"/>
              <a:t>a ,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E2A478-C820-6BFD-7C01-578AFD483B4F}"/>
              </a:ext>
            </a:extLst>
          </p:cNvPr>
          <p:cNvSpPr txBox="1"/>
          <p:nvPr/>
        </p:nvSpPr>
        <p:spPr>
          <a:xfrm>
            <a:off x="1780822" y="2539886"/>
            <a:ext cx="428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2" charset="2"/>
              </a:rPr>
              <a:t>p</a:t>
            </a:r>
            <a:r>
              <a:rPr lang="en-US" baseline="-25000" dirty="0"/>
              <a:t>b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6591A-4EB4-2BF8-3EAB-E3607358EF3B}"/>
              </a:ext>
            </a:extLst>
          </p:cNvPr>
          <p:cNvSpPr txBox="1"/>
          <p:nvPr/>
        </p:nvSpPr>
        <p:spPr>
          <a:xfrm>
            <a:off x="1106311" y="4278489"/>
            <a:ext cx="30462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the decay point (</a:t>
            </a:r>
            <a:r>
              <a:rPr lang="en-US" dirty="0" err="1">
                <a:latin typeface="Symbol" pitchFamily="2" charset="2"/>
              </a:rPr>
              <a:t>q</a:t>
            </a:r>
            <a:r>
              <a:rPr lang="en-US" baseline="-25000" dirty="0" err="1">
                <a:latin typeface="Symbol" pitchFamily="2" charset="2"/>
              </a:rPr>
              <a:t>b</a:t>
            </a:r>
            <a:r>
              <a:rPr lang="en-US" baseline="-25000" dirty="0">
                <a:latin typeface="Symbol" pitchFamily="2" charset="2"/>
              </a:rPr>
              <a:t> </a:t>
            </a:r>
            <a:r>
              <a:rPr lang="en-US" dirty="0">
                <a:latin typeface="Symbol" pitchFamily="2" charset="2"/>
              </a:rPr>
              <a:t>= 0),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</a:t>
            </a:r>
            <a:r>
              <a:rPr lang="en-US" dirty="0">
                <a:latin typeface="Symbol" pitchFamily="2" charset="2"/>
              </a:rPr>
              <a:t>  </a:t>
            </a:r>
            <a:r>
              <a:rPr lang="en-US" dirty="0" err="1">
                <a:latin typeface="Symbol" pitchFamily="2" charset="2"/>
              </a:rPr>
              <a:t>q</a:t>
            </a:r>
            <a:r>
              <a:rPr lang="en-US" baseline="-25000" dirty="0" err="1">
                <a:latin typeface="Symbol" pitchFamily="2" charset="2"/>
              </a:rPr>
              <a:t>b</a:t>
            </a:r>
            <a:r>
              <a:rPr lang="en-US" baseline="-25000" dirty="0">
                <a:latin typeface="Symbol" pitchFamily="2" charset="2"/>
              </a:rPr>
              <a:t> </a:t>
            </a:r>
            <a:r>
              <a:rPr lang="en-US" dirty="0">
                <a:latin typeface="Symbol" pitchFamily="2" charset="2"/>
              </a:rPr>
              <a:t>=p/2 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ymbol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</a:t>
            </a:r>
            <a:r>
              <a:rPr lang="en-US" dirty="0">
                <a:latin typeface="Symbol" pitchFamily="2" charset="2"/>
              </a:rPr>
              <a:t>  </a:t>
            </a:r>
            <a:r>
              <a:rPr lang="en-US" dirty="0" err="1">
                <a:latin typeface="Symbol" pitchFamily="2" charset="2"/>
              </a:rPr>
              <a:t>q</a:t>
            </a:r>
            <a:r>
              <a:rPr lang="en-US" baseline="-25000" dirty="0" err="1">
                <a:latin typeface="Symbol" pitchFamily="2" charset="2"/>
              </a:rPr>
              <a:t>b</a:t>
            </a:r>
            <a:r>
              <a:rPr lang="en-US" baseline="-25000" dirty="0">
                <a:latin typeface="Symbol" pitchFamily="2" charset="2"/>
              </a:rPr>
              <a:t> </a:t>
            </a:r>
            <a:r>
              <a:rPr lang="en-US" dirty="0">
                <a:latin typeface="Symbol" pitchFamily="2" charset="2"/>
              </a:rPr>
              <a:t>=p,  </a:t>
            </a:r>
            <a:r>
              <a:rPr lang="en-US" dirty="0"/>
              <a:t> </a:t>
            </a:r>
            <a:endParaRPr lang="en-US" dirty="0">
              <a:latin typeface="Symbol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ymbol" pitchFamily="2" charset="2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F8DAA6E-664B-8B83-E32A-589C9F2B3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859" y="4235272"/>
            <a:ext cx="846523" cy="5329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2A1DA7-88A8-8129-84E5-ECA743332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815" y="4975383"/>
            <a:ext cx="1238956" cy="5595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C9F9D2E-4CEF-0CCF-9C45-E839A5EDC699}"/>
              </a:ext>
            </a:extLst>
          </p:cNvPr>
          <p:cNvSpPr txBox="1"/>
          <p:nvPr/>
        </p:nvSpPr>
        <p:spPr>
          <a:xfrm>
            <a:off x="2349055" y="314722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pitchFamily="2" charset="2"/>
              </a:rPr>
              <a:t>q</a:t>
            </a:r>
            <a:r>
              <a:rPr lang="en-US" baseline="-25000" dirty="0" err="1">
                <a:latin typeface="Symbol" pitchFamily="2" charset="2"/>
              </a:rPr>
              <a:t>b</a:t>
            </a:r>
            <a:endParaRPr lang="en-US" dirty="0">
              <a:latin typeface="Symbol" pitchFamily="2" charset="2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4FCBA55-18B3-92C3-F5E6-3C279D451086}"/>
              </a:ext>
            </a:extLst>
          </p:cNvPr>
          <p:cNvCxnSpPr>
            <a:cxnSpLocks/>
          </p:cNvCxnSpPr>
          <p:nvPr/>
        </p:nvCxnSpPr>
        <p:spPr>
          <a:xfrm flipV="1">
            <a:off x="1712369" y="3070876"/>
            <a:ext cx="2449490" cy="9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31FAA33A-8A8D-8065-8E7E-208CFA7B1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4094" y="4967728"/>
            <a:ext cx="962052" cy="5110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7D4A1F1-2F02-0D60-3AC8-F442B6F12B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266" y="5678278"/>
            <a:ext cx="992116" cy="5110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971EF2-452F-8553-B734-507D5A3A9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0815" y="4212282"/>
            <a:ext cx="1053366" cy="5903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FCD379-2134-A9D1-ABE0-EBF4DD6C4B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1547" y="5747469"/>
            <a:ext cx="1121799" cy="52973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2FE5336-E577-73CF-7576-603A4C4453F1}"/>
              </a:ext>
            </a:extLst>
          </p:cNvPr>
          <p:cNvSpPr txBox="1"/>
          <p:nvPr/>
        </p:nvSpPr>
        <p:spPr>
          <a:xfrm>
            <a:off x="178355" y="134473"/>
            <a:ext cx="328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dirty="0" err="1"/>
              <a:t>pions</a:t>
            </a:r>
            <a:r>
              <a:rPr lang="en-US" dirty="0"/>
              <a:t> all decay at a single point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4DEFB11-1A3A-D562-C854-CC7880232328}"/>
              </a:ext>
            </a:extLst>
          </p:cNvPr>
          <p:cNvSpPr txBox="1"/>
          <p:nvPr/>
        </p:nvSpPr>
        <p:spPr>
          <a:xfrm>
            <a:off x="673033" y="3758186"/>
            <a:ext cx="192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Perfect correlation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1FE3FA-6D7F-2B79-9E76-C674598A46D3}"/>
              </a:ext>
            </a:extLst>
          </p:cNvPr>
          <p:cNvSpPr txBox="1"/>
          <p:nvPr/>
        </p:nvSpPr>
        <p:spPr>
          <a:xfrm>
            <a:off x="7616281" y="4513718"/>
            <a:ext cx="38415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sign of 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f</a:t>
            </a:r>
            <a:r>
              <a:rPr lang="en-US" dirty="0">
                <a:latin typeface="Symbol" pitchFamily="2" charset="2"/>
              </a:rPr>
              <a:t>/</a:t>
            </a:r>
            <a:r>
              <a:rPr lang="en-US" dirty="0"/>
              <a:t>dx</a:t>
            </a:r>
            <a:r>
              <a:rPr lang="en-US" dirty="0">
                <a:latin typeface="Symbol" pitchFamily="2" charset="2"/>
              </a:rPr>
              <a:t> </a:t>
            </a:r>
            <a:r>
              <a:rPr lang="en-US" dirty="0"/>
              <a:t>and 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f</a:t>
            </a:r>
            <a:r>
              <a:rPr lang="en-US" dirty="0">
                <a:latin typeface="Symbol" pitchFamily="2" charset="2"/>
              </a:rPr>
              <a:t>/</a:t>
            </a:r>
            <a:r>
              <a:rPr lang="en-US" dirty="0"/>
              <a:t>dx’  in the distribution will change every half </a:t>
            </a:r>
            <a:r>
              <a:rPr lang="en-US" dirty="0" err="1"/>
              <a:t>betatron</a:t>
            </a:r>
            <a:r>
              <a:rPr lang="en-US" dirty="0"/>
              <a:t> wavelength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68935F-E6CC-7B0C-058B-451E5C8703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3463" y="3242178"/>
            <a:ext cx="3261757" cy="639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9A9F4E-C394-DF47-C17C-60DBCAACF4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9009" y="2743108"/>
            <a:ext cx="1599952" cy="2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3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0DA34E-CD84-19BB-96C9-5650FFC6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996265" y="551391"/>
            <a:ext cx="5565424" cy="2856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A12619-28F0-ABD5-FAFC-850A43306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31" y="572910"/>
            <a:ext cx="8568270" cy="285609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3133DF-9464-6504-765D-CEC8FD752D69}"/>
              </a:ext>
            </a:extLst>
          </p:cNvPr>
          <p:cNvCxnSpPr>
            <a:cxnSpLocks/>
          </p:cNvCxnSpPr>
          <p:nvPr/>
        </p:nvCxnSpPr>
        <p:spPr>
          <a:xfrm flipV="1">
            <a:off x="725588" y="1952845"/>
            <a:ext cx="9854970" cy="78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409DF09-2CE5-1423-FA4F-6D0EB15DC886}"/>
              </a:ext>
            </a:extLst>
          </p:cNvPr>
          <p:cNvSpPr txBox="1"/>
          <p:nvPr/>
        </p:nvSpPr>
        <p:spPr>
          <a:xfrm>
            <a:off x="824087" y="1994450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2" charset="2"/>
              </a:rPr>
              <a:t>p</a:t>
            </a:r>
            <a:r>
              <a:rPr lang="en-US" baseline="-25000" dirty="0"/>
              <a:t>a ,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E884A2-A9C1-619B-27F3-86DEAB58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2/8/23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8D396-0709-BF40-A6C8-1C14A967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5</a:t>
            </a:fld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800AD0-CD64-98A4-6864-2EA86F348B0A}"/>
              </a:ext>
            </a:extLst>
          </p:cNvPr>
          <p:cNvSpPr/>
          <p:nvPr/>
        </p:nvSpPr>
        <p:spPr>
          <a:xfrm>
            <a:off x="1291520" y="1681138"/>
            <a:ext cx="319133" cy="52395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A411AF-0736-F167-E134-7A66AA2D0DE8}"/>
              </a:ext>
            </a:extLst>
          </p:cNvPr>
          <p:cNvSpPr/>
          <p:nvPr/>
        </p:nvSpPr>
        <p:spPr>
          <a:xfrm>
            <a:off x="1213111" y="1448063"/>
            <a:ext cx="638119" cy="828755"/>
          </a:xfrm>
          <a:prstGeom prst="arc">
            <a:avLst>
              <a:gd name="adj1" fmla="val 16200000"/>
              <a:gd name="adj2" fmla="val 14249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0FE99-9DF1-D631-7B61-B5056FE57090}"/>
              </a:ext>
            </a:extLst>
          </p:cNvPr>
          <p:cNvSpPr txBox="1"/>
          <p:nvPr/>
        </p:nvSpPr>
        <p:spPr>
          <a:xfrm>
            <a:off x="1278433" y="1681138"/>
            <a:ext cx="33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x</a:t>
            </a:r>
            <a:r>
              <a:rPr lang="en-US" sz="1200" baseline="-25000" dirty="0" err="1"/>
              <a:t>a</a:t>
            </a:r>
            <a:r>
              <a:rPr lang="en-US" sz="1200" baseline="30000" dirty="0"/>
              <a:t>'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F6C041-6210-2FF3-6044-3E4EE7E948AF}"/>
              </a:ext>
            </a:extLst>
          </p:cNvPr>
          <p:cNvSpPr txBox="1"/>
          <p:nvPr/>
        </p:nvSpPr>
        <p:spPr>
          <a:xfrm>
            <a:off x="1758883" y="1343453"/>
            <a:ext cx="338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x</a:t>
            </a:r>
            <a:r>
              <a:rPr lang="en-US" sz="1200" baseline="-25000" dirty="0" err="1"/>
              <a:t>b</a:t>
            </a:r>
            <a:r>
              <a:rPr lang="en-US" sz="1200" baseline="30000" dirty="0"/>
              <a:t>'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053D88-6D81-C38E-CCED-E5283CBE1096}"/>
              </a:ext>
            </a:extLst>
          </p:cNvPr>
          <p:cNvSpPr txBox="1"/>
          <p:nvPr/>
        </p:nvSpPr>
        <p:spPr>
          <a:xfrm>
            <a:off x="2574589" y="978391"/>
            <a:ext cx="30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01C3C7-CCBF-9760-14D4-58B0468E6563}"/>
              </a:ext>
            </a:extLst>
          </p:cNvPr>
          <p:cNvSpPr>
            <a:spLocks noChangeAspect="1"/>
          </p:cNvSpPr>
          <p:nvPr/>
        </p:nvSpPr>
        <p:spPr>
          <a:xfrm>
            <a:off x="1010400" y="1933147"/>
            <a:ext cx="202711" cy="198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65865-DD58-CD84-3BC5-7917564F2F6A}"/>
              </a:ext>
            </a:extLst>
          </p:cNvPr>
          <p:cNvSpPr txBox="1"/>
          <p:nvPr/>
        </p:nvSpPr>
        <p:spPr>
          <a:xfrm>
            <a:off x="1090699" y="1998110"/>
            <a:ext cx="441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2" charset="2"/>
              </a:rPr>
              <a:t>p</a:t>
            </a:r>
            <a:r>
              <a:rPr lang="en-US" baseline="-25000" dirty="0"/>
              <a:t>b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17550F-4115-083A-5146-69F274BC206A}"/>
              </a:ext>
            </a:extLst>
          </p:cNvPr>
          <p:cNvSpPr txBox="1"/>
          <p:nvPr/>
        </p:nvSpPr>
        <p:spPr>
          <a:xfrm>
            <a:off x="2574589" y="2402154"/>
            <a:ext cx="40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ymbol" pitchFamily="2" charset="2"/>
              </a:rPr>
              <a:t>q</a:t>
            </a:r>
            <a:r>
              <a:rPr lang="en-US" baseline="-25000" dirty="0" err="1">
                <a:latin typeface="Symbol" pitchFamily="2" charset="2"/>
              </a:rPr>
              <a:t>b</a:t>
            </a:r>
            <a:endParaRPr lang="en-US" dirty="0">
              <a:latin typeface="Symbol" pitchFamily="2" charset="2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1F8203-E92C-486B-F7D8-B36B53DF154F}"/>
              </a:ext>
            </a:extLst>
          </p:cNvPr>
          <p:cNvCxnSpPr>
            <a:cxnSpLocks/>
          </p:cNvCxnSpPr>
          <p:nvPr/>
        </p:nvCxnSpPr>
        <p:spPr>
          <a:xfrm flipV="1">
            <a:off x="1061592" y="2348543"/>
            <a:ext cx="2521928" cy="103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28B2B09-120A-8D43-6D92-05ECB27C66AE}"/>
              </a:ext>
            </a:extLst>
          </p:cNvPr>
          <p:cNvSpPr txBox="1"/>
          <p:nvPr/>
        </p:nvSpPr>
        <p:spPr>
          <a:xfrm>
            <a:off x="3545288" y="2058440"/>
            <a:ext cx="948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2" charset="2"/>
              </a:rPr>
              <a:t>p</a:t>
            </a:r>
            <a:r>
              <a:rPr lang="en-US" baseline="-25000" dirty="0"/>
              <a:t>c, </a:t>
            </a:r>
            <a:r>
              <a:rPr lang="en-US" dirty="0">
                <a:latin typeface="Symbol" pitchFamily="2" charset="2"/>
              </a:rPr>
              <a:t>p</a:t>
            </a:r>
            <a:r>
              <a:rPr lang="en-US" baseline="-25000" dirty="0"/>
              <a:t>d</a:t>
            </a:r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2CF470B-CA01-2557-F5F8-9FD3921166DD}"/>
              </a:ext>
            </a:extLst>
          </p:cNvPr>
          <p:cNvSpPr/>
          <p:nvPr/>
        </p:nvSpPr>
        <p:spPr>
          <a:xfrm>
            <a:off x="3841183" y="1909644"/>
            <a:ext cx="182880" cy="180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616D1F-3200-0464-19F8-390E580F5226}"/>
              </a:ext>
            </a:extLst>
          </p:cNvPr>
          <p:cNvSpPr txBox="1"/>
          <p:nvPr/>
        </p:nvSpPr>
        <p:spPr>
          <a:xfrm>
            <a:off x="1886364" y="3247387"/>
            <a:ext cx="1551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Beyond </a:t>
            </a:r>
            <a:r>
              <a:rPr lang="en-US" dirty="0" err="1">
                <a:latin typeface="Symbol" pitchFamily="2" charset="2"/>
              </a:rPr>
              <a:t>q</a:t>
            </a:r>
            <a:r>
              <a:rPr lang="en-US" baseline="-25000" dirty="0" err="1">
                <a:latin typeface="Symbol" pitchFamily="2" charset="2"/>
              </a:rPr>
              <a:t>b</a:t>
            </a:r>
            <a:r>
              <a:rPr lang="en-US" baseline="-25000" dirty="0">
                <a:latin typeface="Symbol" pitchFamily="2" charset="2"/>
              </a:rPr>
              <a:t> </a:t>
            </a:r>
            <a:r>
              <a:rPr lang="en-US" dirty="0">
                <a:latin typeface="Symbol" pitchFamily="2" charset="2"/>
              </a:rPr>
              <a:t>=p,</a:t>
            </a:r>
            <a:r>
              <a:rPr lang="en-US" dirty="0"/>
              <a:t> </a:t>
            </a:r>
            <a:endParaRPr lang="en-US" dirty="0">
              <a:latin typeface="Symbol" pitchFamily="2" charset="2"/>
            </a:endParaRPr>
          </a:p>
          <a:p>
            <a:r>
              <a:rPr lang="en-US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C307EB-03F1-3CB0-6F15-DAC73728409E}"/>
              </a:ext>
            </a:extLst>
          </p:cNvPr>
          <p:cNvSpPr txBox="1"/>
          <p:nvPr/>
        </p:nvSpPr>
        <p:spPr>
          <a:xfrm>
            <a:off x="4343678" y="1905711"/>
            <a:ext cx="377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x</a:t>
            </a:r>
            <a:r>
              <a:rPr lang="en-US" sz="1600" baseline="-25000" dirty="0"/>
              <a:t>c</a:t>
            </a:r>
            <a:r>
              <a:rPr lang="en-US" sz="1600" dirty="0"/>
              <a:t>’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96A42C-BDA5-B99B-9D26-D0A73D0318FF}"/>
              </a:ext>
            </a:extLst>
          </p:cNvPr>
          <p:cNvSpPr txBox="1"/>
          <p:nvPr/>
        </p:nvSpPr>
        <p:spPr>
          <a:xfrm>
            <a:off x="4739694" y="2223257"/>
            <a:ext cx="391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x</a:t>
            </a:r>
            <a:r>
              <a:rPr lang="en-US" sz="1600" baseline="-25000" dirty="0" err="1"/>
              <a:t>d</a:t>
            </a:r>
            <a:r>
              <a:rPr lang="en-US" sz="1600" dirty="0"/>
              <a:t>’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5AF2470D-274E-8E84-C692-B9B7C18BFABA}"/>
              </a:ext>
            </a:extLst>
          </p:cNvPr>
          <p:cNvSpPr/>
          <p:nvPr/>
        </p:nvSpPr>
        <p:spPr>
          <a:xfrm rot="3913338">
            <a:off x="4153986" y="1874754"/>
            <a:ext cx="633752" cy="57416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110F2E7D-03F1-1C52-5F53-221BEA591640}"/>
              </a:ext>
            </a:extLst>
          </p:cNvPr>
          <p:cNvSpPr/>
          <p:nvPr/>
        </p:nvSpPr>
        <p:spPr>
          <a:xfrm rot="3877496">
            <a:off x="3931716" y="1647835"/>
            <a:ext cx="1402120" cy="13851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35CC1C-141E-706D-24BF-D7135DF19C64}"/>
              </a:ext>
            </a:extLst>
          </p:cNvPr>
          <p:cNvSpPr txBox="1"/>
          <p:nvPr/>
        </p:nvSpPr>
        <p:spPr>
          <a:xfrm>
            <a:off x="2878595" y="57573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46F306-4C30-F228-AEA3-321A2D0A4B9E}"/>
              </a:ext>
            </a:extLst>
          </p:cNvPr>
          <p:cNvSpPr txBox="1"/>
          <p:nvPr/>
        </p:nvSpPr>
        <p:spPr>
          <a:xfrm>
            <a:off x="5653073" y="2775475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730B39-243A-B1D2-F954-34515EAE2450}"/>
              </a:ext>
            </a:extLst>
          </p:cNvPr>
          <p:cNvSpPr txBox="1"/>
          <p:nvPr/>
        </p:nvSpPr>
        <p:spPr>
          <a:xfrm>
            <a:off x="6195021" y="284565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95D9581-A1DC-0C31-076F-CF0CE7E7B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307" y="4167510"/>
            <a:ext cx="2884248" cy="6773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52CC6BD-F229-CB32-D01F-54FF959B2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307" y="5255297"/>
            <a:ext cx="2794000" cy="65616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5631DF5-70A2-A93E-8A1F-FA1BF2809B84}"/>
              </a:ext>
            </a:extLst>
          </p:cNvPr>
          <p:cNvSpPr txBox="1"/>
          <p:nvPr/>
        </p:nvSpPr>
        <p:spPr>
          <a:xfrm>
            <a:off x="5409140" y="3905284"/>
            <a:ext cx="6534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 err="1"/>
              <a:t>pions</a:t>
            </a:r>
            <a:r>
              <a:rPr lang="en-US" dirty="0"/>
              <a:t> decay uniformly over an integral number of </a:t>
            </a:r>
            <a:r>
              <a:rPr lang="en-US" dirty="0" err="1"/>
              <a:t>betatron</a:t>
            </a:r>
            <a:r>
              <a:rPr lang="en-US" dirty="0"/>
              <a:t> wavelengths, there will be no correlation of x, or x’ with </a:t>
            </a:r>
            <a:r>
              <a:rPr lang="en-US" dirty="0">
                <a:latin typeface="Symbol" pitchFamily="2" charset="2"/>
              </a:rPr>
              <a:t>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correlation results from a nonuniform decay and/or over fractional </a:t>
            </a:r>
            <a:r>
              <a:rPr lang="en-US" dirty="0" err="1"/>
              <a:t>betatron</a:t>
            </a:r>
            <a:r>
              <a:rPr lang="en-US" dirty="0"/>
              <a:t> wavelengths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sign of 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f</a:t>
            </a:r>
            <a:r>
              <a:rPr lang="en-US" dirty="0">
                <a:latin typeface="Symbol" pitchFamily="2" charset="2"/>
              </a:rPr>
              <a:t>/d</a:t>
            </a:r>
            <a:r>
              <a:rPr lang="en-US" dirty="0"/>
              <a:t>x</a:t>
            </a:r>
            <a:r>
              <a:rPr lang="en-US" dirty="0">
                <a:latin typeface="Symbol" pitchFamily="2" charset="2"/>
              </a:rPr>
              <a:t> </a:t>
            </a:r>
            <a:r>
              <a:rPr lang="en-US" dirty="0"/>
              <a:t>and </a:t>
            </a:r>
            <a:r>
              <a:rPr lang="en-US" dirty="0" err="1"/>
              <a:t>d</a:t>
            </a:r>
            <a:r>
              <a:rPr lang="en-US" dirty="0" err="1">
                <a:latin typeface="Symbol" pitchFamily="2" charset="2"/>
              </a:rPr>
              <a:t>f</a:t>
            </a:r>
            <a:r>
              <a:rPr lang="en-US" dirty="0">
                <a:latin typeface="Symbol" pitchFamily="2" charset="2"/>
              </a:rPr>
              <a:t>/</a:t>
            </a:r>
            <a:r>
              <a:rPr lang="en-US" dirty="0"/>
              <a:t>dx’  in the distribution will change every half </a:t>
            </a:r>
            <a:r>
              <a:rPr lang="en-US" dirty="0" err="1"/>
              <a:t>betatron</a:t>
            </a:r>
            <a:r>
              <a:rPr lang="en-US" dirty="0"/>
              <a:t> wavelength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1DE4E-FB42-B9D9-C559-57F2B1DEE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2498" y="2217072"/>
            <a:ext cx="1599952" cy="274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171685-5B06-506D-6673-5B4A91311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0245" y="2814473"/>
            <a:ext cx="3261757" cy="6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60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98590DC-FE9C-6F18-4B83-F03E1406B8A4}"/>
              </a:ext>
            </a:extLst>
          </p:cNvPr>
          <p:cNvSpPr/>
          <p:nvPr/>
        </p:nvSpPr>
        <p:spPr>
          <a:xfrm>
            <a:off x="1058238" y="1847531"/>
            <a:ext cx="400692" cy="410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74CE0-843D-02BD-D885-50A84000AADE}"/>
              </a:ext>
            </a:extLst>
          </p:cNvPr>
          <p:cNvSpPr txBox="1"/>
          <p:nvPr/>
        </p:nvSpPr>
        <p:spPr>
          <a:xfrm>
            <a:off x="1247361" y="2185831"/>
            <a:ext cx="6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+</a:t>
            </a:r>
            <a:endParaRPr lang="en-US" dirty="0">
              <a:latin typeface="Symbol" pitchFamily="2" charset="2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11F81F-E396-C3D2-4547-A63712AD96E9}"/>
              </a:ext>
            </a:extLst>
          </p:cNvPr>
          <p:cNvCxnSpPr>
            <a:cxnSpLocks/>
          </p:cNvCxnSpPr>
          <p:nvPr/>
        </p:nvCxnSpPr>
        <p:spPr>
          <a:xfrm flipV="1">
            <a:off x="437322" y="883882"/>
            <a:ext cx="1938130" cy="19679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B18995D-1CF5-C1C0-9B82-DE5D23EB09B1}"/>
              </a:ext>
            </a:extLst>
          </p:cNvPr>
          <p:cNvSpPr txBox="1"/>
          <p:nvPr/>
        </p:nvSpPr>
        <p:spPr>
          <a:xfrm>
            <a:off x="1694353" y="88388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m</a:t>
            </a:r>
            <a:r>
              <a:rPr lang="en-US" baseline="30000" dirty="0">
                <a:latin typeface="Symbol" pitchFamily="2" charset="2"/>
              </a:rPr>
              <a:t>+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D0CC0-DABA-C4C4-4DDB-B53BCF29D64D}"/>
              </a:ext>
            </a:extLst>
          </p:cNvPr>
          <p:cNvSpPr txBox="1"/>
          <p:nvPr/>
        </p:nvSpPr>
        <p:spPr>
          <a:xfrm>
            <a:off x="566530" y="2564426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n</a:t>
            </a:r>
            <a:r>
              <a:rPr lang="en-US" baseline="-25000" dirty="0">
                <a:latin typeface="Symbol" pitchFamily="2" charset="2"/>
              </a:rPr>
              <a:t>m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6C7E9-F447-6A74-C604-5956922A7B1B}"/>
              </a:ext>
            </a:extLst>
          </p:cNvPr>
          <p:cNvSpPr txBox="1"/>
          <p:nvPr/>
        </p:nvSpPr>
        <p:spPr>
          <a:xfrm>
            <a:off x="2438683" y="699216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aseline="-25000" dirty="0">
                <a:latin typeface="Symbol" pitchFamily="2" charset="2"/>
              </a:rPr>
              <a:t>m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39D13C-1AA4-3E6C-3597-23FCF8572C2E}"/>
              </a:ext>
            </a:extLst>
          </p:cNvPr>
          <p:cNvSpPr>
            <a:spLocks noChangeAspect="1"/>
          </p:cNvSpPr>
          <p:nvPr/>
        </p:nvSpPr>
        <p:spPr>
          <a:xfrm>
            <a:off x="2049525" y="1013356"/>
            <a:ext cx="198783" cy="2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3A76FD-6033-3323-CCF3-D20B7EAB9358}"/>
              </a:ext>
            </a:extLst>
          </p:cNvPr>
          <p:cNvSpPr txBox="1"/>
          <p:nvPr/>
        </p:nvSpPr>
        <p:spPr>
          <a:xfrm>
            <a:off x="2179492" y="1133032"/>
            <a:ext cx="48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D54AC5-808B-E725-10E9-00A77AABBCFA}"/>
              </a:ext>
            </a:extLst>
          </p:cNvPr>
          <p:cNvCxnSpPr>
            <a:cxnSpLocks/>
          </p:cNvCxnSpPr>
          <p:nvPr/>
        </p:nvCxnSpPr>
        <p:spPr>
          <a:xfrm flipH="1">
            <a:off x="2158958" y="1229323"/>
            <a:ext cx="411513" cy="425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6A810FC-9060-0289-BAFE-65E4F85F3463}"/>
              </a:ext>
            </a:extLst>
          </p:cNvPr>
          <p:cNvSpPr txBox="1"/>
          <p:nvPr/>
        </p:nvSpPr>
        <p:spPr>
          <a:xfrm>
            <a:off x="1213751" y="2764458"/>
            <a:ext cx="167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Pion rest frame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37B899-3127-BAFC-D5D6-C2D07BF16A97}"/>
              </a:ext>
            </a:extLst>
          </p:cNvPr>
          <p:cNvSpPr txBox="1"/>
          <p:nvPr/>
        </p:nvSpPr>
        <p:spPr>
          <a:xfrm>
            <a:off x="2801523" y="2165019"/>
            <a:ext cx="19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 to lab frame 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775B9B-C8A2-72CE-FCD8-78B7C0C5F720}"/>
              </a:ext>
            </a:extLst>
          </p:cNvPr>
          <p:cNvCxnSpPr>
            <a:cxnSpLocks/>
          </p:cNvCxnSpPr>
          <p:nvPr/>
        </p:nvCxnSpPr>
        <p:spPr>
          <a:xfrm flipV="1">
            <a:off x="3059184" y="2008431"/>
            <a:ext cx="125146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FF659B75-D8BB-0383-029E-8CF7933BC85D}"/>
              </a:ext>
            </a:extLst>
          </p:cNvPr>
          <p:cNvSpPr/>
          <p:nvPr/>
        </p:nvSpPr>
        <p:spPr>
          <a:xfrm>
            <a:off x="5228306" y="1827206"/>
            <a:ext cx="400692" cy="410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9C8721-C101-40B6-AA38-219F68154C8E}"/>
              </a:ext>
            </a:extLst>
          </p:cNvPr>
          <p:cNvSpPr txBox="1"/>
          <p:nvPr/>
        </p:nvSpPr>
        <p:spPr>
          <a:xfrm>
            <a:off x="5417429" y="2165506"/>
            <a:ext cx="60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+</a:t>
            </a:r>
            <a:endParaRPr lang="en-US" dirty="0">
              <a:latin typeface="Symbol" pitchFamily="2" charset="2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4622563-AC81-7D43-0F68-CBAE681CC797}"/>
              </a:ext>
            </a:extLst>
          </p:cNvPr>
          <p:cNvCxnSpPr>
            <a:cxnSpLocks/>
          </p:cNvCxnSpPr>
          <p:nvPr/>
        </p:nvCxnSpPr>
        <p:spPr>
          <a:xfrm flipV="1">
            <a:off x="5333484" y="1253214"/>
            <a:ext cx="2513057" cy="8333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4FDC04A-C208-0E13-622C-FFA7976709EE}"/>
              </a:ext>
            </a:extLst>
          </p:cNvPr>
          <p:cNvSpPr txBox="1"/>
          <p:nvPr/>
        </p:nvSpPr>
        <p:spPr>
          <a:xfrm>
            <a:off x="7596454" y="70307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m</a:t>
            </a:r>
            <a:r>
              <a:rPr lang="en-US" baseline="30000" dirty="0">
                <a:latin typeface="Symbol" pitchFamily="2" charset="2"/>
              </a:rPr>
              <a:t>+</a:t>
            </a:r>
            <a:endParaRPr lang="en-US" dirty="0">
              <a:latin typeface="Symbol" pitchFamily="2" charset="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412CD6-90B7-FCC7-4A5F-34BD9C21E47F}"/>
              </a:ext>
            </a:extLst>
          </p:cNvPr>
          <p:cNvSpPr txBox="1"/>
          <p:nvPr/>
        </p:nvSpPr>
        <p:spPr>
          <a:xfrm>
            <a:off x="7809242" y="1348476"/>
            <a:ext cx="46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P’</a:t>
            </a:r>
            <a:r>
              <a:rPr lang="en-US" baseline="-25000" dirty="0" err="1">
                <a:latin typeface="Symbol" pitchFamily="2" charset="2"/>
              </a:rPr>
              <a:t>m</a:t>
            </a:r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8C89780-DD15-D0D4-0E74-B0928BD02C17}"/>
              </a:ext>
            </a:extLst>
          </p:cNvPr>
          <p:cNvSpPr>
            <a:spLocks noChangeAspect="1"/>
          </p:cNvSpPr>
          <p:nvPr/>
        </p:nvSpPr>
        <p:spPr>
          <a:xfrm>
            <a:off x="7294100" y="1325029"/>
            <a:ext cx="198783" cy="2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D94990-7692-79B1-CC01-F0B9D156D554}"/>
              </a:ext>
            </a:extLst>
          </p:cNvPr>
          <p:cNvSpPr txBox="1"/>
          <p:nvPr/>
        </p:nvSpPr>
        <p:spPr>
          <a:xfrm>
            <a:off x="7090997" y="1013356"/>
            <a:ext cx="48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s'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7A7A4E9-8B9E-05EA-DF2E-1138B3580ABD}"/>
              </a:ext>
            </a:extLst>
          </p:cNvPr>
          <p:cNvCxnSpPr>
            <a:cxnSpLocks/>
          </p:cNvCxnSpPr>
          <p:nvPr/>
        </p:nvCxnSpPr>
        <p:spPr>
          <a:xfrm flipH="1">
            <a:off x="7223003" y="1077550"/>
            <a:ext cx="293487" cy="74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257579C-1EEB-036B-6A4B-B3F3BB0DB5B4}"/>
              </a:ext>
            </a:extLst>
          </p:cNvPr>
          <p:cNvCxnSpPr>
            <a:cxnSpLocks/>
          </p:cNvCxnSpPr>
          <p:nvPr/>
        </p:nvCxnSpPr>
        <p:spPr>
          <a:xfrm flipV="1">
            <a:off x="6020146" y="2033375"/>
            <a:ext cx="125146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8942DD3-5FB3-8167-65C1-7DEF13BBC0BD}"/>
              </a:ext>
            </a:extLst>
          </p:cNvPr>
          <p:cNvSpPr txBox="1"/>
          <p:nvPr/>
        </p:nvSpPr>
        <p:spPr>
          <a:xfrm>
            <a:off x="6531065" y="1662865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'</a:t>
            </a: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C332E6DF-068A-6E32-D69A-907A8EB22869}"/>
              </a:ext>
            </a:extLst>
          </p:cNvPr>
          <p:cNvSpPr/>
          <p:nvPr/>
        </p:nvSpPr>
        <p:spPr>
          <a:xfrm>
            <a:off x="6196876" y="1781690"/>
            <a:ext cx="217988" cy="42751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D6F6FEA-9455-FADD-200A-B71F0DD76998}"/>
              </a:ext>
            </a:extLst>
          </p:cNvPr>
          <p:cNvSpPr txBox="1"/>
          <p:nvPr/>
        </p:nvSpPr>
        <p:spPr>
          <a:xfrm>
            <a:off x="6971591" y="197129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60" name="Date Placeholder 59">
            <a:extLst>
              <a:ext uri="{FF2B5EF4-FFF2-40B4-BE49-F238E27FC236}">
                <a16:creationId xmlns:a16="http://schemas.microsoft.com/office/drawing/2014/main" id="{B7C0E8C8-1190-116F-0FA9-73432CE1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9CBD-F821-6642-9DAC-1CC79F968134}" type="datetime1">
              <a:rPr lang="en-US" smtClean="0"/>
              <a:t>2/7/23</a:t>
            </a:fld>
            <a:endParaRPr lang="en-US" dirty="0"/>
          </a:p>
        </p:txBody>
      </p:sp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1724B3D5-B87D-6BD4-D033-7A4AD801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ABF7C-320D-1490-EB4A-1783E6BF7506}"/>
              </a:ext>
            </a:extLst>
          </p:cNvPr>
          <p:cNvSpPr txBox="1"/>
          <p:nvPr/>
        </p:nvSpPr>
        <p:spPr>
          <a:xfrm rot="21260991">
            <a:off x="7514926" y="141779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f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524233D-F0E8-A8A0-5E02-02E2CB7227CD}"/>
              </a:ext>
            </a:extLst>
          </p:cNvPr>
          <p:cNvSpPr/>
          <p:nvPr/>
        </p:nvSpPr>
        <p:spPr>
          <a:xfrm rot="5249003">
            <a:off x="6976470" y="1101221"/>
            <a:ext cx="675201" cy="55370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6CDF46-D61E-BBB6-CA82-83D3D6995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550" y="2071958"/>
            <a:ext cx="2070100" cy="355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4F1165-6A24-8933-B4A3-03247CF13E33}"/>
              </a:ext>
            </a:extLst>
          </p:cNvPr>
          <p:cNvSpPr txBox="1"/>
          <p:nvPr/>
        </p:nvSpPr>
        <p:spPr>
          <a:xfrm>
            <a:off x="385940" y="4300994"/>
            <a:ext cx="8272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pion beam (lab frame) has zero emittance, so that at muon’s birth, x=0, x’=x’</a:t>
            </a:r>
            <a:r>
              <a:rPr lang="en-US" baseline="-25000" dirty="0"/>
              <a:t>0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3AF4120-3486-497F-0F1F-4FC2153F5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89" y="5248363"/>
            <a:ext cx="4302263" cy="341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242E35-BCA0-9BC6-A2AE-7E26DEA1C531}"/>
              </a:ext>
            </a:extLst>
          </p:cNvPr>
          <p:cNvSpPr txBox="1"/>
          <p:nvPr/>
        </p:nvSpPr>
        <p:spPr>
          <a:xfrm>
            <a:off x="6413027" y="2671826"/>
            <a:ext cx="113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 frame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101D82-9EE7-456E-0356-D9120A28B493}"/>
              </a:ext>
            </a:extLst>
          </p:cNvPr>
          <p:cNvSpPr txBox="1"/>
          <p:nvPr/>
        </p:nvSpPr>
        <p:spPr>
          <a:xfrm>
            <a:off x="385940" y="4661136"/>
            <a:ext cx="933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spin angle – transverse phase space correlation can be given in terms of the invariant amplitude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5BB72F-8266-0C2E-697B-4908C45D4A8C}"/>
              </a:ext>
            </a:extLst>
          </p:cNvPr>
          <p:cNvSpPr txBox="1"/>
          <p:nvPr/>
        </p:nvSpPr>
        <p:spPr>
          <a:xfrm>
            <a:off x="385940" y="3764678"/>
            <a:ext cx="827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Since</a:t>
            </a:r>
            <a:r>
              <a:rPr lang="en-US" dirty="0">
                <a:latin typeface="Symbol" pitchFamily="2" charset="2"/>
              </a:rPr>
              <a:t> </a:t>
            </a:r>
            <a:r>
              <a:rPr lang="en-US" dirty="0"/>
              <a:t>a</a:t>
            </a:r>
            <a:r>
              <a:rPr lang="en-US" baseline="-25000" dirty="0">
                <a:latin typeface="Symbol" pitchFamily="2" charset="2"/>
              </a:rPr>
              <a:t>m</a:t>
            </a:r>
            <a:r>
              <a:rPr lang="en-US" dirty="0">
                <a:latin typeface="Symbol" pitchFamily="2" charset="2"/>
              </a:rPr>
              <a:t> &lt;&lt; 1,                                      ~ </a:t>
            </a:r>
            <a:r>
              <a:rPr lang="en-US" dirty="0"/>
              <a:t>constant  as muon propagates along beam line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53B55E-2C4B-FA96-2D3B-636BF7D0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22" y="3769931"/>
            <a:ext cx="1976241" cy="3394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503B3A-E8AD-B0A5-EE4E-BE846939D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733" y="3234406"/>
            <a:ext cx="881509" cy="2674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6BC047-A0DB-006D-51A8-216594586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739" y="3052323"/>
            <a:ext cx="2513058" cy="64465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C49A334-105C-E468-64AF-71D6BFF0B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596" y="5176724"/>
            <a:ext cx="1823484" cy="58822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3CC7980-593A-7E49-6BC0-D8C0E96D747D}"/>
              </a:ext>
            </a:extLst>
          </p:cNvPr>
          <p:cNvSpPr txBox="1"/>
          <p:nvPr/>
        </p:nvSpPr>
        <p:spPr>
          <a:xfrm>
            <a:off x="6063150" y="525326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=&gt;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56391D-8E48-AE0A-7733-81468D9E6C68}"/>
              </a:ext>
            </a:extLst>
          </p:cNvPr>
          <p:cNvSpPr/>
          <p:nvPr/>
        </p:nvSpPr>
        <p:spPr>
          <a:xfrm>
            <a:off x="7090997" y="4939911"/>
            <a:ext cx="2554653" cy="10289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71AF0D-48D1-B45A-8637-5F3EF37403CA}"/>
              </a:ext>
            </a:extLst>
          </p:cNvPr>
          <p:cNvSpPr txBox="1"/>
          <p:nvPr/>
        </p:nvSpPr>
        <p:spPr>
          <a:xfrm>
            <a:off x="566530" y="5930458"/>
            <a:ext cx="799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where </a:t>
            </a:r>
            <a:r>
              <a:rPr lang="en-US" i="1" dirty="0" err="1">
                <a:latin typeface="Symbol" pitchFamily="2" charset="2"/>
              </a:rPr>
              <a:t>a,b,g</a:t>
            </a:r>
            <a:r>
              <a:rPr lang="en-US" i="1" dirty="0"/>
              <a:t>  are </a:t>
            </a:r>
            <a:r>
              <a:rPr lang="en-US" i="1" dirty="0" err="1"/>
              <a:t>twiss</a:t>
            </a:r>
            <a:r>
              <a:rPr lang="en-US" i="1" dirty="0"/>
              <a:t> parameters and  </a:t>
            </a:r>
            <a:r>
              <a:rPr lang="en-US" i="1" dirty="0">
                <a:latin typeface="Symbol" pitchFamily="2" charset="2"/>
              </a:rPr>
              <a:t>b</a:t>
            </a:r>
            <a:r>
              <a:rPr lang="en-US" i="1" baseline="-25000" dirty="0">
                <a:latin typeface="Symbol" pitchFamily="2" charset="2"/>
              </a:rPr>
              <a:t>0</a:t>
            </a:r>
            <a:r>
              <a:rPr lang="en-US" i="1" dirty="0"/>
              <a:t>  is </a:t>
            </a:r>
            <a:r>
              <a:rPr lang="en-US" i="1" dirty="0">
                <a:latin typeface="Symbol" pitchFamily="2" charset="2"/>
              </a:rPr>
              <a:t>b</a:t>
            </a:r>
            <a:r>
              <a:rPr lang="en-US" i="1" dirty="0"/>
              <a:t>-function at pion decay point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C5820-2358-0CDB-DC69-250083A0C409}"/>
              </a:ext>
            </a:extLst>
          </p:cNvPr>
          <p:cNvSpPr txBox="1"/>
          <p:nvPr/>
        </p:nvSpPr>
        <p:spPr>
          <a:xfrm>
            <a:off x="507818" y="131544"/>
            <a:ext cx="397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Correlation with invariant amplitude</a:t>
            </a:r>
          </a:p>
        </p:txBody>
      </p:sp>
    </p:spTree>
    <p:extLst>
      <p:ext uri="{BB962C8B-B14F-4D97-AF65-F5344CB8AC3E}">
        <p14:creationId xmlns:p14="http://schemas.microsoft.com/office/powerpoint/2010/main" val="29371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9E4DF3-BA6D-6875-E444-CA4E075205A3}"/>
              </a:ext>
            </a:extLst>
          </p:cNvPr>
          <p:cNvSpPr txBox="1"/>
          <p:nvPr/>
        </p:nvSpPr>
        <p:spPr>
          <a:xfrm>
            <a:off x="553132" y="397808"/>
            <a:ext cx="99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4 turns around the Delivery Ring </a:t>
            </a:r>
            <a:r>
              <a:rPr lang="en-US" dirty="0">
                <a:latin typeface="Symbol" pitchFamily="2" charset="2"/>
              </a:rPr>
              <a:t>f  </a:t>
            </a:r>
            <a:r>
              <a:rPr lang="en-US" dirty="0"/>
              <a:t>for all muons regresses by   4</a:t>
            </a:r>
            <a:r>
              <a:rPr lang="en-US" dirty="0">
                <a:latin typeface="Symbol" pitchFamily="2" charset="2"/>
              </a:rPr>
              <a:t>n</a:t>
            </a:r>
            <a:r>
              <a:rPr lang="en-US" baseline="-25000" dirty="0"/>
              <a:t>s</a:t>
            </a:r>
            <a:r>
              <a:rPr lang="en-US" dirty="0"/>
              <a:t>  independent of amplitude </a:t>
            </a:r>
            <a:r>
              <a:rPr lang="en-US" i="1" dirty="0"/>
              <a:t>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BDCF7A-45F2-B795-F804-904639DE3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419" y="848969"/>
            <a:ext cx="3864897" cy="6264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2DF6D26-FD8B-6E6D-87FF-6ED95338BD17}"/>
              </a:ext>
            </a:extLst>
          </p:cNvPr>
          <p:cNvSpPr txBox="1"/>
          <p:nvPr/>
        </p:nvSpPr>
        <p:spPr>
          <a:xfrm>
            <a:off x="305252" y="1609492"/>
            <a:ext cx="868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knowledge of 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baseline="-25000" dirty="0"/>
              <a:t>0</a:t>
            </a:r>
            <a:r>
              <a:rPr lang="en-US" dirty="0"/>
              <a:t>, we can compute the invariant amplitude </a:t>
            </a:r>
            <a:r>
              <a:rPr lang="en-US" i="1" dirty="0"/>
              <a:t>a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dirty="0"/>
              <a:t> </a:t>
            </a:r>
            <a:r>
              <a:rPr lang="en-US" dirty="0">
                <a:latin typeface="Symbol" pitchFamily="2" charset="2"/>
              </a:rPr>
              <a:t>f</a:t>
            </a:r>
            <a:r>
              <a:rPr lang="en-US" dirty="0"/>
              <a:t> for  all the muons in the distribution</a:t>
            </a:r>
            <a:endParaRPr lang="en-US" dirty="0">
              <a:latin typeface="Symbol" pitchFamily="2" charset="2"/>
            </a:endParaRPr>
          </a:p>
        </p:txBody>
      </p:sp>
      <p:pic>
        <p:nvPicPr>
          <p:cNvPr id="32" name="Picture 1" descr="page180image4005101120">
            <a:extLst>
              <a:ext uri="{FF2B5EF4-FFF2-40B4-BE49-F238E27FC236}">
                <a16:creationId xmlns:a16="http://schemas.microsoft.com/office/drawing/2014/main" id="{BB113C88-5A33-D379-68F2-98BFDA541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12478" r="12690" b="12529"/>
          <a:stretch/>
        </p:blipFill>
        <p:spPr bwMode="auto">
          <a:xfrm>
            <a:off x="648864" y="2336681"/>
            <a:ext cx="3913304" cy="290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A3F03FB-9A4F-DD11-F00F-6F94280E8892}"/>
              </a:ext>
            </a:extLst>
          </p:cNvPr>
          <p:cNvSpPr txBox="1"/>
          <p:nvPr/>
        </p:nvSpPr>
        <p:spPr>
          <a:xfrm>
            <a:off x="2862794" y="3098175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M2-M3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D02E599-290D-0F87-FC69-32B78490C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242" y="2479405"/>
            <a:ext cx="4245964" cy="276234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4B9BBD8-BCDB-38F6-6436-1DCEFCB26A24}"/>
              </a:ext>
            </a:extLst>
          </p:cNvPr>
          <p:cNvSpPr txBox="1"/>
          <p:nvPr/>
        </p:nvSpPr>
        <p:spPr>
          <a:xfrm>
            <a:off x="2064983" y="5425633"/>
            <a:ext cx="1081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ymbol" pitchFamily="2" charset="2"/>
              </a:rPr>
              <a:t>b</a:t>
            </a:r>
            <a:r>
              <a:rPr lang="en-US" sz="1600" baseline="-25000" dirty="0" err="1"/>
              <a:t>min</a:t>
            </a:r>
            <a:r>
              <a:rPr lang="en-US" sz="1600" baseline="-25000" dirty="0"/>
              <a:t> </a:t>
            </a:r>
            <a:r>
              <a:rPr lang="en-US" sz="1600" dirty="0"/>
              <a:t> =1m </a:t>
            </a:r>
          </a:p>
          <a:p>
            <a:r>
              <a:rPr lang="en-US" sz="1600" dirty="0" err="1">
                <a:latin typeface="Symbol" pitchFamily="2" charset="2"/>
              </a:rPr>
              <a:t>b</a:t>
            </a:r>
            <a:r>
              <a:rPr lang="en-US" sz="1600" baseline="-25000" dirty="0" err="1"/>
              <a:t>max</a:t>
            </a:r>
            <a:r>
              <a:rPr lang="en-US" sz="1600" baseline="-25000" dirty="0"/>
              <a:t> </a:t>
            </a:r>
            <a:r>
              <a:rPr lang="en-US" sz="1600" dirty="0"/>
              <a:t>= 81m</a:t>
            </a:r>
          </a:p>
          <a:p>
            <a:r>
              <a:rPr lang="en-US" sz="1600" dirty="0"/>
              <a:t>&lt;</a:t>
            </a:r>
            <a:r>
              <a:rPr lang="en-US" sz="1600" dirty="0">
                <a:latin typeface="Symbol" pitchFamily="2" charset="2"/>
              </a:rPr>
              <a:t>b&gt;</a:t>
            </a:r>
            <a:r>
              <a:rPr lang="en-US" sz="1600" baseline="-25000" dirty="0"/>
              <a:t> </a:t>
            </a:r>
            <a:r>
              <a:rPr lang="en-US" sz="1600" dirty="0"/>
              <a:t> = 9m</a:t>
            </a:r>
          </a:p>
        </p:txBody>
      </p:sp>
    </p:spTree>
    <p:extLst>
      <p:ext uri="{BB962C8B-B14F-4D97-AF65-F5344CB8AC3E}">
        <p14:creationId xmlns:p14="http://schemas.microsoft.com/office/powerpoint/2010/main" val="20057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3A2D5D-240B-C04D-41A9-56E9BC81E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92" y="1395563"/>
            <a:ext cx="6775200" cy="45168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D99067-5F71-8714-0A53-E4EB0DC2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2/7/23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123372-06FC-DCDB-4760-2986DFE1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CB7E6-80BA-BE9F-4158-2E5330DA7D1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76096" y="933033"/>
            <a:ext cx="6771600" cy="4392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9E451A-5530-C046-6856-85C5E8F4F8E1}"/>
              </a:ext>
            </a:extLst>
          </p:cNvPr>
          <p:cNvSpPr txBox="1"/>
          <p:nvPr/>
        </p:nvSpPr>
        <p:spPr>
          <a:xfrm>
            <a:off x="7291798" y="2432898"/>
            <a:ext cx="695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baseline="-25000" dirty="0">
                <a:latin typeface="Symbol" pitchFamily="2" charset="2"/>
              </a:rPr>
              <a:t>0</a:t>
            </a:r>
            <a:r>
              <a:rPr lang="en-US" sz="1400" dirty="0"/>
              <a:t>=9m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F442AF-E4A6-6A3B-2781-CB0B2E6CC361}"/>
              </a:ext>
            </a:extLst>
          </p:cNvPr>
          <p:cNvSpPr txBox="1"/>
          <p:nvPr/>
        </p:nvSpPr>
        <p:spPr>
          <a:xfrm>
            <a:off x="7169068" y="4527386"/>
            <a:ext cx="7418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baseline="-25000" dirty="0">
                <a:latin typeface="Symbol" pitchFamily="2" charset="2"/>
              </a:rPr>
              <a:t>0</a:t>
            </a:r>
            <a:r>
              <a:rPr lang="en-US" sz="1400" dirty="0"/>
              <a:t>=9m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78797F-7F5A-67E7-02DD-390683724F91}"/>
              </a:ext>
            </a:extLst>
          </p:cNvPr>
          <p:cNvSpPr txBox="1"/>
          <p:nvPr/>
        </p:nvSpPr>
        <p:spPr>
          <a:xfrm>
            <a:off x="7432333" y="3160563"/>
            <a:ext cx="7762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baseline="-25000" dirty="0">
                <a:latin typeface="Symbol" pitchFamily="2" charset="2"/>
              </a:rPr>
              <a:t>0</a:t>
            </a:r>
            <a:r>
              <a:rPr lang="en-US" sz="1400" dirty="0"/>
              <a:t>=81m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2BB043-46B9-AE1B-8D9C-E8E518E35830}"/>
              </a:ext>
            </a:extLst>
          </p:cNvPr>
          <p:cNvSpPr txBox="1"/>
          <p:nvPr/>
        </p:nvSpPr>
        <p:spPr>
          <a:xfrm>
            <a:off x="4075129" y="2432897"/>
            <a:ext cx="7418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baseline="-25000" dirty="0">
                <a:latin typeface="Symbol" pitchFamily="2" charset="2"/>
              </a:rPr>
              <a:t>0</a:t>
            </a:r>
            <a:r>
              <a:rPr lang="en-US" sz="1400" dirty="0"/>
              <a:t>=1m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6873AA-ADB2-8F36-A5DD-F1F783FBEBE6}"/>
              </a:ext>
            </a:extLst>
          </p:cNvPr>
          <p:cNvSpPr txBox="1"/>
          <p:nvPr/>
        </p:nvSpPr>
        <p:spPr>
          <a:xfrm>
            <a:off x="3947392" y="4466164"/>
            <a:ext cx="7418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baseline="-25000" dirty="0">
                <a:latin typeface="Symbol" pitchFamily="2" charset="2"/>
              </a:rPr>
              <a:t>0</a:t>
            </a:r>
            <a:r>
              <a:rPr lang="en-US" sz="1400" dirty="0"/>
              <a:t>=1m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51FFE1-0D6D-5C9C-DC96-BFB933EEBB7A}"/>
              </a:ext>
            </a:extLst>
          </p:cNvPr>
          <p:cNvSpPr txBox="1"/>
          <p:nvPr/>
        </p:nvSpPr>
        <p:spPr>
          <a:xfrm>
            <a:off x="7432333" y="3828020"/>
            <a:ext cx="7762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mbol" pitchFamily="2" charset="2"/>
              </a:rPr>
              <a:t>b</a:t>
            </a:r>
            <a:r>
              <a:rPr lang="en-US" sz="1400" baseline="-25000" dirty="0">
                <a:latin typeface="Symbol" pitchFamily="2" charset="2"/>
              </a:rPr>
              <a:t>0</a:t>
            </a:r>
            <a:r>
              <a:rPr lang="en-US" sz="1400" dirty="0"/>
              <a:t>=81m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A43D84-BC54-81FD-5BCB-6C8643E36BB3}"/>
              </a:ext>
            </a:extLst>
          </p:cNvPr>
          <p:cNvSpPr txBox="1"/>
          <p:nvPr/>
        </p:nvSpPr>
        <p:spPr>
          <a:xfrm>
            <a:off x="2291858" y="331445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E35B6A-6874-3179-931D-94846D587E2A}"/>
              </a:ext>
            </a:extLst>
          </p:cNvPr>
          <p:cNvSpPr txBox="1"/>
          <p:nvPr/>
        </p:nvSpPr>
        <p:spPr>
          <a:xfrm>
            <a:off x="1268361" y="1111045"/>
            <a:ext cx="523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the end of M5,  (</a:t>
            </a:r>
            <a:r>
              <a:rPr lang="en-US" dirty="0">
                <a:latin typeface="Symbol" pitchFamily="2" charset="2"/>
              </a:rPr>
              <a:t>b = 52.39 </a:t>
            </a:r>
            <a:r>
              <a:rPr lang="en-US" dirty="0"/>
              <a:t>m</a:t>
            </a:r>
            <a:r>
              <a:rPr lang="en-US" dirty="0">
                <a:latin typeface="Symbol" pitchFamily="2" charset="2"/>
              </a:rPr>
              <a:t> , g= 4.19/</a:t>
            </a:r>
            <a:r>
              <a:rPr lang="en-US" dirty="0"/>
              <a:t>m</a:t>
            </a:r>
            <a:r>
              <a:rPr lang="en-US" dirty="0">
                <a:latin typeface="Symbol" pitchFamily="2" charset="2"/>
              </a:rPr>
              <a:t>, a = 1.48)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615DBC-4CFE-791D-C2B5-8CE38E69C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520" y="219553"/>
            <a:ext cx="3408893" cy="5736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DEAD38-8597-CE00-E927-EC5C736BFFD5}"/>
              </a:ext>
            </a:extLst>
          </p:cNvPr>
          <p:cNvSpPr txBox="1"/>
          <p:nvPr/>
        </p:nvSpPr>
        <p:spPr>
          <a:xfrm>
            <a:off x="838200" y="5883121"/>
            <a:ext cx="602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Assumptions: emittance of pion beam is zero,  p</a:t>
            </a:r>
            <a:r>
              <a:rPr lang="en-US" baseline="-25000" dirty="0">
                <a:latin typeface="Symbol" pitchFamily="2" charset="2"/>
              </a:rPr>
              <a:t>p </a:t>
            </a:r>
            <a:r>
              <a:rPr lang="en-US" dirty="0">
                <a:latin typeface="Symbol" pitchFamily="2" charset="2"/>
              </a:rPr>
              <a:t> = </a:t>
            </a:r>
            <a:r>
              <a:rPr lang="en-US" dirty="0"/>
              <a:t>constant</a:t>
            </a:r>
            <a:endParaRPr lang="en-US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9FCFA-0FA7-B643-17E9-43FB193725C2}"/>
              </a:ext>
            </a:extLst>
          </p:cNvPr>
          <p:cNvSpPr txBox="1"/>
          <p:nvPr/>
        </p:nvSpPr>
        <p:spPr>
          <a:xfrm>
            <a:off x="9128992" y="5987018"/>
            <a:ext cx="15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about y?</a:t>
            </a:r>
          </a:p>
        </p:txBody>
      </p:sp>
    </p:spTree>
    <p:extLst>
      <p:ext uri="{BB962C8B-B14F-4D97-AF65-F5344CB8AC3E}">
        <p14:creationId xmlns:p14="http://schemas.microsoft.com/office/powerpoint/2010/main" val="333273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B742B-746D-8A01-3725-62AA8838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FD06-2606-D243-859F-DF44B2D5B92C}" type="datetime1">
              <a:rPr lang="en-US" smtClean="0"/>
              <a:t>2/7/23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9B58E-1107-5CDF-F4A0-CE682BBE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C500-E16D-C142-A95B-5B5783B8C01A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BA333-4789-6256-A2AA-6F9A0A31D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66" y="3424754"/>
            <a:ext cx="3240000" cy="21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37C766-7EEA-BB14-FC7D-9A106C390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236" y="3438920"/>
            <a:ext cx="3240000" cy="21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C13DFF-1C55-F33B-5750-0A75ECA12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122" y="1326830"/>
            <a:ext cx="3240000" cy="194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6B0E25-186E-862F-A9D7-C7A777473419}"/>
              </a:ext>
            </a:extLst>
          </p:cNvPr>
          <p:cNvSpPr txBox="1"/>
          <p:nvPr/>
        </p:nvSpPr>
        <p:spPr>
          <a:xfrm>
            <a:off x="7933701" y="1709586"/>
            <a:ext cx="20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p</a:t>
            </a:r>
            <a:r>
              <a:rPr lang="en-US" baseline="30000" dirty="0">
                <a:latin typeface="Symbol" pitchFamily="2" charset="2"/>
              </a:rPr>
              <a:t>+</a:t>
            </a:r>
            <a:r>
              <a:rPr lang="en-US" dirty="0">
                <a:latin typeface="Symbol" pitchFamily="2" charset="2"/>
              </a:rPr>
              <a:t> </a:t>
            </a:r>
            <a:r>
              <a:rPr lang="en-US" dirty="0"/>
              <a:t>decay kinematics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70031-B856-D532-9B18-2CBD4566A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43" y="1326830"/>
            <a:ext cx="3240000" cy="194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F37DED-A8DA-98F1-4AD5-D8869B1C7601}"/>
              </a:ext>
            </a:extLst>
          </p:cNvPr>
          <p:cNvSpPr txBox="1"/>
          <p:nvPr/>
        </p:nvSpPr>
        <p:spPr>
          <a:xfrm>
            <a:off x="3250119" y="162716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f</a:t>
            </a:r>
            <a:r>
              <a:rPr lang="en-US" dirty="0"/>
              <a:t>(x)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40549C-2D76-7DEB-EA4B-6ABFD065443E}"/>
              </a:ext>
            </a:extLst>
          </p:cNvPr>
          <p:cNvSpPr txBox="1"/>
          <p:nvPr/>
        </p:nvSpPr>
        <p:spPr>
          <a:xfrm>
            <a:off x="6590481" y="2400625"/>
            <a:ext cx="60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f</a:t>
            </a:r>
            <a:r>
              <a:rPr lang="en-US" dirty="0"/>
              <a:t>(x’)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60C5FB-56C1-100A-FB66-C8A27DACF358}"/>
              </a:ext>
            </a:extLst>
          </p:cNvPr>
          <p:cNvSpPr txBox="1"/>
          <p:nvPr/>
        </p:nvSpPr>
        <p:spPr>
          <a:xfrm>
            <a:off x="3198840" y="448004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x(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80F8D9-D4AC-794B-2C83-54FBAD6E433B}"/>
              </a:ext>
            </a:extLst>
          </p:cNvPr>
          <p:cNvSpPr txBox="1"/>
          <p:nvPr/>
        </p:nvSpPr>
        <p:spPr>
          <a:xfrm>
            <a:off x="6022905" y="3913531"/>
            <a:ext cx="61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x’(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17BDF9-F356-117A-3673-88D692530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6045" y="5478088"/>
            <a:ext cx="2743200" cy="6273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0AC8D7-9476-3169-7E73-9E4DD06CC4E9}"/>
              </a:ext>
            </a:extLst>
          </p:cNvPr>
          <p:cNvSpPr txBox="1"/>
          <p:nvPr/>
        </p:nvSpPr>
        <p:spPr>
          <a:xfrm>
            <a:off x="4862714" y="5713161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Nonlinear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4AF099-A384-42A2-6924-822E7315C88E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5444765" y="5530107"/>
            <a:ext cx="316027" cy="183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8F61510-3C8B-2DDA-B359-FEF43D78A86F}"/>
              </a:ext>
            </a:extLst>
          </p:cNvPr>
          <p:cNvCxnSpPr>
            <a:cxnSpLocks/>
          </p:cNvCxnSpPr>
          <p:nvPr/>
        </p:nvCxnSpPr>
        <p:spPr>
          <a:xfrm flipH="1" flipV="1">
            <a:off x="3745785" y="5531170"/>
            <a:ext cx="1342656" cy="175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ACC7C212-13CC-AAC2-B25D-F9DF27578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0414" y="326768"/>
            <a:ext cx="5570064" cy="81385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2AB1E76-44FE-2BB9-2C30-9B4C90CAEBF0}"/>
              </a:ext>
            </a:extLst>
          </p:cNvPr>
          <p:cNvSpPr txBox="1"/>
          <p:nvPr/>
        </p:nvSpPr>
        <p:spPr>
          <a:xfrm>
            <a:off x="8229597" y="4047893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injection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265DBF-30E3-663A-0A87-9FF8FBE58E71}"/>
              </a:ext>
            </a:extLst>
          </p:cNvPr>
          <p:cNvSpPr txBox="1"/>
          <p:nvPr/>
        </p:nvSpPr>
        <p:spPr>
          <a:xfrm>
            <a:off x="9099395" y="5084956"/>
            <a:ext cx="180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differential decay</a:t>
            </a:r>
          </a:p>
        </p:txBody>
      </p:sp>
    </p:spTree>
    <p:extLst>
      <p:ext uri="{BB962C8B-B14F-4D97-AF65-F5344CB8AC3E}">
        <p14:creationId xmlns:p14="http://schemas.microsoft.com/office/powerpoint/2010/main" val="184449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17754</TotalTime>
  <Words>750</Words>
  <Application>Microsoft Macintosh PowerPoint</Application>
  <PresentationFormat>Widescreen</PresentationFormat>
  <Paragraphs>172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Office Theme</vt:lpstr>
      <vt:lpstr>Spin-phase space correlations and differential decay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L. Rubin</dc:creator>
  <cp:lastModifiedBy>David L. Rubin</cp:lastModifiedBy>
  <cp:revision>39</cp:revision>
  <dcterms:created xsi:type="dcterms:W3CDTF">2022-08-08T22:31:54Z</dcterms:created>
  <dcterms:modified xsi:type="dcterms:W3CDTF">2023-02-08T15:00:37Z</dcterms:modified>
</cp:coreProperties>
</file>