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352" r:id="rId2"/>
    <p:sldId id="350" r:id="rId3"/>
    <p:sldId id="323" r:id="rId4"/>
    <p:sldId id="259" r:id="rId5"/>
    <p:sldId id="335" r:id="rId6"/>
    <p:sldId id="340" r:id="rId7"/>
    <p:sldId id="336" r:id="rId8"/>
    <p:sldId id="342" r:id="rId9"/>
    <p:sldId id="341" r:id="rId10"/>
    <p:sldId id="337" r:id="rId11"/>
    <p:sldId id="343" r:id="rId12"/>
    <p:sldId id="345" r:id="rId13"/>
    <p:sldId id="344" r:id="rId14"/>
    <p:sldId id="346" r:id="rId15"/>
    <p:sldId id="347" r:id="rId16"/>
    <p:sldId id="348" r:id="rId17"/>
    <p:sldId id="349" r:id="rId18"/>
    <p:sldId id="354" r:id="rId19"/>
    <p:sldId id="355" r:id="rId20"/>
    <p:sldId id="356" r:id="rId21"/>
    <p:sldId id="351" r:id="rId22"/>
    <p:sldId id="325" r:id="rId23"/>
    <p:sldId id="353" r:id="rId24"/>
    <p:sldId id="333" r:id="rId25"/>
    <p:sldId id="334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2"/>
    <p:restoredTop sz="96327"/>
  </p:normalViewPr>
  <p:slideViewPr>
    <p:cSldViewPr snapToGrid="0">
      <p:cViewPr varScale="1">
        <p:scale>
          <a:sx n="113" d="100"/>
          <a:sy n="113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DADD-2D32-BA4A-B6C0-DAD1C8E0831E}" type="datetimeFigureOut">
              <a:rPr lang="en-US" smtClean="0"/>
              <a:t>9/19/22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35781-81B6-6D4B-B1C5-AF55258BE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1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BCFE-8AC5-E2C4-FA1B-35F52497E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0DC0B-3860-580E-3E8B-AC7A73D5E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C8076-8F04-5EB9-574D-923D7E1C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F2EC5-4336-F2B9-EF3C-32D741FB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75A01-2C99-5CB9-7DF2-5FFB8CE54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5B197-FA98-E0CB-6847-8B7AC518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A6FE78-CB9B-277B-07C9-B1209234E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4D08F-23DD-0227-075C-2965D2F7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EFBC0-D630-8E36-453E-E5CDD7BC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D30C5-A76D-BDBC-CD73-44FE23DD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69FCA-8D19-CBD7-E80D-DC404E77E4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297DC-A272-5FB8-F45B-26249DBD4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F5FC5-26EE-322C-BD2F-F0C53F20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A378C-4D81-5571-5F66-778565C6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45C57-1009-5E24-368A-0FF09F35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40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C4573-7459-1E5F-DEE6-FAAD6C2BD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C27CE-EAE2-1F6B-F9DB-138E17858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77256-1339-1484-6FDF-B5C96DEF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677B6-BC10-05CF-CB4B-F0DF7534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4E2D8-6697-C741-B319-6389FCA3B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8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0E1D-020F-9A91-659D-5C94FD96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CEDB-BD34-F0EB-E85A-214CE5797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9727B-878F-9958-86FD-D23050C1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675D3-745C-817E-17DB-D6B47ECB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EC733-73F7-7FB7-5DCE-46673D49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5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8AD0-0666-264E-5807-4B93196D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57016-9713-931E-890E-7FDBF0C3E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EFAB1-971B-D87C-AABF-B6ADA7E4B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3EA9D-8511-4E4F-8C66-CB37900E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C0A8D-38A5-E4E0-98F9-43E11B0A1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A5BBF-3429-F99E-41B8-216171C2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74DA8-DCEC-62EF-2668-1FDF2619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97D83-65DF-0E83-301E-0A4A20976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A5A90-C196-6EB5-99B9-FB25011DD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2C84E-CC02-D505-8F40-9C3CFDBC7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DED773-01A3-0F5A-78CC-B5B68CC3E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49ABC8-DEE7-CBD1-0EA9-62541902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024B1E-7F8C-BE34-4B19-D7F124AE9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28907-CA3C-AE1A-1200-1D59CDF2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9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01DB-F045-1B3B-089E-F89DE4AD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0B453-3DDF-32C7-13A0-68D0E7EC7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C97F9-4174-597A-DCEA-068DF0CC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080A8-A2D8-9806-553B-DF814E24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5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F8019-3626-7137-6323-ACA333FA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0939B-85B7-3A1F-5B0E-252030A7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890F9-E7CE-A6AF-0D0E-04B06E5A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6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BE22-3032-9942-826E-6F0830BCA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2412-3FDC-83C0-86F7-361E97BA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763E6-D423-C106-65D0-7900E40DD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23982-3444-9494-6AAC-D904D24D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AE721-0EE0-8B7C-1645-187AE7A8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991D8-A654-57ED-4B12-CC72C02E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1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23B6-F4E3-F11D-D51C-A85013C7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5636C-10BF-E968-018A-2829CC1B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2CC8DD-D7ED-F536-0E52-A7981EDC6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4EC9A-C36F-7A61-23F7-D34F2136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959E0-6F80-FBD2-E1E2-2018434CA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A6CBD-4A4E-91FD-CF0B-0E561485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4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6D210-840F-2B43-13B4-32A50A203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C110B-4AE4-7436-EE42-E3D3E853E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6690B-D939-AD7C-007A-B5A096652F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9/6/22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EC72B-4EB2-06BA-FFF1-DCE2DD914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55EE4-E35A-DA57-1D08-3760498CB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FC85-E5DF-1A46-93FC-C39F83D4D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5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8.emf"/><Relationship Id="rId7" Type="http://schemas.openxmlformats.org/officeDocument/2006/relationships/image" Target="../media/image3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1.emf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emf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emf"/><Relationship Id="rId9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20.emf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56.png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4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5.emf"/><Relationship Id="rId7" Type="http://schemas.openxmlformats.org/officeDocument/2006/relationships/image" Target="../media/image79.emf"/><Relationship Id="rId12" Type="http://schemas.openxmlformats.org/officeDocument/2006/relationships/image" Target="../media/image8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11" Type="http://schemas.openxmlformats.org/officeDocument/2006/relationships/image" Target="../media/image83.emf"/><Relationship Id="rId5" Type="http://schemas.openxmlformats.org/officeDocument/2006/relationships/image" Target="../media/image3.emf"/><Relationship Id="rId10" Type="http://schemas.openxmlformats.org/officeDocument/2006/relationships/image" Target="../media/image82.emf"/><Relationship Id="rId4" Type="http://schemas.openxmlformats.org/officeDocument/2006/relationships/image" Target="../media/image4.emf"/><Relationship Id="rId9" Type="http://schemas.openxmlformats.org/officeDocument/2006/relationships/image" Target="../media/image8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7" Type="http://schemas.openxmlformats.org/officeDocument/2006/relationships/image" Target="../media/image8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80.emf"/><Relationship Id="rId4" Type="http://schemas.openxmlformats.org/officeDocument/2006/relationships/image" Target="../media/image8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11.emf"/><Relationship Id="rId7" Type="http://schemas.openxmlformats.org/officeDocument/2006/relationships/image" Target="../media/image90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image" Target="../media/image93.emf"/><Relationship Id="rId4" Type="http://schemas.openxmlformats.org/officeDocument/2006/relationships/image" Target="../media/image12.emf"/><Relationship Id="rId9" Type="http://schemas.openxmlformats.org/officeDocument/2006/relationships/image" Target="../media/image9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9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18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11" Type="http://schemas.openxmlformats.org/officeDocument/2006/relationships/image" Target="../media/image17.emf"/><Relationship Id="rId5" Type="http://schemas.openxmlformats.org/officeDocument/2006/relationships/image" Target="../media/image13.emf"/><Relationship Id="rId10" Type="http://schemas.openxmlformats.org/officeDocument/2006/relationships/image" Target="../media/image16.emf"/><Relationship Id="rId4" Type="http://schemas.openxmlformats.org/officeDocument/2006/relationships/image" Target="../media/image12.emf"/><Relationship Id="rId9" Type="http://schemas.openxmlformats.org/officeDocument/2006/relationships/image" Target="../media/image16.png"/><Relationship Id="rId1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5.emf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10A5F7-2141-6B9A-DD07-E7414F153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829800" cy="2387600"/>
          </a:xfrm>
        </p:spPr>
        <p:txBody>
          <a:bodyPr>
            <a:noAutofit/>
          </a:bodyPr>
          <a:lstStyle/>
          <a:p>
            <a:r>
              <a:rPr lang="en-US" sz="4400" dirty="0"/>
              <a:t>Dependence of Momentum Acceptance on Displacement of Injected Muons,</a:t>
            </a:r>
            <a:br>
              <a:rPr lang="en-US" sz="4400" dirty="0"/>
            </a:br>
            <a:r>
              <a:rPr lang="en-US" sz="4400" dirty="0"/>
              <a:t>and the </a:t>
            </a:r>
            <a:r>
              <a:rPr lang="en-US" sz="4400" dirty="0" err="1"/>
              <a:t>Crnkovic</a:t>
            </a:r>
            <a:r>
              <a:rPr lang="en-US" sz="4400" dirty="0"/>
              <a:t> Differential Decay Effect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BE847E9-1CF1-21C1-612F-6D52C70A3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8010" y="3648337"/>
            <a:ext cx="9144000" cy="1655762"/>
          </a:xfrm>
        </p:spPr>
        <p:txBody>
          <a:bodyPr/>
          <a:lstStyle/>
          <a:p>
            <a:r>
              <a:rPr lang="en-US" dirty="0"/>
              <a:t>D. Rubin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September 14, 2022</a:t>
            </a:r>
          </a:p>
        </p:txBody>
      </p:sp>
    </p:spTree>
    <p:extLst>
      <p:ext uri="{BB962C8B-B14F-4D97-AF65-F5344CB8AC3E}">
        <p14:creationId xmlns:p14="http://schemas.microsoft.com/office/powerpoint/2010/main" val="2344378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24769-032C-FE77-B6D5-9F0A9256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FAD43-F151-BE52-5C43-011BB1F2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10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169C11-0E83-4CBE-5FD8-1800ABA8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D9FE01-D0DD-5292-9BC8-CFA78C446AA1}"/>
              </a:ext>
            </a:extLst>
          </p:cNvPr>
          <p:cNvCxnSpPr>
            <a:cxnSpLocks/>
          </p:cNvCxnSpPr>
          <p:nvPr/>
        </p:nvCxnSpPr>
        <p:spPr>
          <a:xfrm>
            <a:off x="5629085" y="2791518"/>
            <a:ext cx="9621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A25432E-9A2C-888D-5722-6DAE50BA2844}"/>
              </a:ext>
            </a:extLst>
          </p:cNvPr>
          <p:cNvSpPr txBox="1"/>
          <p:nvPr/>
        </p:nvSpPr>
        <p:spPr>
          <a:xfrm>
            <a:off x="5467165" y="1998006"/>
            <a:ext cx="145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data</a:t>
            </a:r>
          </a:p>
          <a:p>
            <a:r>
              <a:rPr lang="en-US" dirty="0"/>
              <a:t>Axis swapped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A98120-B7C9-ABAB-51CF-A6B79AE14424}"/>
              </a:ext>
            </a:extLst>
          </p:cNvPr>
          <p:cNvSpPr txBox="1"/>
          <p:nvPr/>
        </p:nvSpPr>
        <p:spPr>
          <a:xfrm>
            <a:off x="1142917" y="5911751"/>
            <a:ext cx="25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is independent of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dirty="0">
                <a:latin typeface="Symbol" pitchFamily="2" charset="2"/>
              </a:rPr>
              <a:t>, </a:t>
            </a:r>
            <a:r>
              <a:rPr lang="en-US" dirty="0"/>
              <a:t>for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E9D886-BCBA-3B26-6037-0118DC18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83" y="5995148"/>
            <a:ext cx="2128468" cy="247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4873C-6338-00E2-534A-FE5FBB4D6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620" y="193058"/>
            <a:ext cx="5005859" cy="33372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14500F-275F-5741-7391-A71806854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5" y="241287"/>
            <a:ext cx="4865150" cy="324343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99CC28-411D-C160-2361-32DE0760F0A2}"/>
              </a:ext>
            </a:extLst>
          </p:cNvPr>
          <p:cNvSpPr/>
          <p:nvPr/>
        </p:nvSpPr>
        <p:spPr>
          <a:xfrm flipH="1">
            <a:off x="8854883" y="284624"/>
            <a:ext cx="58119" cy="2969677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67F5D-87DE-7FBA-A1D2-23210D6A6C2C}"/>
              </a:ext>
            </a:extLst>
          </p:cNvPr>
          <p:cNvCxnSpPr>
            <a:cxnSpLocks/>
          </p:cNvCxnSpPr>
          <p:nvPr/>
        </p:nvCxnSpPr>
        <p:spPr>
          <a:xfrm flipV="1">
            <a:off x="5166445" y="2505205"/>
            <a:ext cx="3589248" cy="202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CA7E1E-9F1E-11CE-3122-2C4CD9C505D8}"/>
              </a:ext>
            </a:extLst>
          </p:cNvPr>
          <p:cNvSpPr txBox="1"/>
          <p:nvPr/>
        </p:nvSpPr>
        <p:spPr>
          <a:xfrm>
            <a:off x="368770" y="5521744"/>
            <a:ext cx="108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B632CE-564F-73AE-0E54-A3163DF93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372" y="3570030"/>
            <a:ext cx="4201242" cy="28008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2CC678-F276-099D-2DD5-98A313683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269" y="4394197"/>
            <a:ext cx="3684176" cy="685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98643-FF06-B068-EBEB-FCDBD8AF4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118" y="5946476"/>
            <a:ext cx="1012744" cy="2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D8E703-DE4B-2438-1488-DC69C288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D49EC-E0D7-FFD0-1BAA-166BC85D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929B7-577B-403F-BF3E-4C5F05F9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6A8BC-9FD8-6619-3F2A-250A271AE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67" y="636348"/>
            <a:ext cx="4470400" cy="111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352B97-D38B-EEF3-BD4D-46925E53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41" y="2533591"/>
            <a:ext cx="841718" cy="568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E0812-33EF-8523-5481-3E9DFE94698B}"/>
              </a:ext>
            </a:extLst>
          </p:cNvPr>
          <p:cNvSpPr txBox="1"/>
          <p:nvPr/>
        </p:nvSpPr>
        <p:spPr>
          <a:xfrm>
            <a:off x="2672789" y="2596222"/>
            <a:ext cx="53689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the appropriate measure of the dependence of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                          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4C4D7-32F9-D269-1F59-31881902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766" y="2641781"/>
            <a:ext cx="1380038" cy="352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7967C-CEC0-BA54-1488-30BABD511022}"/>
              </a:ext>
            </a:extLst>
          </p:cNvPr>
          <p:cNvSpPr txBox="1"/>
          <p:nvPr/>
        </p:nvSpPr>
        <p:spPr>
          <a:xfrm>
            <a:off x="2199333" y="4970279"/>
            <a:ext cx="252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en-US" i="1" dirty="0">
                <a:solidFill>
                  <a:srgbClr val="FF0000"/>
                </a:solidFill>
              </a:rPr>
              <a:t>is independent of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dirty="0">
                <a:latin typeface="Symbol" pitchFamily="2" charset="2"/>
              </a:rPr>
              <a:t>, </a:t>
            </a:r>
            <a:r>
              <a:rPr lang="en-US" dirty="0"/>
              <a:t>for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1A6630-7964-431C-0ACB-068BABFD0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499" y="5053676"/>
            <a:ext cx="2128468" cy="247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391135-5E1D-0937-05E9-E04FFE4D59E2}"/>
              </a:ext>
            </a:extLst>
          </p:cNvPr>
          <p:cNvSpPr txBox="1"/>
          <p:nvPr/>
        </p:nvSpPr>
        <p:spPr>
          <a:xfrm>
            <a:off x="475989" y="926926"/>
            <a:ext cx="109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Evidently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37CDBB-85E6-B39C-3E19-46FCB3763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341" y="4152738"/>
            <a:ext cx="1617337" cy="3322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FE80E9E-11F9-3D15-CA3E-38A5CEF28D81}"/>
              </a:ext>
            </a:extLst>
          </p:cNvPr>
          <p:cNvSpPr txBox="1"/>
          <p:nvPr/>
        </p:nvSpPr>
        <p:spPr>
          <a:xfrm>
            <a:off x="1211465" y="4115616"/>
            <a:ext cx="4864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Recalling that                                           we find that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82A01-28E0-0D27-8D73-46C083757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2558" y="3357075"/>
            <a:ext cx="4201242" cy="2800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19381-6353-2997-2350-0FC5DD49E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393" y="4951228"/>
            <a:ext cx="1001297" cy="3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48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4A4DB1-1CD1-D6CD-BCF8-8659B4512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829" y="3530304"/>
            <a:ext cx="4372752" cy="291516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24769-032C-FE77-B6D5-9F0A92561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FAD43-F151-BE52-5C43-011BB1F2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169C11-0E83-4CBE-5FD8-1800ABA84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95DD7CE4-6877-84E1-8F9F-E573F8B16343}"/>
              </a:ext>
            </a:extLst>
          </p:cNvPr>
          <p:cNvCxnSpPr>
            <a:cxnSpLocks/>
          </p:cNvCxnSpPr>
          <p:nvPr/>
        </p:nvCxnSpPr>
        <p:spPr>
          <a:xfrm>
            <a:off x="4480261" y="4374433"/>
            <a:ext cx="3837021" cy="69455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0C578E0-9AC2-EF0A-8B60-4B1499C32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33" y="3141773"/>
            <a:ext cx="3571296" cy="574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DF05F3-C119-50BE-D5E3-AE74D52E0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802" y="3866441"/>
            <a:ext cx="1615549" cy="589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E4873C-6338-00E2-534A-FE5FBB4D6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20" y="193058"/>
            <a:ext cx="5005859" cy="333723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99CC28-411D-C160-2361-32DE0760F0A2}"/>
              </a:ext>
            </a:extLst>
          </p:cNvPr>
          <p:cNvSpPr/>
          <p:nvPr/>
        </p:nvSpPr>
        <p:spPr>
          <a:xfrm flipH="1">
            <a:off x="8854883" y="284624"/>
            <a:ext cx="58119" cy="2969677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67F5D-87DE-7FBA-A1D2-23210D6A6C2C}"/>
              </a:ext>
            </a:extLst>
          </p:cNvPr>
          <p:cNvCxnSpPr>
            <a:cxnSpLocks/>
          </p:cNvCxnSpPr>
          <p:nvPr/>
        </p:nvCxnSpPr>
        <p:spPr>
          <a:xfrm flipV="1">
            <a:off x="5335044" y="2505205"/>
            <a:ext cx="3420649" cy="41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8E9BC-B5BF-D693-BEEA-2A082F0815D2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221118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=0   (</a:t>
                </a:r>
                <a:r>
                  <a:rPr lang="en-US" dirty="0" err="1"/>
                  <a:t>x’</a:t>
                </a:r>
                <a:r>
                  <a:rPr lang="en-US" baseline="-25000" dirty="0" err="1"/>
                  <a:t>inf</a:t>
                </a:r>
                <a:r>
                  <a:rPr lang="en-US" dirty="0"/>
                  <a:t>=0)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Single kick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968E9BC-B5BF-D693-BEEA-2A082F081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2211183" cy="1754326"/>
              </a:xfrm>
              <a:prstGeom prst="rect">
                <a:avLst/>
              </a:prstGeom>
              <a:blipFill>
                <a:blip r:embed="rId8"/>
                <a:stretch>
                  <a:fillRect l="-2286" t="-1439" r="-1143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99709E1-D9DD-FD1E-FDFB-5EFD6F74F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833" y="4655255"/>
            <a:ext cx="3646352" cy="7377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1C8567-BFEB-5ED2-B551-66F619709768}"/>
                  </a:ext>
                </a:extLst>
              </p:cNvPr>
              <p:cNvSpPr txBox="1"/>
              <p:nvPr/>
            </p:nvSpPr>
            <p:spPr>
              <a:xfrm>
                <a:off x="2395062" y="5673828"/>
                <a:ext cx="1461169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A1C8567-BFEB-5ED2-B551-66F619709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062" y="5673828"/>
                <a:ext cx="1461169" cy="493468"/>
              </a:xfrm>
              <a:prstGeom prst="rect">
                <a:avLst/>
              </a:prstGeom>
              <a:blipFill>
                <a:blip r:embed="rId10"/>
                <a:stretch>
                  <a:fillRect r="-2586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5624AAC-F10E-07DB-98A5-93DFBF4B51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833" y="2240786"/>
            <a:ext cx="3287133" cy="611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AEE83-5DFF-B11B-D00C-66A7BFD1A4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4551" y="5067449"/>
            <a:ext cx="2284793" cy="28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7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ECC55-A797-B8B2-409B-14358F0A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68962-E9A7-0E0C-7807-30999D455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C2F30-5D6D-CD3C-89DA-2142CCB8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91ACD-AD7A-32B3-7EB4-DC2F6DE02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90" y="2986699"/>
            <a:ext cx="3975652" cy="2871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2F443-7699-7672-C32F-77F0C9343D09}"/>
              </a:ext>
            </a:extLst>
          </p:cNvPr>
          <p:cNvSpPr txBox="1"/>
          <p:nvPr/>
        </p:nvSpPr>
        <p:spPr>
          <a:xfrm>
            <a:off x="2821377" y="5822924"/>
            <a:ext cx="336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dependence of kicker field and injected pulse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F18956-E822-0F7F-EA04-E6C83D8CFEC3}"/>
              </a:ext>
            </a:extLst>
          </p:cNvPr>
          <p:cNvSpPr txBox="1"/>
          <p:nvPr/>
        </p:nvSpPr>
        <p:spPr>
          <a:xfrm>
            <a:off x="4393581" y="399385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8ADDC-4319-EE10-D1CA-6E4692F4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92" y="2521255"/>
            <a:ext cx="7728576" cy="652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79D3E-2374-5B2C-3A56-9E6B5B25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17" y="3561049"/>
            <a:ext cx="3508786" cy="12349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957EBD-6E80-9F29-632E-4B7A93D88572}"/>
              </a:ext>
            </a:extLst>
          </p:cNvPr>
          <p:cNvSpPr txBox="1"/>
          <p:nvPr/>
        </p:nvSpPr>
        <p:spPr>
          <a:xfrm>
            <a:off x="370390" y="254643"/>
            <a:ext cx="81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Re-cap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38266-8D85-8C4F-5FC7-4E7E452E1F44}"/>
              </a:ext>
            </a:extLst>
          </p:cNvPr>
          <p:cNvSpPr txBox="1"/>
          <p:nvPr/>
        </p:nvSpPr>
        <p:spPr>
          <a:xfrm>
            <a:off x="518898" y="711910"/>
            <a:ext cx="77493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Assume uniform distribution of momenta in injected beam</a:t>
            </a:r>
          </a:p>
          <a:p>
            <a:r>
              <a:rPr lang="en-US" sz="2000" dirty="0"/>
              <a:t>Scan </a:t>
            </a:r>
            <a:r>
              <a:rPr lang="en-US" sz="2000" dirty="0" err="1"/>
              <a:t>x</a:t>
            </a:r>
            <a:r>
              <a:rPr lang="en-US" sz="2000" baseline="-25000" dirty="0" err="1"/>
              <a:t>inf</a:t>
            </a:r>
            <a:r>
              <a:rPr lang="en-US" sz="2000" baseline="-25000" dirty="0"/>
              <a:t>  </a:t>
            </a:r>
            <a:r>
              <a:rPr lang="en-US" sz="2000" dirty="0"/>
              <a:t>over inflector width  (from 0.068m to 0.086m)</a:t>
            </a:r>
          </a:p>
          <a:p>
            <a:r>
              <a:rPr lang="en-US" sz="2000" dirty="0"/>
              <a:t>Use</a:t>
            </a:r>
          </a:p>
          <a:p>
            <a:r>
              <a:rPr lang="en-US" sz="2000" dirty="0"/>
              <a:t>Use measured kick pulse shape to get </a:t>
            </a:r>
          </a:p>
          <a:p>
            <a:r>
              <a:rPr lang="en-US" sz="2000" dirty="0"/>
              <a:t>Weight by measured pulse intensity and assume x is gaussian distributed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A36452-8728-385E-B1FB-585FDFAB2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686" y="1689277"/>
            <a:ext cx="310053" cy="320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E0BCC-396E-D795-3EF1-4ABF5BBF5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966" y="1381067"/>
            <a:ext cx="2323247" cy="29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2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42CD9-3D4C-86FF-1D35-D872A0FF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6F9EC-4988-BDDE-99C8-8654D585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D3AF2-E28D-72D1-07B5-A866B671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DAD952-73BD-AB3F-16D1-217D7804A1E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3942298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=0   (</a:t>
                </a:r>
                <a:r>
                  <a:rPr lang="en-US" dirty="0" err="1"/>
                  <a:t>x’</a:t>
                </a:r>
                <a:r>
                  <a:rPr lang="en-US" baseline="-25000" dirty="0" err="1"/>
                  <a:t>inf</a:t>
                </a:r>
                <a:r>
                  <a:rPr lang="en-US" dirty="0"/>
                  <a:t>=0)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Single kick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 – measured pulse shape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DAD952-73BD-AB3F-16D1-217D7804A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3942298" cy="1754326"/>
              </a:xfrm>
              <a:prstGeom prst="rect">
                <a:avLst/>
              </a:prstGeom>
              <a:blipFill>
                <a:blip r:embed="rId2"/>
                <a:stretch>
                  <a:fillRect l="-1286" t="-1439" r="-322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03CCE8F-302C-D894-FA15-E0AA771F1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778" y="124072"/>
            <a:ext cx="4638805" cy="3092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B7005-555F-4B93-53ED-77DF1D11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272" y="3389154"/>
            <a:ext cx="4409705" cy="2939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2BC2E2-B548-222C-B06C-154973078C1B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=0.4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2BC2E2-B548-222C-B06C-154973078C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blipFill>
                <a:blip r:embed="rId5"/>
                <a:stretch>
                  <a:fillRect r="-258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0A77AFF-453F-BE1E-FBB4-292A4983F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668" y="3654526"/>
            <a:ext cx="1615549" cy="589560"/>
          </a:xfrm>
          <a:prstGeom prst="rect">
            <a:avLst/>
          </a:prstGeom>
        </p:spPr>
      </p:pic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CDF9FA20-70A9-73A9-D0B6-590661E072AB}"/>
              </a:ext>
            </a:extLst>
          </p:cNvPr>
          <p:cNvCxnSpPr>
            <a:cxnSpLocks/>
          </p:cNvCxnSpPr>
          <p:nvPr/>
        </p:nvCxnSpPr>
        <p:spPr>
          <a:xfrm>
            <a:off x="6442094" y="4081730"/>
            <a:ext cx="1995850" cy="90695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168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A90E9-B7EE-E173-2909-C2B5346F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4C09-1D0F-7C12-C055-2C87A91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A8B0-ACD4-4D4F-A3CC-3FEC6E32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=0   (</a:t>
                </a:r>
                <a:r>
                  <a:rPr lang="en-US" dirty="0" err="1"/>
                  <a:t>x’</a:t>
                </a:r>
                <a:r>
                  <a:rPr lang="en-US" baseline="-25000" dirty="0" err="1"/>
                  <a:t>inf</a:t>
                </a:r>
                <a:r>
                  <a:rPr lang="en-US" dirty="0"/>
                  <a:t>=0)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=0.108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Kick on multiple turns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 – measured pulse shape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blipFill>
                <a:blip r:embed="rId2"/>
                <a:stretch>
                  <a:fillRect l="-1286" t="-1242" r="-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58670B6-ADE6-F3BD-F7EB-88F451F22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956" y="278009"/>
            <a:ext cx="4726487" cy="315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7DC8B3-EBF0-7B0F-5D20-3E270A234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956" y="3493023"/>
            <a:ext cx="4221271" cy="2814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E8C2A-F6D3-23DB-0E88-2550CC0F7842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=0.7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7E8C2A-F6D3-23DB-0E88-2550CC0F7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blipFill>
                <a:blip r:embed="rId5"/>
                <a:stretch>
                  <a:fillRect r="-258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4610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A90E9-B7EE-E173-2909-C2B5346F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4C09-1D0F-7C12-C055-2C87A91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A8B0-ACD4-4D4F-A3CC-3FEC6E32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 0.5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=0.108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Kick on multiple turns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 – measured pulse shape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blipFill>
                <a:blip r:embed="rId2"/>
                <a:stretch>
                  <a:fillRect l="-1286" t="-1242" r="-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71832E5-D34C-D21E-03DF-8B762D89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026" y="327785"/>
            <a:ext cx="4673774" cy="311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B0035-3E8D-7BCD-52BA-A0A276DC4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153" y="3603755"/>
            <a:ext cx="4128893" cy="27525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756271-0B6A-A44D-79EE-56A13B456923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756271-0B6A-A44D-79EE-56A13B456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461169" cy="493468"/>
              </a:xfrm>
              <a:prstGeom prst="rect">
                <a:avLst/>
              </a:prstGeom>
              <a:blipFill>
                <a:blip r:embed="rId5"/>
                <a:stretch>
                  <a:fillRect r="-258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88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A90E9-B7EE-E173-2909-C2B5346F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4C09-1D0F-7C12-C055-2C87A91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A8B0-ACD4-4D4F-A3CC-3FEC6E32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 1.624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=0.108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Kick on multiple turns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 – measured pulse shape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blipFill>
                <a:blip r:embed="rId2"/>
                <a:stretch>
                  <a:fillRect l="-1286" t="-1242" r="-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AF37739-AFCC-4D31-FD67-F5A2B89B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58" y="104144"/>
            <a:ext cx="5010411" cy="3340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EB16B-C3DB-2B32-2B56-D46BD9643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32" y="3542974"/>
            <a:ext cx="4249290" cy="2832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717650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717650" cy="493468"/>
              </a:xfrm>
              <a:prstGeom prst="rect">
                <a:avLst/>
              </a:prstGeom>
              <a:blipFill>
                <a:blip r:embed="rId5"/>
                <a:stretch>
                  <a:fillRect r="-220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4013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A90E9-B7EE-E173-2909-C2B5346F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4C09-1D0F-7C12-C055-2C87A91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A8B0-ACD4-4D4F-A3CC-3FEC6E32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270247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 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Kick on single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=204 G – flat pulse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2702471" cy="2031325"/>
              </a:xfrm>
              <a:prstGeom prst="rect">
                <a:avLst/>
              </a:prstGeom>
              <a:blipFill>
                <a:blip r:embed="rId2"/>
                <a:stretch>
                  <a:fillRect l="-1869" t="-1242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717650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588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717650" cy="493468"/>
              </a:xfrm>
              <a:prstGeom prst="rect">
                <a:avLst/>
              </a:prstGeom>
              <a:blipFill>
                <a:blip r:embed="rId3"/>
                <a:stretch>
                  <a:fillRect r="-220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55AC17-384A-381F-8A15-0BAB3D57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510" y="141272"/>
            <a:ext cx="5008180" cy="3338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F3D9A-6E81-00EC-B1BA-54064E321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178" y="3480059"/>
            <a:ext cx="4419173" cy="29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33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A90E9-B7EE-E173-2909-C2B5346F9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74C09-1D0F-7C12-C055-2C87A91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BA8B0-ACD4-4D4F-A3CC-3FEC6E32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ymbol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dirty="0"/>
                  <a:t> mm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 1.624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Index =0.108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Kick on multiple turns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=204 G – measured pulse shape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2BAA-6780-A601-227B-5CB07A3F2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3942298" cy="2031325"/>
              </a:xfrm>
              <a:prstGeom prst="rect">
                <a:avLst/>
              </a:prstGeom>
              <a:blipFill>
                <a:blip r:embed="rId2"/>
                <a:stretch>
                  <a:fillRect l="-1286" t="-1242" r="-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/>
              <p:nvPr/>
            </p:nvSpPr>
            <p:spPr>
              <a:xfrm>
                <a:off x="1515649" y="4409162"/>
                <a:ext cx="1890774" cy="49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0A898E-A833-11EB-E1C4-CDEC4255B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49" y="4409162"/>
                <a:ext cx="1890774" cy="493468"/>
              </a:xfrm>
              <a:prstGeom prst="rect">
                <a:avLst/>
              </a:prstGeom>
              <a:blipFill>
                <a:blip r:embed="rId3"/>
                <a:stretch>
                  <a:fillRect r="-133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D632D84-C946-A3B4-B0B4-CDE52A62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21" y="136525"/>
            <a:ext cx="4998865" cy="33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136AC-1892-9C11-8AC0-08D448645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685" y="3517904"/>
            <a:ext cx="4385990" cy="29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433AD-3853-0B8E-DEBE-2C7ECF12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62F11-E1E6-9A0A-71DB-CCFCDD28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5C423-5C0A-06D4-3F77-DBAFCB79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8736D-FF01-1B99-9BD1-74032F8E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68" y="780836"/>
            <a:ext cx="3894082" cy="43626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A63CF-7AA7-EE26-4C05-C513FEE9FA91}"/>
              </a:ext>
            </a:extLst>
          </p:cNvPr>
          <p:cNvSpPr txBox="1"/>
          <p:nvPr/>
        </p:nvSpPr>
        <p:spPr>
          <a:xfrm>
            <a:off x="8153400" y="5616192"/>
            <a:ext cx="280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3841 </a:t>
            </a:r>
            <a:r>
              <a:rPr lang="en-US" dirty="0" err="1"/>
              <a:t>Crnkovic</a:t>
            </a:r>
            <a:r>
              <a:rPr lang="en-US" dirty="0"/>
              <a:t>, et al.</a:t>
            </a:r>
          </a:p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27609 Morse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02669-9AE6-49C0-BDDE-EA4FF97FAB37}"/>
              </a:ext>
            </a:extLst>
          </p:cNvPr>
          <p:cNvSpPr txBox="1"/>
          <p:nvPr/>
        </p:nvSpPr>
        <p:spPr>
          <a:xfrm>
            <a:off x="708917" y="719191"/>
            <a:ext cx="2872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Correlation between muon spin and momentum in muon rest frame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48B35-EDC2-F0EF-8E35-F5FF0E8C7218}"/>
              </a:ext>
            </a:extLst>
          </p:cNvPr>
          <p:cNvSpPr txBox="1"/>
          <p:nvPr/>
        </p:nvSpPr>
        <p:spPr>
          <a:xfrm>
            <a:off x="8153400" y="1574156"/>
            <a:ext cx="3042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angle lags for muon x’ &gt;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598AD-9DD7-0953-D0AF-2503F0E69B66}"/>
              </a:ext>
            </a:extLst>
          </p:cNvPr>
          <p:cNvSpPr txBox="1"/>
          <p:nvPr/>
        </p:nvSpPr>
        <p:spPr>
          <a:xfrm>
            <a:off x="8089279" y="3614518"/>
            <a:ext cx="3170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angle leads for muon x’ &lt; 0</a:t>
            </a:r>
          </a:p>
        </p:txBody>
      </p:sp>
    </p:spTree>
    <p:extLst>
      <p:ext uri="{BB962C8B-B14F-4D97-AF65-F5344CB8AC3E}">
        <p14:creationId xmlns:p14="http://schemas.microsoft.com/office/powerpoint/2010/main" val="1754699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7E793-8CEE-79ED-9439-8FCE2415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42498-EF2F-475E-0116-F5FBB9B6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0E386-E966-4C64-5B5B-7CF1FB01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ABDC1-165A-FFC6-38F1-2E1533350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320" y="136525"/>
            <a:ext cx="4605219" cy="3070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E9BF7-DB20-EE18-9B2D-126D10FD3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320" y="3276475"/>
            <a:ext cx="4678194" cy="3118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9805E-50FC-493A-FEE8-BF839728476D}"/>
              </a:ext>
            </a:extLst>
          </p:cNvPr>
          <p:cNvSpPr txBox="1"/>
          <p:nvPr/>
        </p:nvSpPr>
        <p:spPr>
          <a:xfrm>
            <a:off x="150688" y="863029"/>
            <a:ext cx="66816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 particles with temporal distribution as per measured T0 through  the injection channel and into the 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 kicker field is 204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kicker pulse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particles that survive at least 4 us, plot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Offset at inflector (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dirty="0"/>
              <a:t>) vs fractional momentum offset (</a:t>
            </a:r>
            <a:r>
              <a:rPr lang="en-US" dirty="0">
                <a:latin typeface="Symbol" pitchFamily="2" charset="2"/>
              </a:rPr>
              <a:t>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Angle at inflector (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dirty="0"/>
              <a:t>) vs fractional momentum offset (</a:t>
            </a:r>
            <a:r>
              <a:rPr lang="en-US" dirty="0">
                <a:latin typeface="Symbol" pitchFamily="2" charset="2"/>
              </a:rPr>
              <a:t>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ymbol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ymbol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DA759-CBAF-D8A2-61F1-F44DDFB79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78934"/>
            <a:ext cx="3646352" cy="7377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94DB3-6816-2B5B-6074-D37160CE4003}"/>
                  </a:ext>
                </a:extLst>
              </p:cNvPr>
              <p:cNvSpPr txBox="1"/>
              <p:nvPr/>
            </p:nvSpPr>
            <p:spPr>
              <a:xfrm>
                <a:off x="1996200" y="5151523"/>
                <a:ext cx="1585200" cy="49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b="0" dirty="0"/>
                  <a:t> ppb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94DB3-6816-2B5B-6074-D37160CE4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200" y="5151523"/>
                <a:ext cx="1585200" cy="493468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034DF39-DDAC-D754-21F0-E0D7711ECDBB}"/>
              </a:ext>
            </a:extLst>
          </p:cNvPr>
          <p:cNvSpPr txBox="1"/>
          <p:nvPr/>
        </p:nvSpPr>
        <p:spPr>
          <a:xfrm>
            <a:off x="406486" y="3059668"/>
            <a:ext cx="37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Compute                                          and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A302A-2B06-FCE5-5AA7-70FFFBA57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942" y="2970871"/>
            <a:ext cx="1954317" cy="520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E69DB-46BA-F683-7B1E-D9B782C42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1290" y="2946321"/>
            <a:ext cx="116205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9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A5B74B-C8A9-DD56-1BFE-330C9DA75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D356A-182F-F6E0-E209-EE5BE5FE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29DAE-AF35-5AFE-2AB6-392B694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21990-B1F0-6DF2-3DE2-B2A7E1E364AC}"/>
              </a:ext>
            </a:extLst>
          </p:cNvPr>
          <p:cNvSpPr txBox="1"/>
          <p:nvPr/>
        </p:nvSpPr>
        <p:spPr>
          <a:xfrm>
            <a:off x="1562582" y="671332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Conclusion: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704B2-BF42-A4CD-D355-A683678E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253" y="1348094"/>
            <a:ext cx="4447034" cy="842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F40BDE-5FCA-7786-19DC-D7F4F3F4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92" y="2904860"/>
            <a:ext cx="7728576" cy="652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689ADB-2DF5-44ED-FFDC-0BB5B4DC1708}"/>
              </a:ext>
            </a:extLst>
          </p:cNvPr>
          <p:cNvSpPr txBox="1"/>
          <p:nvPr/>
        </p:nvSpPr>
        <p:spPr>
          <a:xfrm>
            <a:off x="1238492" y="2498426"/>
            <a:ext cx="24213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=&gt;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87581D-021A-FD09-F8E9-86A659D37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475" y="3541515"/>
            <a:ext cx="1655125" cy="595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4D8230-273E-943F-EEBA-4DAA316F6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133" y="4382188"/>
            <a:ext cx="1915637" cy="718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F292EA-C05C-E547-AC8C-BE6A7BEB511A}"/>
              </a:ext>
            </a:extLst>
          </p:cNvPr>
          <p:cNvSpPr txBox="1"/>
          <p:nvPr/>
        </p:nvSpPr>
        <p:spPr>
          <a:xfrm>
            <a:off x="1632030" y="5602147"/>
            <a:ext cx="36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any plausible injected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224037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A21DD-B156-5CC2-2B1D-E14FBE3C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8" y="445921"/>
            <a:ext cx="3925794" cy="789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8823F-AF6D-88A3-1383-05740744FA8A}"/>
              </a:ext>
            </a:extLst>
          </p:cNvPr>
          <p:cNvSpPr txBox="1"/>
          <p:nvPr/>
        </p:nvSpPr>
        <p:spPr>
          <a:xfrm>
            <a:off x="114804" y="2046221"/>
            <a:ext cx="593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BMAD to propagate from the end of M5 to inflector exit</a:t>
            </a:r>
          </a:p>
          <a:p>
            <a:r>
              <a:rPr lang="en-US" dirty="0"/>
              <a:t> to get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0DCC1-83AC-8C1F-1CBB-3941228D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28" y="1258627"/>
            <a:ext cx="2471434" cy="571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6477F-05F1-9098-C9DD-9B089F50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161" y="1252312"/>
            <a:ext cx="1456719" cy="59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2F6ED-A914-0598-D919-6123C50C1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210" y="267153"/>
            <a:ext cx="5959625" cy="3057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86BA2-AD05-0DD9-6DD3-9414950AA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932" y="2403133"/>
            <a:ext cx="1248697" cy="28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0661A3-84E2-02B2-E172-90AA90215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105" y="2265330"/>
            <a:ext cx="1027415" cy="41664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3896097-6928-BEE9-60E0-252844B7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C68848-3D26-84B4-30A6-1B3B397E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C500-E16D-C142-A95B-5B5783B8C01A}" type="slidenum">
              <a:rPr lang="en-US" smtClean="0"/>
              <a:t>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366744-D3B6-A73A-433C-DBAFEA7D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A7CEA2-1C5E-84A1-3D13-0F6C03141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05" y="2936804"/>
            <a:ext cx="5803801" cy="1273496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28373C5-BC5E-0D66-E1F4-2911ACD28896}"/>
              </a:ext>
            </a:extLst>
          </p:cNvPr>
          <p:cNvSpPr/>
          <p:nvPr/>
        </p:nvSpPr>
        <p:spPr>
          <a:xfrm>
            <a:off x="543773" y="1088713"/>
            <a:ext cx="5160198" cy="822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966B0A-B398-8143-2A8E-9A5916884F44}"/>
              </a:ext>
            </a:extLst>
          </p:cNvPr>
          <p:cNvCxnSpPr>
            <a:cxnSpLocks/>
          </p:cNvCxnSpPr>
          <p:nvPr/>
        </p:nvCxnSpPr>
        <p:spPr>
          <a:xfrm flipH="1" flipV="1">
            <a:off x="2807429" y="1517098"/>
            <a:ext cx="4114232" cy="261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3AA8F8-83AE-1120-A834-331824F42C58}"/>
              </a:ext>
            </a:extLst>
          </p:cNvPr>
          <p:cNvCxnSpPr>
            <a:cxnSpLocks/>
          </p:cNvCxnSpPr>
          <p:nvPr/>
        </p:nvCxnSpPr>
        <p:spPr>
          <a:xfrm flipH="1">
            <a:off x="5419702" y="987424"/>
            <a:ext cx="4555579" cy="398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DCDEB44-07A2-C404-366D-C5C1BCD777FC}"/>
              </a:ext>
            </a:extLst>
          </p:cNvPr>
          <p:cNvSpPr txBox="1"/>
          <p:nvPr/>
        </p:nvSpPr>
        <p:spPr>
          <a:xfrm>
            <a:off x="182251" y="307031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62974E-AD7B-64ED-3735-7F4827C2472B}"/>
              </a:ext>
            </a:extLst>
          </p:cNvPr>
          <p:cNvSpPr txBox="1"/>
          <p:nvPr/>
        </p:nvSpPr>
        <p:spPr>
          <a:xfrm>
            <a:off x="84837" y="4337925"/>
            <a:ext cx="536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                                              and from doc-</a:t>
            </a:r>
            <a:r>
              <a:rPr lang="en-US" dirty="0" err="1"/>
              <a:t>db</a:t>
            </a:r>
            <a:r>
              <a:rPr lang="en-US" dirty="0"/>
              <a:t> 3477  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9F48E4-8D7A-743F-4F33-980B0AFA2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13" y="4303769"/>
            <a:ext cx="1741849" cy="5603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F20367-32BD-CD63-D7AD-E91A54C3A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029" y="4122011"/>
            <a:ext cx="2208171" cy="7219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F5E0133-E123-A19C-385C-2E7DE4934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77" y="2407632"/>
            <a:ext cx="1410127" cy="4506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82F24CB-3AB7-81F8-FC0F-581DF3593FB5}"/>
              </a:ext>
            </a:extLst>
          </p:cNvPr>
          <p:cNvSpPr txBox="1"/>
          <p:nvPr/>
        </p:nvSpPr>
        <p:spPr>
          <a:xfrm>
            <a:off x="5842301" y="593647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CE1F823-ABF2-6079-93AD-E829312083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887" y="5110493"/>
            <a:ext cx="5697080" cy="60740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27CEEB0-ECBA-5843-8ADF-2D833CA82D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395" y="5252267"/>
            <a:ext cx="2333074" cy="30175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A7238DC-7B44-DDBB-F1EB-B832FEFC23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4663" y="5825345"/>
            <a:ext cx="2333074" cy="59993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908FEE8-C04F-EA55-340D-DA16B1084B3A}"/>
              </a:ext>
            </a:extLst>
          </p:cNvPr>
          <p:cNvSpPr txBox="1"/>
          <p:nvPr/>
        </p:nvSpPr>
        <p:spPr>
          <a:xfrm>
            <a:off x="347241" y="104172"/>
            <a:ext cx="296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Details of the final calculation</a:t>
            </a:r>
          </a:p>
        </p:txBody>
      </p:sp>
    </p:spTree>
    <p:extLst>
      <p:ext uri="{BB962C8B-B14F-4D97-AF65-F5344CB8AC3E}">
        <p14:creationId xmlns:p14="http://schemas.microsoft.com/office/powerpoint/2010/main" val="2756684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7EBB9-E8BF-B2B0-6BA2-F6EBDE577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DAEE4D-11DA-7FB7-902D-71CD9B57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11AED-9A6F-F304-B50A-9C7B8CC2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C4FCB-872C-9639-20FC-AB2D91924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46" y="503993"/>
            <a:ext cx="3925794" cy="789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9C1C7-87A7-B390-5B90-75FAFE7B1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33" y="3429000"/>
            <a:ext cx="3029255" cy="789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1EA06-1643-098B-C9F3-D8BDDF39CBFD}"/>
              </a:ext>
            </a:extLst>
          </p:cNvPr>
          <p:cNvSpPr txBox="1"/>
          <p:nvPr/>
        </p:nvSpPr>
        <p:spPr>
          <a:xfrm>
            <a:off x="551145" y="3031299"/>
            <a:ext cx="451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Propagate from the end of M5 to inflector exit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AADBC-A3A8-90B8-92EA-6D46A300C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97" y="1443980"/>
            <a:ext cx="2471434" cy="571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A8AED8-91F7-887A-8DD4-4845D975A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493" y="2260490"/>
            <a:ext cx="1456719" cy="590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4F025-7DBB-FC25-8827-833CF6DC4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03993"/>
            <a:ext cx="5959625" cy="3057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AD78D4-9530-6662-9A3B-6EDA2B67D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932" y="2403133"/>
            <a:ext cx="1248697" cy="288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486971-6048-CB49-50EC-83A909CDA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2105" y="2265330"/>
            <a:ext cx="1027415" cy="416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3055C-978E-1BD0-F9A9-1E7F48E9B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040" y="4711891"/>
            <a:ext cx="1834639" cy="5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D6D9AF-BB47-E059-B48D-84A69743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18" y="649178"/>
            <a:ext cx="5803801" cy="1273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CD62D-3A6E-B878-61C6-6EA2F14E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558" y="2525552"/>
            <a:ext cx="2114550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1AB7E-76B8-E92F-C3B9-F213396D7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39" y="2155504"/>
            <a:ext cx="3996143" cy="1273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EF358-2398-B369-3C69-6A3EC1692C2A}"/>
              </a:ext>
            </a:extLst>
          </p:cNvPr>
          <p:cNvCxnSpPr/>
          <p:nvPr/>
        </p:nvCxnSpPr>
        <p:spPr>
          <a:xfrm>
            <a:off x="4759890" y="2155504"/>
            <a:ext cx="2542784" cy="51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A5E8C1-DB6B-0EBD-73AA-56C0F9A50BFB}"/>
              </a:ext>
            </a:extLst>
          </p:cNvPr>
          <p:cNvCxnSpPr>
            <a:cxnSpLocks/>
          </p:cNvCxnSpPr>
          <p:nvPr/>
        </p:nvCxnSpPr>
        <p:spPr>
          <a:xfrm flipH="1">
            <a:off x="5510582" y="2900874"/>
            <a:ext cx="1924217" cy="232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183A7F-216F-4B40-9023-811DC3B4C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561" y="3860372"/>
            <a:ext cx="2208171" cy="721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199853-C528-7E46-2004-628AAC9345F3}"/>
              </a:ext>
            </a:extLst>
          </p:cNvPr>
          <p:cNvSpPr txBox="1"/>
          <p:nvPr/>
        </p:nvSpPr>
        <p:spPr>
          <a:xfrm>
            <a:off x="4276243" y="4036657"/>
            <a:ext cx="273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doc-</a:t>
            </a:r>
            <a:r>
              <a:rPr lang="en-US" i="1" dirty="0" err="1"/>
              <a:t>db</a:t>
            </a:r>
            <a:r>
              <a:rPr lang="en-US" i="1" dirty="0"/>
              <a:t> 3477 for E821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13058-9BE2-137D-93B1-F41FA1EF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985" y="4765945"/>
            <a:ext cx="5660517" cy="1442877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BAF390F-9A9C-E6D4-0AC8-73C707D5B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BBCF77C-C832-620A-9B55-B614683A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C500-E16D-C142-A95B-5B5783B8C01A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C9CF6-E2E2-9C6C-7224-4ABCE6B8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1044023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345C0-E9B4-633E-B6CC-B021038DFB27}"/>
              </a:ext>
            </a:extLst>
          </p:cNvPr>
          <p:cNvSpPr txBox="1"/>
          <p:nvPr/>
        </p:nvSpPr>
        <p:spPr>
          <a:xfrm>
            <a:off x="8477735" y="2040287"/>
            <a:ext cx="34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                 is the collimator aperture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8E8E8-4ABE-0093-7082-7771A27D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279" y="2017380"/>
            <a:ext cx="363606" cy="363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81E6A-8D5D-607A-B7A0-8F283C03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93" y="1389171"/>
            <a:ext cx="7728576" cy="652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CA8376-77D4-0133-AF4D-4A7E6B1D7081}"/>
              </a:ext>
            </a:extLst>
          </p:cNvPr>
          <p:cNvSpPr txBox="1"/>
          <p:nvPr/>
        </p:nvSpPr>
        <p:spPr>
          <a:xfrm>
            <a:off x="720973" y="678262"/>
            <a:ext cx="797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 in terms of initial conditions                                  and the kick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93E06-5007-0FF3-C351-9ED03A9F1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836" y="746612"/>
            <a:ext cx="236033" cy="2596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62BD38-8522-9DF5-3545-1A851D3EE244}"/>
              </a:ext>
            </a:extLst>
          </p:cNvPr>
          <p:cNvSpPr txBox="1"/>
          <p:nvPr/>
        </p:nvSpPr>
        <p:spPr>
          <a:xfrm>
            <a:off x="7580762" y="5885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09642-922A-3A37-C920-5F40FBDA7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051" y="1220620"/>
            <a:ext cx="2316880" cy="36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033B9-B630-4617-4290-F5391C4CD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932" y="1685952"/>
            <a:ext cx="1523912" cy="372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F63508-6B5F-41A0-AEF7-0C4A0EC56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565" y="727581"/>
            <a:ext cx="1600065" cy="320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99A85C-4F43-2B33-F5AA-613CC8808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483" y="2980122"/>
            <a:ext cx="5599479" cy="809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7F7CDF-7448-7B5B-44BD-5FB1A1E30CF1}"/>
              </a:ext>
            </a:extLst>
          </p:cNvPr>
          <p:cNvSpPr txBox="1"/>
          <p:nvPr/>
        </p:nvSpPr>
        <p:spPr>
          <a:xfrm>
            <a:off x="1152840" y="4105461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x’</a:t>
            </a:r>
            <a:r>
              <a:rPr lang="en-US" baseline="-25000" dirty="0" err="1"/>
              <a:t>inf</a:t>
            </a:r>
            <a:r>
              <a:rPr lang="en-US" dirty="0"/>
              <a:t> =0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F92B9-46F5-D753-E60E-2B0CC79E8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9516" y="4667031"/>
            <a:ext cx="2427684" cy="5493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2E2C59-4B12-F0EB-69E5-FBA2CDA784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5015" y="5690915"/>
            <a:ext cx="3159397" cy="642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DC7EF4-0F15-C245-6493-75232361A9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38836" y="1189357"/>
            <a:ext cx="428897" cy="11335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74A389-0C8D-DE53-DC49-A64763B4B607}"/>
              </a:ext>
            </a:extLst>
          </p:cNvPr>
          <p:cNvSpPr txBox="1"/>
          <p:nvPr/>
        </p:nvSpPr>
        <p:spPr>
          <a:xfrm>
            <a:off x="444137" y="2978331"/>
            <a:ext cx="939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0CF781-9EC4-13BF-93AE-2D1374C9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F9A163-8EC7-D41D-10B7-F38C16C59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25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007F8D5D-E91F-16B2-42EF-7AAD1D69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</p:spTree>
    <p:extLst>
      <p:ext uri="{BB962C8B-B14F-4D97-AF65-F5344CB8AC3E}">
        <p14:creationId xmlns:p14="http://schemas.microsoft.com/office/powerpoint/2010/main" val="28209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075B2-DD74-B109-5D61-3F157417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0" y="2960161"/>
            <a:ext cx="548640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8EF39-97FC-2535-2317-143F50F8D531}"/>
              </a:ext>
            </a:extLst>
          </p:cNvPr>
          <p:cNvSpPr txBox="1"/>
          <p:nvPr/>
        </p:nvSpPr>
        <p:spPr>
          <a:xfrm>
            <a:off x="2052719" y="3407528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5D9F1-BF8A-616E-E897-8FC8E8675294}"/>
              </a:ext>
            </a:extLst>
          </p:cNvPr>
          <p:cNvSpPr txBox="1"/>
          <p:nvPr/>
        </p:nvSpPr>
        <p:spPr>
          <a:xfrm>
            <a:off x="7814321" y="2632197"/>
            <a:ext cx="280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at inflector exit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8CCF3-CACA-FF9A-1720-BE6F9DEE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872" y="3024760"/>
            <a:ext cx="5287503" cy="3525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11ABD-C2CD-4386-C54D-A4555A113A8D}"/>
              </a:ext>
            </a:extLst>
          </p:cNvPr>
          <p:cNvSpPr txBox="1"/>
          <p:nvPr/>
        </p:nvSpPr>
        <p:spPr>
          <a:xfrm>
            <a:off x="7140539" y="3347629"/>
            <a:ext cx="310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Extrapolation from </a:t>
            </a:r>
            <a:r>
              <a:rPr lang="en-US" dirty="0" err="1"/>
              <a:t>docdb</a:t>
            </a:r>
            <a:r>
              <a:rPr lang="en-US" dirty="0"/>
              <a:t> 3841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EA45E-573C-D650-B848-AD87FE59FDBE}"/>
              </a:ext>
            </a:extLst>
          </p:cNvPr>
          <p:cNvSpPr txBox="1"/>
          <p:nvPr/>
        </p:nvSpPr>
        <p:spPr>
          <a:xfrm>
            <a:off x="838200" y="407774"/>
            <a:ext cx="9524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Possible explanations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Extracting x-x’ correlation from spin phase vs </a:t>
            </a:r>
            <a:r>
              <a:rPr lang="en-US" dirty="0" err="1"/>
              <a:t>x,x</a:t>
            </a:r>
            <a:r>
              <a:rPr lang="en-US" dirty="0"/>
              <a:t>’ is flawed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Spin phase vs </a:t>
            </a:r>
            <a:r>
              <a:rPr lang="en-US" dirty="0" err="1"/>
              <a:t>x,x</a:t>
            </a:r>
            <a:r>
              <a:rPr lang="en-US" dirty="0"/>
              <a:t>’ plots are for some place other than the end of M5 (our assumption when propagating to the inflector exit)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Neglecting the width of the x’ distribution is a poor assumption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8D14179-29F7-0A67-4574-75E9B6E1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87060D3-91A2-DB18-7FB0-02F5E5BC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C500-E16D-C142-A95B-5B5783B8C01A}" type="slidenum">
              <a:rPr lang="en-US" smtClean="0"/>
              <a:t>26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56FA6-C07F-36B3-61AC-750E4FAA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88C17-39C8-440A-25FB-1C705457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576" y="5551091"/>
            <a:ext cx="2323247" cy="292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1B4116-7106-D588-4C9A-CCBC6C302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306" y="5564593"/>
            <a:ext cx="221615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2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CA21DD-B156-5CC2-2B1D-E14FBE3C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35" y="5144658"/>
            <a:ext cx="3925794" cy="78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A7978B-74D3-3208-59AC-DC7BC974BB8D}"/>
              </a:ext>
            </a:extLst>
          </p:cNvPr>
          <p:cNvSpPr txBox="1"/>
          <p:nvPr/>
        </p:nvSpPr>
        <p:spPr>
          <a:xfrm>
            <a:off x="838201" y="343508"/>
            <a:ext cx="10021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 </a:t>
            </a:r>
            <a:r>
              <a:rPr lang="en-US" dirty="0" err="1"/>
              <a:t>db</a:t>
            </a:r>
            <a:r>
              <a:rPr lang="en-US" dirty="0"/>
              <a:t> 3477 and 3841 show that spin angle and muon phase space coordinates x, x’, are correlated in muons propagated to end of M5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DBD69-442D-8A24-6343-24130376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372" y="1082885"/>
            <a:ext cx="6501502" cy="3335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BCBDEE-ABEF-147C-A485-BEB90A1EF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169" y="3007240"/>
            <a:ext cx="1456719" cy="5907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E14CD9-AF16-CF43-C130-79CE93FEA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8889" y="3055242"/>
            <a:ext cx="2139904" cy="494741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2B7EEFE-AC94-C48C-8706-7C7E4A2B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209233-860A-FE02-62FB-18F0BF36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DC500-E16D-C142-A95B-5B5783B8C01A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1CDD0-31EC-FBE9-05C8-ECBC550AE3A6}"/>
              </a:ext>
            </a:extLst>
          </p:cNvPr>
          <p:cNvSpPr txBox="1"/>
          <p:nvPr/>
        </p:nvSpPr>
        <p:spPr>
          <a:xfrm>
            <a:off x="441789" y="4478774"/>
            <a:ext cx="765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x, x’ are correlated with momentum acceptance, we expect early to late effect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0DB2A8-88B5-7774-C87C-907FDB06FEA5}"/>
              </a:ext>
            </a:extLst>
          </p:cNvPr>
          <p:cNvSpPr txBox="1"/>
          <p:nvPr/>
        </p:nvSpPr>
        <p:spPr>
          <a:xfrm>
            <a:off x="5656585" y="5960494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 </a:t>
            </a:r>
            <a:r>
              <a:rPr lang="en-US" dirty="0" err="1"/>
              <a:t>db</a:t>
            </a:r>
            <a:r>
              <a:rPr lang="en-US" dirty="0"/>
              <a:t> 3841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737A67-AEA8-1616-15DA-BB8E56D80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230" y="1269406"/>
            <a:ext cx="3733514" cy="2489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1B877-C945-8E08-5832-B9F36B4C1303}"/>
              </a:ext>
            </a:extLst>
          </p:cNvPr>
          <p:cNvSpPr txBox="1"/>
          <p:nvPr/>
        </p:nvSpPr>
        <p:spPr>
          <a:xfrm>
            <a:off x="7730124" y="214457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67CA88-69CC-743B-732D-C6A3CC806429}"/>
              </a:ext>
            </a:extLst>
          </p:cNvPr>
          <p:cNvSpPr txBox="1"/>
          <p:nvPr/>
        </p:nvSpPr>
        <p:spPr>
          <a:xfrm>
            <a:off x="8928574" y="1021752"/>
            <a:ext cx="292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Extrapolation to inflector exit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CECA0E-F12C-E7A7-0C31-784BB2AA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A18A45-DFAD-8DE4-41A0-9BE060ED1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587" y="5290542"/>
            <a:ext cx="4138916" cy="52490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C0175AF-66D1-38A3-1B82-9F0231275CB5}"/>
              </a:ext>
            </a:extLst>
          </p:cNvPr>
          <p:cNvSpPr/>
          <p:nvPr/>
        </p:nvSpPr>
        <p:spPr>
          <a:xfrm>
            <a:off x="8856325" y="5171181"/>
            <a:ext cx="657545" cy="815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B0AF1-C82F-8301-B781-B68A1E74D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2244" y="2923211"/>
            <a:ext cx="2323247" cy="292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413CC0-18CF-2F62-16E8-481BA6ECB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1031" y="3789973"/>
            <a:ext cx="1324460" cy="2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A345C0-E9B4-633E-B6CC-B021038DFB27}"/>
              </a:ext>
            </a:extLst>
          </p:cNvPr>
          <p:cNvSpPr txBox="1"/>
          <p:nvPr/>
        </p:nvSpPr>
        <p:spPr>
          <a:xfrm>
            <a:off x="8477735" y="2040287"/>
            <a:ext cx="34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                 is the collimator aperture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8E8E8-4ABE-0093-7082-7771A27D2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279" y="2017380"/>
            <a:ext cx="363606" cy="363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81E6A-8D5D-607A-B7A0-8F283C03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93" y="1389171"/>
            <a:ext cx="7728576" cy="6528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CA8376-77D4-0133-AF4D-4A7E6B1D7081}"/>
              </a:ext>
            </a:extLst>
          </p:cNvPr>
          <p:cNvSpPr txBox="1"/>
          <p:nvPr/>
        </p:nvSpPr>
        <p:spPr>
          <a:xfrm>
            <a:off x="720973" y="678262"/>
            <a:ext cx="797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 in terms of initial conditions                                  and the kick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93E06-5007-0FF3-C351-9ED03A9F1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836" y="746612"/>
            <a:ext cx="236033" cy="259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909642-922A-3A37-C920-5F40FBDA7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051" y="1220620"/>
            <a:ext cx="2316880" cy="36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033B9-B630-4617-4290-F5391C4CD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932" y="1685952"/>
            <a:ext cx="1523912" cy="372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DC7EF4-0F15-C245-6493-75232361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836" y="1189357"/>
            <a:ext cx="428897" cy="11335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F00456-7648-D50F-E9BE-2678C15D8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4417" y="3093322"/>
            <a:ext cx="3733514" cy="24890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30E7A55-EA20-367C-827F-124663522828}"/>
              </a:ext>
            </a:extLst>
          </p:cNvPr>
          <p:cNvSpPr txBox="1"/>
          <p:nvPr/>
        </p:nvSpPr>
        <p:spPr>
          <a:xfrm>
            <a:off x="8406628" y="2626379"/>
            <a:ext cx="2801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at inflector exit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B5245C-641B-1090-FF5A-B2993BFA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DE944-AC49-9904-9F67-5C373A02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E781ED4-72EF-5D56-9151-7ACA1BDF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362CC2-B02C-D2D7-9FAE-60F6413BF90F}"/>
                  </a:ext>
                </a:extLst>
              </p:cNvPr>
              <p:cNvSpPr txBox="1"/>
              <p:nvPr/>
            </p:nvSpPr>
            <p:spPr>
              <a:xfrm>
                <a:off x="181382" y="3178311"/>
                <a:ext cx="30002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an injected distribution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𝑖𝑛𝑖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0" dirty="0"/>
                  <a:t>) we can generate captured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𝑐𝑎𝑝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) </a:t>
                </a:r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362CC2-B02C-D2D7-9FAE-60F6413BF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82" y="3178311"/>
                <a:ext cx="3000229" cy="1477328"/>
              </a:xfrm>
              <a:prstGeom prst="rect">
                <a:avLst/>
              </a:prstGeom>
              <a:blipFill>
                <a:blip r:embed="rId9"/>
                <a:stretch>
                  <a:fillRect l="-1688" t="-1709" r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E03CA35-1905-DDB0-946D-D3C28BF35D44}"/>
              </a:ext>
            </a:extLst>
          </p:cNvPr>
          <p:cNvSpPr txBox="1"/>
          <p:nvPr/>
        </p:nvSpPr>
        <p:spPr>
          <a:xfrm>
            <a:off x="3581400" y="3191514"/>
            <a:ext cx="3733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our initial distribution assume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           gaussian distributed over the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Momentum  (</a:t>
            </a:r>
            <a:r>
              <a:rPr lang="en-US" dirty="0">
                <a:latin typeface="Symbol" pitchFamily="2" charset="2"/>
              </a:rPr>
              <a:t>d),</a:t>
            </a:r>
            <a:r>
              <a:rPr lang="en-US" dirty="0"/>
              <a:t> independent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7B679-6052-EB67-7A35-E55CD31D7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7314" y="3840077"/>
            <a:ext cx="2387600" cy="228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69D44C-ED0B-FEEF-9060-42254A2460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8600" y="3538879"/>
            <a:ext cx="533400" cy="228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613C93-321A-DDE6-E97A-624E086674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4825" y="4393600"/>
            <a:ext cx="533400" cy="2286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FBDB9D-B82E-9763-87F7-640D9605C4E5}"/>
              </a:ext>
            </a:extLst>
          </p:cNvPr>
          <p:cNvCxnSpPr>
            <a:cxnSpLocks/>
          </p:cNvCxnSpPr>
          <p:nvPr/>
        </p:nvCxnSpPr>
        <p:spPr>
          <a:xfrm flipV="1">
            <a:off x="6450120" y="3968561"/>
            <a:ext cx="2424749" cy="229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E17D851C-355E-5B4B-E757-EBCC8C7A1C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6734" y="3569002"/>
            <a:ext cx="1130898" cy="5150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830D40-8028-4C76-3C95-6A2956583971}"/>
              </a:ext>
            </a:extLst>
          </p:cNvPr>
          <p:cNvSpPr txBox="1"/>
          <p:nvPr/>
        </p:nvSpPr>
        <p:spPr>
          <a:xfrm>
            <a:off x="5332288" y="2198670"/>
            <a:ext cx="290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doc-</a:t>
            </a:r>
            <a:r>
              <a:rPr lang="en-US" i="1" dirty="0" err="1"/>
              <a:t>db</a:t>
            </a:r>
            <a:r>
              <a:rPr lang="en-US" i="1" dirty="0"/>
              <a:t> 27471-v1 &amp; 26243-v2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CB0DF-EE5E-FD95-4220-7931831CD4BF}"/>
              </a:ext>
            </a:extLst>
          </p:cNvPr>
          <p:cNvSpPr txBox="1"/>
          <p:nvPr/>
        </p:nvSpPr>
        <p:spPr>
          <a:xfrm>
            <a:off x="370390" y="136630"/>
            <a:ext cx="3096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Injection Acceptance Model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8DD6EED-80F9-7104-9116-FDC2B185BA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7541" y="711137"/>
            <a:ext cx="1265159" cy="2854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B39C85-EEC8-FDE9-4099-02E7693905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1502" y="4095428"/>
            <a:ext cx="2323247" cy="2929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9D5FE1-6BD2-DF71-6D56-8A3EF055CA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6734" y="4814790"/>
            <a:ext cx="2078930" cy="2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0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5D158-7A5B-E308-1290-EDF207FE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49" y="737818"/>
            <a:ext cx="7728576" cy="652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11640D-B467-9C50-4B8A-A70BF35A9AFA}"/>
              </a:ext>
            </a:extLst>
          </p:cNvPr>
          <p:cNvSpPr txBox="1"/>
          <p:nvPr/>
        </p:nvSpPr>
        <p:spPr>
          <a:xfrm>
            <a:off x="713984" y="2016690"/>
            <a:ext cx="77493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Assume uniform distribution of momenta in injected beam</a:t>
            </a:r>
          </a:p>
          <a:p>
            <a:r>
              <a:rPr lang="en-US" sz="2000" dirty="0"/>
              <a:t>Scan </a:t>
            </a:r>
            <a:r>
              <a:rPr lang="en-US" sz="2000" dirty="0" err="1"/>
              <a:t>x</a:t>
            </a:r>
            <a:r>
              <a:rPr lang="en-US" sz="2000" baseline="-25000" dirty="0" err="1"/>
              <a:t>inf</a:t>
            </a:r>
            <a:r>
              <a:rPr lang="en-US" sz="2000" baseline="-25000" dirty="0"/>
              <a:t>  </a:t>
            </a:r>
            <a:r>
              <a:rPr lang="en-US" sz="2000" dirty="0"/>
              <a:t>over inflector width  (from 0.068m to 0.086m)</a:t>
            </a:r>
          </a:p>
          <a:p>
            <a:r>
              <a:rPr lang="en-US" sz="2000" dirty="0"/>
              <a:t>Use</a:t>
            </a:r>
          </a:p>
          <a:p>
            <a:r>
              <a:rPr lang="en-US" sz="2000" dirty="0"/>
              <a:t>Use measured kick pulse shape to get </a:t>
            </a:r>
          </a:p>
          <a:p>
            <a:r>
              <a:rPr lang="en-US" sz="2000" dirty="0"/>
              <a:t>Weight by measured pulse intensity and assume x is gaussian distributed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948A1-193E-83F5-79D0-5447B4634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72" y="2994057"/>
            <a:ext cx="310053" cy="3200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4720EC-C818-67AB-B0AA-65862138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03BED-D396-8190-E7ED-9250611B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CC964E-579C-0D75-6DC2-FBC46696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2B268-BDF7-7456-7F3D-333B4E6C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264" y="2685847"/>
            <a:ext cx="2323247" cy="29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D266A-DC83-1A11-CE66-4087ADFE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B5DEA-F39C-A8B5-3D6F-CEE2D3BCA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5E20-C6B8-3768-8EB5-9A48976B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CC71C-657A-2EB0-7F01-87B6BE7F0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61" y="523886"/>
            <a:ext cx="9487790" cy="801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7F3A13-2B04-E1DE-7693-1F3BDA1B8B3F}"/>
              </a:ext>
            </a:extLst>
          </p:cNvPr>
          <p:cNvSpPr txBox="1"/>
          <p:nvPr/>
        </p:nvSpPr>
        <p:spPr>
          <a:xfrm>
            <a:off x="7580762" y="5885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3ED98C2-E6D2-9791-8D58-583A3CB58E4A}"/>
              </a:ext>
            </a:extLst>
          </p:cNvPr>
          <p:cNvCxnSpPr/>
          <p:nvPr/>
        </p:nvCxnSpPr>
        <p:spPr>
          <a:xfrm flipV="1">
            <a:off x="3199908" y="209698"/>
            <a:ext cx="1640910" cy="776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905B8F-44C3-88E9-BAF9-B4A717465E41}"/>
              </a:ext>
            </a:extLst>
          </p:cNvPr>
          <p:cNvCxnSpPr/>
          <p:nvPr/>
        </p:nvCxnSpPr>
        <p:spPr>
          <a:xfrm flipV="1">
            <a:off x="8085237" y="193361"/>
            <a:ext cx="1640910" cy="776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2056FB9-5682-D305-5311-A75749091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29" y="2627869"/>
            <a:ext cx="54864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1689A2-B95E-5D02-5F05-641C4C46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698750"/>
            <a:ext cx="5486400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094CA0-E48F-2BB3-2E67-F715E381B20F}"/>
              </a:ext>
            </a:extLst>
          </p:cNvPr>
          <p:cNvSpPr txBox="1"/>
          <p:nvPr/>
        </p:nvSpPr>
        <p:spPr>
          <a:xfrm>
            <a:off x="1059075" y="1981538"/>
            <a:ext cx="372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acceptance as a function of kick angle for 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baseline="-25000" dirty="0"/>
              <a:t> </a:t>
            </a:r>
            <a:r>
              <a:rPr lang="en-US" dirty="0"/>
              <a:t>= 77 mm, </a:t>
            </a:r>
            <a:r>
              <a:rPr lang="en-US" dirty="0" err="1"/>
              <a:t>x’</a:t>
            </a:r>
            <a:r>
              <a:rPr lang="en-US" baseline="-25000" dirty="0" err="1"/>
              <a:t>inf</a:t>
            </a:r>
            <a:r>
              <a:rPr lang="en-US" dirty="0"/>
              <a:t> 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65FF4-0FB1-59F0-2630-3D2593503285}"/>
              </a:ext>
            </a:extLst>
          </p:cNvPr>
          <p:cNvSpPr txBox="1"/>
          <p:nvPr/>
        </p:nvSpPr>
        <p:spPr>
          <a:xfrm>
            <a:off x="6631597" y="2045241"/>
            <a:ext cx="372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acceptance as a function of 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baseline="-25000" dirty="0"/>
              <a:t>  </a:t>
            </a:r>
            <a:r>
              <a:rPr lang="en-US" dirty="0"/>
              <a:t>for 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= 10.2 </a:t>
            </a:r>
            <a:r>
              <a:rPr lang="en-US" dirty="0" err="1"/>
              <a:t>mrad</a:t>
            </a:r>
            <a:r>
              <a:rPr lang="en-US" dirty="0"/>
              <a:t>, </a:t>
            </a:r>
            <a:r>
              <a:rPr lang="en-US" dirty="0" err="1"/>
              <a:t>x’</a:t>
            </a:r>
            <a:r>
              <a:rPr lang="en-US" baseline="-25000" dirty="0" err="1"/>
              <a:t>inf</a:t>
            </a:r>
            <a:r>
              <a:rPr lang="en-US" dirty="0"/>
              <a:t> 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295006-497D-D797-0D73-9BA4D9549575}"/>
                  </a:ext>
                </a:extLst>
              </p:cNvPr>
              <p:cNvSpPr txBox="1"/>
              <p:nvPr/>
            </p:nvSpPr>
            <p:spPr>
              <a:xfrm>
                <a:off x="541202" y="1426060"/>
                <a:ext cx="33371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 the limit where </a:t>
                </a:r>
                <a:r>
                  <a:rPr lang="en-US" dirty="0" err="1"/>
                  <a:t>x’</a:t>
                </a:r>
                <a:r>
                  <a:rPr lang="en-US" baseline="-25000" dirty="0" err="1"/>
                  <a:t>inf</a:t>
                </a:r>
                <a:r>
                  <a:rPr lang="en-US" baseline="-25000" dirty="0"/>
                  <a:t> </a:t>
                </a:r>
                <a:r>
                  <a:rPr lang="en-US" dirty="0"/>
                  <a:t>=0,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295006-497D-D797-0D73-9BA4D9549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02" y="1426060"/>
                <a:ext cx="3337196" cy="646331"/>
              </a:xfrm>
              <a:prstGeom prst="rect">
                <a:avLst/>
              </a:prstGeom>
              <a:blipFill>
                <a:blip r:embed="rId5"/>
                <a:stretch>
                  <a:fillRect l="-1515" t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0027DE7-E820-4013-53CC-74E15D8767D2}"/>
              </a:ext>
            </a:extLst>
          </p:cNvPr>
          <p:cNvSpPr txBox="1"/>
          <p:nvPr/>
        </p:nvSpPr>
        <p:spPr>
          <a:xfrm>
            <a:off x="405114" y="57667"/>
            <a:ext cx="1621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Simplest Case</a:t>
            </a:r>
          </a:p>
        </p:txBody>
      </p:sp>
    </p:spTree>
    <p:extLst>
      <p:ext uri="{BB962C8B-B14F-4D97-AF65-F5344CB8AC3E}">
        <p14:creationId xmlns:p14="http://schemas.microsoft.com/office/powerpoint/2010/main" val="3903922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16D1D8E-9ED2-CAD2-6040-423281C0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105" y="3385916"/>
            <a:ext cx="4326963" cy="28846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B10FD2-D6B3-185A-80D8-D55A533E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712" y="203379"/>
            <a:ext cx="4790559" cy="31937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3B7CD5-55D8-CBE2-EAF9-D0D627E15E0D}"/>
                  </a:ext>
                </a:extLst>
              </p:cNvPr>
              <p:cNvSpPr txBox="1"/>
              <p:nvPr/>
            </p:nvSpPr>
            <p:spPr>
              <a:xfrm>
                <a:off x="538619" y="563671"/>
                <a:ext cx="2211183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</a:t>
                </a:r>
                <a:r>
                  <a:rPr lang="en-US" dirty="0">
                    <a:latin typeface="Symbol" pitchFamily="2" charset="2"/>
                  </a:rPr>
                  <a:t>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>
                    <a:latin typeface="Symbol" pitchFamily="2" charset="2"/>
                  </a:rPr>
                  <a:t>s</a:t>
                </a:r>
                <a:r>
                  <a:rPr lang="en-US" baseline="-25000" dirty="0" err="1"/>
                  <a:t>x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dx’/dx =0   (</a:t>
                </a:r>
                <a:r>
                  <a:rPr lang="en-US" dirty="0" err="1"/>
                  <a:t>x’</a:t>
                </a:r>
                <a:r>
                  <a:rPr lang="en-US" baseline="-25000" dirty="0" err="1"/>
                  <a:t>inf</a:t>
                </a:r>
                <a:r>
                  <a:rPr lang="en-US" dirty="0"/>
                  <a:t>=0)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Field Index =0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Single kick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B</a:t>
                </a:r>
                <a:r>
                  <a:rPr lang="en-US" baseline="-25000" dirty="0" err="1"/>
                  <a:t>peak</a:t>
                </a:r>
                <a:r>
                  <a:rPr lang="en-US" dirty="0"/>
                  <a:t> =284 G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3B7CD5-55D8-CBE2-EAF9-D0D627E15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619" y="563671"/>
                <a:ext cx="2211183" cy="1754326"/>
              </a:xfrm>
              <a:prstGeom prst="rect">
                <a:avLst/>
              </a:prstGeom>
              <a:blipFill>
                <a:blip r:embed="rId4"/>
                <a:stretch>
                  <a:fillRect l="-2286" t="-1439" r="-1143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E17E82D-381C-0DEB-78DC-8C2843D1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3C27DE-2627-A6F7-22DA-61136D1C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081E747-5164-45A1-122D-A14A1CC6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2E16BE-16BD-E31C-C8A4-4C21B1153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000" y="4194024"/>
            <a:ext cx="2743201" cy="57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EC717D-246C-0919-8AC0-4B97DB30441A}"/>
                  </a:ext>
                </a:extLst>
              </p:cNvPr>
              <p:cNvSpPr txBox="1"/>
              <p:nvPr/>
            </p:nvSpPr>
            <p:spPr>
              <a:xfrm>
                <a:off x="6346672" y="4260844"/>
                <a:ext cx="2406040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3EC717D-246C-0919-8AC0-4B97DB304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672" y="4260844"/>
                <a:ext cx="2406040" cy="391582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AD805450-C344-8E6E-1E4A-A73C1E1EC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377" y="5006755"/>
            <a:ext cx="3926300" cy="627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E761E0-080C-AEA1-9749-4CAB79BFE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3050" y="5634660"/>
            <a:ext cx="1614698" cy="759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FAD2B3-CA5D-9626-9344-28F2B80D4F0C}"/>
              </a:ext>
            </a:extLst>
          </p:cNvPr>
          <p:cNvSpPr/>
          <p:nvPr/>
        </p:nvSpPr>
        <p:spPr>
          <a:xfrm flipH="1">
            <a:off x="7449483" y="319781"/>
            <a:ext cx="116237" cy="2676681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A4369-D4AF-3916-3EE1-BC64FAA1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931D82-FB05-53B0-D295-E62D078D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A273E-6678-2C77-A59F-4FE71A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1605C-5BBA-E9D7-62A9-E2ABBEF0759C}"/>
              </a:ext>
            </a:extLst>
          </p:cNvPr>
          <p:cNvSpPr txBox="1"/>
          <p:nvPr/>
        </p:nvSpPr>
        <p:spPr>
          <a:xfrm>
            <a:off x="1440493" y="501041"/>
            <a:ext cx="104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DFB4C-6A16-8DA7-F110-CFC12C4F0303}"/>
              </a:ext>
            </a:extLst>
          </p:cNvPr>
          <p:cNvSpPr txBox="1"/>
          <p:nvPr/>
        </p:nvSpPr>
        <p:spPr>
          <a:xfrm>
            <a:off x="1753644" y="1615858"/>
            <a:ext cx="213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what we want is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BFF438-ACD9-3F63-E405-588FD410A805}"/>
              </a:ext>
            </a:extLst>
          </p:cNvPr>
          <p:cNvCxnSpPr/>
          <p:nvPr/>
        </p:nvCxnSpPr>
        <p:spPr>
          <a:xfrm>
            <a:off x="4038600" y="1828800"/>
            <a:ext cx="859077" cy="511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3A33476-8355-E0A3-EDAF-141FBC18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4273332"/>
            <a:ext cx="1194670" cy="806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C7D36D-F0DB-BC6D-2176-41A5ABCE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031" y="219477"/>
            <a:ext cx="2018737" cy="94935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24B9E7F-2FAB-EF03-2C0D-8128EADD71AC}"/>
              </a:ext>
            </a:extLst>
          </p:cNvPr>
          <p:cNvSpPr/>
          <p:nvPr/>
        </p:nvSpPr>
        <p:spPr>
          <a:xfrm>
            <a:off x="2821789" y="3997924"/>
            <a:ext cx="2252241" cy="1456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2CA486-F9A0-02C5-AA3A-58D2C28E8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86" y="2432219"/>
            <a:ext cx="4276973" cy="8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3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C26725-BB3C-1154-FB80-9E15EFDE8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0" y="1481614"/>
            <a:ext cx="6971778" cy="46478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5404C-B740-B5E4-E7B3-C0AEB922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9/6/22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0AE0F-CF3F-50D7-ED10-1B785ABF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0A820-E63A-2E0D-BA4B-0B536F8F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FFC85-E5DF-1A46-93FC-C39F83D4D7F9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44234-793F-F807-598A-897612B01385}"/>
              </a:ext>
            </a:extLst>
          </p:cNvPr>
          <p:cNvSpPr txBox="1"/>
          <p:nvPr/>
        </p:nvSpPr>
        <p:spPr>
          <a:xfrm>
            <a:off x="2482672" y="4668070"/>
            <a:ext cx="234745" cy="45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BD302-2270-8F67-A6FF-D2391B55949B}"/>
              </a:ext>
            </a:extLst>
          </p:cNvPr>
          <p:cNvSpPr txBox="1"/>
          <p:nvPr/>
        </p:nvSpPr>
        <p:spPr>
          <a:xfrm>
            <a:off x="1194673" y="814174"/>
            <a:ext cx="697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acceptance as a function of 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r>
              <a:rPr lang="en-US" baseline="-25000" dirty="0"/>
              <a:t>  </a:t>
            </a:r>
            <a:r>
              <a:rPr lang="en-US" dirty="0"/>
              <a:t>for 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= 10.2 </a:t>
            </a:r>
            <a:r>
              <a:rPr lang="en-US" dirty="0" err="1"/>
              <a:t>mrad</a:t>
            </a:r>
            <a:r>
              <a:rPr lang="en-US" dirty="0"/>
              <a:t>, </a:t>
            </a:r>
            <a:r>
              <a:rPr lang="en-US" dirty="0" err="1"/>
              <a:t>x’</a:t>
            </a:r>
            <a:r>
              <a:rPr lang="en-US" baseline="-25000" dirty="0" err="1"/>
              <a:t>inf</a:t>
            </a:r>
            <a:r>
              <a:rPr lang="en-US" dirty="0"/>
              <a:t> =0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1A84B-00C7-585A-7F9A-239570328018}"/>
              </a:ext>
            </a:extLst>
          </p:cNvPr>
          <p:cNvSpPr/>
          <p:nvPr/>
        </p:nvSpPr>
        <p:spPr>
          <a:xfrm>
            <a:off x="1665965" y="2830882"/>
            <a:ext cx="5724394" cy="1327759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8733F-D0B3-1634-1741-68AFE2FF2D54}"/>
              </a:ext>
            </a:extLst>
          </p:cNvPr>
          <p:cNvSpPr/>
          <p:nvPr/>
        </p:nvSpPr>
        <p:spPr>
          <a:xfrm rot="5400000">
            <a:off x="4471795" y="187893"/>
            <a:ext cx="112731" cy="5724394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C174B-AB93-6838-AE52-E9F17905F1EA}"/>
              </a:ext>
            </a:extLst>
          </p:cNvPr>
          <p:cNvSpPr txBox="1"/>
          <p:nvPr/>
        </p:nvSpPr>
        <p:spPr>
          <a:xfrm>
            <a:off x="8217075" y="2104373"/>
            <a:ext cx="3205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momentum </a:t>
            </a:r>
            <a:r>
              <a:rPr lang="en-US" dirty="0">
                <a:latin typeface="Symbol" pitchFamily="2" charset="2"/>
              </a:rPr>
              <a:t>d </a:t>
            </a:r>
            <a:r>
              <a:rPr lang="en-US" dirty="0"/>
              <a:t>in the slice is independent of </a:t>
            </a:r>
            <a:r>
              <a:rPr lang="en-US" dirty="0" err="1"/>
              <a:t>x</a:t>
            </a:r>
            <a:r>
              <a:rPr lang="en-US" baseline="-25000" dirty="0" err="1"/>
              <a:t>inf</a:t>
            </a:r>
            <a:endParaRPr lang="en-US" dirty="0">
              <a:latin typeface="Symbol" pitchFamily="2" charset="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DFC3FD-23B4-D47C-69F5-354D3393B8AB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515616" y="2427539"/>
            <a:ext cx="701459" cy="605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DDF698-3698-4C97-50DB-4D994144DA73}"/>
              </a:ext>
            </a:extLst>
          </p:cNvPr>
          <p:cNvSpPr txBox="1"/>
          <p:nvPr/>
        </p:nvSpPr>
        <p:spPr>
          <a:xfrm>
            <a:off x="775504" y="4514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11918</TotalTime>
  <Words>966</Words>
  <Application>Microsoft Macintosh PowerPoint</Application>
  <PresentationFormat>Widescreen</PresentationFormat>
  <Paragraphs>222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Symbol</vt:lpstr>
      <vt:lpstr>Office Theme</vt:lpstr>
      <vt:lpstr>Dependence of Momentum Acceptance on Displacement of Injected Muons, and the Crnkovic Differential Decay Effect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29</cp:revision>
  <dcterms:created xsi:type="dcterms:W3CDTF">2022-09-06T17:30:37Z</dcterms:created>
  <dcterms:modified xsi:type="dcterms:W3CDTF">2022-09-21T12:52:35Z</dcterms:modified>
</cp:coreProperties>
</file>