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61" r:id="rId2"/>
    <p:sldId id="281" r:id="rId3"/>
    <p:sldId id="282" r:id="rId4"/>
    <p:sldId id="283" r:id="rId5"/>
    <p:sldId id="270" r:id="rId6"/>
    <p:sldId id="284" r:id="rId7"/>
    <p:sldId id="285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8" r:id="rId19"/>
    <p:sldId id="299" r:id="rId20"/>
    <p:sldId id="309" r:id="rId21"/>
    <p:sldId id="310" r:id="rId22"/>
    <p:sldId id="297" r:id="rId23"/>
    <p:sldId id="301" r:id="rId24"/>
    <p:sldId id="308" r:id="rId25"/>
    <p:sldId id="303" r:id="rId26"/>
    <p:sldId id="307" r:id="rId27"/>
    <p:sldId id="311" r:id="rId28"/>
    <p:sldId id="312" r:id="rId29"/>
    <p:sldId id="313" r:id="rId30"/>
    <p:sldId id="304" r:id="rId31"/>
    <p:sldId id="314" r:id="rId32"/>
    <p:sldId id="302" r:id="rId33"/>
    <p:sldId id="268" r:id="rId34"/>
    <p:sldId id="286" r:id="rId35"/>
    <p:sldId id="265" r:id="rId36"/>
    <p:sldId id="269" r:id="rId37"/>
    <p:sldId id="271" r:id="rId38"/>
    <p:sldId id="272" r:id="rId39"/>
    <p:sldId id="256" r:id="rId40"/>
    <p:sldId id="263" r:id="rId41"/>
    <p:sldId id="275" r:id="rId42"/>
    <p:sldId id="280" r:id="rId43"/>
    <p:sldId id="276" r:id="rId44"/>
    <p:sldId id="277" r:id="rId45"/>
    <p:sldId id="278" r:id="rId46"/>
    <p:sldId id="279" r:id="rId47"/>
    <p:sldId id="264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5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968AB-38D0-5E45-9B0D-8132A008C2D5}" type="datetimeFigureOut">
              <a:rPr lang="en-US" smtClean="0"/>
              <a:t>4/28/19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0E7ED-7FB9-984C-AAF0-8A0E183C8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01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16AFB-85A1-B843-965B-F69A430CDDE2}" type="datetimeFigureOut">
              <a:rPr lang="en-US" smtClean="0"/>
              <a:t>4/28/19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249DF-A8A4-8845-AB49-3C001CEC8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5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24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9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1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98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0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82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1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12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3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DFB4F-3A4F-B04C-801B-826C65BC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9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Relationship Id="rId3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Relationship Id="rId3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Relationship Id="rId3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Relationship Id="rId3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Relationship Id="rId3" Type="http://schemas.openxmlformats.org/officeDocument/2006/relationships/image" Target="../media/image1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4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58216" y="2130425"/>
            <a:ext cx="8499482" cy="1470025"/>
          </a:xfrm>
        </p:spPr>
        <p:txBody>
          <a:bodyPr>
            <a:noAutofit/>
          </a:bodyPr>
          <a:lstStyle/>
          <a:p>
            <a:r>
              <a:rPr lang="en-US" sz="3600" dirty="0" smtClean="0"/>
              <a:t>Effect of Quad nonlinearity, field errors and misalignment on E-field &amp; Pitch Corrections</a:t>
            </a:r>
            <a:endParaRPr lang="en-US" sz="3600" dirty="0">
              <a:latin typeface="+mn-lt"/>
              <a:cs typeface="Symbol" charset="2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D. Rubin </a:t>
            </a:r>
          </a:p>
          <a:p>
            <a:r>
              <a:rPr lang="en-US" dirty="0" smtClean="0"/>
              <a:t>April 29,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25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spin_test_single_plate_re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039" y="356010"/>
            <a:ext cx="1826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Spin tracking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Integration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Linear method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2745" y="2790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vec_beta_cdot_v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841" y="680404"/>
            <a:ext cx="541662" cy="3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16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spin_test_single_plate_re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7825" y="375254"/>
            <a:ext cx="139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tracking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153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5" name="Picture 4" descr="spin_test_single_plate_re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81" y="1601144"/>
            <a:ext cx="5486400" cy="3657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039" y="356010"/>
            <a:ext cx="139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tracking</a:t>
            </a:r>
          </a:p>
          <a:p>
            <a:r>
              <a:rPr lang="en-US" dirty="0" smtClean="0"/>
              <a:t>Integration</a:t>
            </a:r>
            <a:endParaRPr lang="en-US" dirty="0"/>
          </a:p>
        </p:txBody>
      </p:sp>
      <p:pic>
        <p:nvPicPr>
          <p:cNvPr id="7" name="Picture 6" descr="vec_beta_times_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11" y="707223"/>
            <a:ext cx="605635" cy="2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15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spin_test_single_plate_re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039" y="356010"/>
            <a:ext cx="1554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tracking</a:t>
            </a:r>
          </a:p>
          <a:p>
            <a:r>
              <a:rPr lang="en-US" dirty="0" smtClean="0"/>
              <a:t>Integration</a:t>
            </a:r>
          </a:p>
          <a:p>
            <a:r>
              <a:rPr lang="en-US" dirty="0" smtClean="0"/>
              <a:t>Linear method</a:t>
            </a:r>
            <a:endParaRPr lang="en-US" dirty="0"/>
          </a:p>
        </p:txBody>
      </p:sp>
      <p:pic>
        <p:nvPicPr>
          <p:cNvPr id="7" name="Picture 6" descr="vec_beta_times_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11" y="707223"/>
            <a:ext cx="605635" cy="2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29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6" name="Picture 5" descr="spin_test_single_plate_ref2-con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99" y="1410364"/>
            <a:ext cx="5486400" cy="3657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689" y="548448"/>
            <a:ext cx="471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Convolution of measured distribution with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(y)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5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spin_test_single_plate_ref2-conv_efield-xoff_0.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31548" y="432985"/>
            <a:ext cx="481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Convolution of measured distribution with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580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939996" y="1809368"/>
            <a:ext cx="8699" cy="1852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spect="1"/>
          </p:cNvSpPr>
          <p:nvPr/>
        </p:nvSpPr>
        <p:spPr>
          <a:xfrm>
            <a:off x="2948695" y="1304831"/>
            <a:ext cx="2811752" cy="28097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756097" y="1809368"/>
            <a:ext cx="8699" cy="1852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470588" y="1304831"/>
            <a:ext cx="18562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470588" y="4097180"/>
            <a:ext cx="18562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06802" y="152901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plates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19800" y="2705355"/>
            <a:ext cx="50386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999353" y="2705355"/>
            <a:ext cx="4805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30954" y="2764259"/>
            <a:ext cx="78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±2mm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86423" y="1809368"/>
            <a:ext cx="161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ΔV</a:t>
            </a:r>
            <a:r>
              <a:rPr lang="en-US" baseline="-25000" dirty="0" err="1" smtClean="0"/>
              <a:t>p</a:t>
            </a:r>
            <a:r>
              <a:rPr lang="en-US" dirty="0" smtClean="0"/>
              <a:t> = ± 10% V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2816" y="4558226"/>
            <a:ext cx="713716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Create configurations that span the space of possibilities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Vary alignment of each of 2X4X4 quad plates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x</a:t>
            </a:r>
            <a:r>
              <a:rPr lang="en-US" dirty="0" smtClean="0"/>
              <a:t>= ±2mm,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y</a:t>
            </a:r>
            <a:r>
              <a:rPr lang="en-US" dirty="0" smtClean="0"/>
              <a:t>= ±2mm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Vary voltage on each of 32 quad plates </a:t>
            </a:r>
            <a:r>
              <a:rPr lang="en-US" dirty="0" err="1"/>
              <a:t>ΔV</a:t>
            </a:r>
            <a:r>
              <a:rPr lang="en-US" baseline="-25000" dirty="0" err="1"/>
              <a:t>p</a:t>
            </a:r>
            <a:r>
              <a:rPr lang="en-US" dirty="0"/>
              <a:t> = ± 10% </a:t>
            </a:r>
            <a:r>
              <a:rPr lang="en-US" dirty="0" smtClean="0"/>
              <a:t>V</a:t>
            </a:r>
            <a:r>
              <a:rPr lang="en-US" baseline="-25000" dirty="0" smtClean="0"/>
              <a:t>0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i="1" dirty="0" smtClean="0"/>
              <a:t>Note that both misalignment and voltage errors enhance nonlinearities</a:t>
            </a:r>
            <a:endParaRPr lang="en-US" i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Vary radial magnetic field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B</a:t>
            </a:r>
            <a:r>
              <a:rPr lang="en-US" baseline="-25000" dirty="0" err="1"/>
              <a:t>r</a:t>
            </a:r>
            <a:r>
              <a:rPr lang="en-US" dirty="0"/>
              <a:t> = ±20 </a:t>
            </a:r>
            <a:r>
              <a:rPr lang="en-US" dirty="0" smtClean="0"/>
              <a:t>ppm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52484" y="2670568"/>
            <a:ext cx="1552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B</a:t>
            </a:r>
            <a:r>
              <a:rPr lang="en-US" baseline="-25000" dirty="0" err="1" smtClean="0"/>
              <a:t>r</a:t>
            </a:r>
            <a:r>
              <a:rPr lang="en-US" dirty="0" smtClean="0"/>
              <a:t> = ±20 ppm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951399" y="774207"/>
            <a:ext cx="0" cy="4523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951399" y="1526822"/>
            <a:ext cx="1" cy="5348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44472" y="139187"/>
            <a:ext cx="6432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Explore effect of field and alignment errors and nonlinearity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25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22070" y="539332"/>
            <a:ext cx="50644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corrections depend 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(y)  and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(y)  for pitch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dirty="0" smtClean="0"/>
              <a:t>) and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dirty="0" smtClean="0"/>
              <a:t>) for E-field</a:t>
            </a:r>
          </a:p>
          <a:p>
            <a:endParaRPr lang="en-US" dirty="0"/>
          </a:p>
          <a:p>
            <a:r>
              <a:rPr lang="en-US" dirty="0" smtClean="0"/>
              <a:t>And all four quantities depend on the configuration.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13431" y="3009821"/>
            <a:ext cx="74558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For each configuration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Track through injection channel into ring to generate ‘realistic’ distribution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Kicker B=175 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Quads at 18.3 kV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Quad scrape 13.1kV -&gt; 18.3kV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Muon</a:t>
            </a:r>
            <a:r>
              <a:rPr lang="en-US" dirty="0" smtClean="0"/>
              <a:t> decay is turned 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Compute </a:t>
            </a:r>
            <a:r>
              <a:rPr lang="en-US" dirty="0" err="1" smtClean="0"/>
              <a:t>Cp</a:t>
            </a:r>
            <a:r>
              <a:rPr lang="en-US" dirty="0" smtClean="0"/>
              <a:t> and </a:t>
            </a:r>
            <a:r>
              <a:rPr lang="en-US" dirty="0" err="1" smtClean="0"/>
              <a:t>Ce</a:t>
            </a:r>
            <a:r>
              <a:rPr lang="en-US" dirty="0" smtClean="0"/>
              <a:t> (by integration along trajectory) for each </a:t>
            </a:r>
            <a:r>
              <a:rPr lang="en-US" dirty="0" err="1" smtClean="0"/>
              <a:t>muon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Include all </a:t>
            </a:r>
            <a:r>
              <a:rPr lang="en-US" dirty="0" err="1" smtClean="0"/>
              <a:t>muons</a:t>
            </a:r>
            <a:r>
              <a:rPr lang="en-US" dirty="0" smtClean="0"/>
              <a:t> that decay at t &gt; 35 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5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all_EndOfTracking_phase_space.dat_hi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481"/>
            <a:ext cx="4114800" cy="2743200"/>
          </a:xfrm>
          <a:prstGeom prst="rect">
            <a:avLst/>
          </a:prstGeom>
        </p:spPr>
      </p:pic>
      <p:pic>
        <p:nvPicPr>
          <p:cNvPr id="5" name="Picture 4" descr="all_EndOfTracking_phase_space.dat_his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02" y="915814"/>
            <a:ext cx="4114800" cy="2743200"/>
          </a:xfrm>
          <a:prstGeom prst="rect">
            <a:avLst/>
          </a:prstGeom>
        </p:spPr>
      </p:pic>
      <p:pic>
        <p:nvPicPr>
          <p:cNvPr id="6" name="Picture 5" descr="all_EndOfTracking_phase_space.dat_his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80" y="3507290"/>
            <a:ext cx="41148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650" y="278365"/>
            <a:ext cx="7780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configuration corresponds to surveyed alignment and nominal voltage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89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BetaCros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0" y="817991"/>
            <a:ext cx="4114800" cy="2743200"/>
          </a:xfrm>
          <a:prstGeom prst="rect">
            <a:avLst/>
          </a:prstGeom>
        </p:spPr>
      </p:pic>
      <p:pic>
        <p:nvPicPr>
          <p:cNvPr id="5" name="Picture 4" descr="BetaCros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492397"/>
            <a:ext cx="4114800" cy="2743200"/>
          </a:xfrm>
          <a:prstGeom prst="rect">
            <a:avLst/>
          </a:prstGeom>
        </p:spPr>
      </p:pic>
      <p:pic>
        <p:nvPicPr>
          <p:cNvPr id="6" name="Picture 5" descr="BetaCross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00" y="817991"/>
            <a:ext cx="41148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425" y="313161"/>
            <a:ext cx="524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and E-field corrections for reference distribution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40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28922" y="987856"/>
            <a:ext cx="706662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does quad nonlinearity, field errors and misalignment alter effects of electric field and pitch?</a:t>
            </a:r>
          </a:p>
          <a:p>
            <a:endParaRPr lang="en-US" dirty="0"/>
          </a:p>
          <a:p>
            <a:r>
              <a:rPr lang="en-US" dirty="0" smtClean="0"/>
              <a:t>How large are those effects?</a:t>
            </a:r>
          </a:p>
          <a:p>
            <a:endParaRPr lang="en-US" dirty="0"/>
          </a:p>
          <a:p>
            <a:r>
              <a:rPr lang="en-US" dirty="0" smtClean="0"/>
              <a:t>Can we correct for those effects?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48" y="2853535"/>
            <a:ext cx="3670300" cy="1066800"/>
          </a:xfrm>
          <a:prstGeom prst="rect">
            <a:avLst/>
          </a:prstGeom>
        </p:spPr>
      </p:pic>
      <p:pic>
        <p:nvPicPr>
          <p:cNvPr id="8" name="Picture 7" descr="C_e_sim_-2_frac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74" y="4454230"/>
            <a:ext cx="2692400" cy="7747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2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spin_test_e_p_radial_bfield-con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62" y="337694"/>
            <a:ext cx="44577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4653" y="1544218"/>
            <a:ext cx="154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err="1" smtClean="0"/>
              <a:t>B</a:t>
            </a:r>
            <a:r>
              <a:rPr lang="en-US" kern="1200" baseline="-25000" dirty="0" err="1" smtClean="0"/>
              <a:t>radial</a:t>
            </a:r>
            <a:r>
              <a:rPr lang="en-US" kern="1200" dirty="0" smtClean="0"/>
              <a:t> =50 ppm</a:t>
            </a:r>
            <a:endParaRPr lang="en-US" kern="1200" dirty="0"/>
          </a:p>
        </p:txBody>
      </p:sp>
      <p:pic>
        <p:nvPicPr>
          <p:cNvPr id="7" name="Picture 6" descr="spin_test_e_p_single_plate_v-con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61" y="3242696"/>
            <a:ext cx="4457700" cy="29718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214370"/>
              </p:ext>
            </p:extLst>
          </p:nvPr>
        </p:nvGraphicFramePr>
        <p:xfrm>
          <a:off x="434088" y="3802770"/>
          <a:ext cx="3616195" cy="184445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23239"/>
                <a:gridCol w="629415"/>
                <a:gridCol w="817063"/>
                <a:gridCol w="723239"/>
                <a:gridCol w="72323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 [kV]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Inner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Bottom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Top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14.8</a:t>
                      </a:r>
                      <a:endParaRPr lang="en-US" sz="1600" dirty="0"/>
                    </a:p>
                  </a:txBody>
                  <a:tcPr/>
                </a:tc>
              </a:tr>
              <a:tr h="36109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21.8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18.3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0728" y="394705"/>
            <a:ext cx="3389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Examples of errors that impact pitch correction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809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spin_test_e_p_mis_x-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78352"/>
            <a:ext cx="44577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463" y="2496168"/>
            <a:ext cx="354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All quads displaced 4mm radially </a:t>
            </a:r>
            <a:r>
              <a:rPr lang="en-US" kern="1200" dirty="0" smtClean="0"/>
              <a:t>out effects E-field correction</a:t>
            </a:r>
            <a:endParaRPr lang="en-US" kern="1200" dirty="0"/>
          </a:p>
        </p:txBody>
      </p:sp>
      <p:pic>
        <p:nvPicPr>
          <p:cNvPr id="7" name="Picture 6" descr="spin_test_e_p_mis_x-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98" y="3384550"/>
            <a:ext cx="4457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19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4486" y="388483"/>
            <a:ext cx="54196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each configuration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ompute ‘real’ average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 and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 of all trajectories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Convolute simulated distributions of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dirty="0" smtClean="0"/>
              <a:t> and y</a:t>
            </a:r>
            <a:r>
              <a:rPr lang="en-US" baseline="-25000" dirty="0" smtClean="0"/>
              <a:t>  </a:t>
            </a:r>
            <a:r>
              <a:rPr lang="en-US" dirty="0" smtClean="0"/>
              <a:t>with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(y) and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e</a:t>
            </a:r>
            <a:r>
              <a:rPr lang="en-US" dirty="0" smtClean="0"/>
              <a:t>) of the reference configuration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The convolution represents our ‘measurement’</a:t>
            </a:r>
          </a:p>
          <a:p>
            <a:endParaRPr lang="en-US" dirty="0" smtClean="0"/>
          </a:p>
          <a:p>
            <a:r>
              <a:rPr lang="en-US" i="1" dirty="0" smtClean="0"/>
              <a:t>Discrepancy between the ‘measurement’ and the ‘real’ </a:t>
            </a:r>
            <a:r>
              <a:rPr lang="en-US" i="1" dirty="0" err="1"/>
              <a:t>C</a:t>
            </a:r>
            <a:r>
              <a:rPr lang="en-US" i="1" baseline="-25000" dirty="0" err="1"/>
              <a:t>p</a:t>
            </a:r>
            <a:r>
              <a:rPr lang="en-US" i="1" dirty="0"/>
              <a:t> and </a:t>
            </a:r>
            <a:r>
              <a:rPr lang="en-US" i="1" dirty="0" err="1"/>
              <a:t>C</a:t>
            </a:r>
            <a:r>
              <a:rPr lang="en-US" i="1" baseline="-25000" dirty="0" err="1"/>
              <a:t>e</a:t>
            </a:r>
            <a:r>
              <a:rPr lang="en-US" i="1" dirty="0"/>
              <a:t> </a:t>
            </a:r>
            <a:r>
              <a:rPr lang="en-US" i="1" dirty="0" smtClean="0"/>
              <a:t>is the uncertainty due to alignment and field errors and nonlinearity.</a:t>
            </a:r>
            <a:endParaRPr lang="en-US" i="1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baseline="-25000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 descr="spin_test_single_plate_ref2-conv_efield-xoff_0.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25" y="3462417"/>
            <a:ext cx="4457829" cy="2971886"/>
          </a:xfrm>
          <a:prstGeom prst="rect">
            <a:avLst/>
          </a:prstGeom>
        </p:spPr>
      </p:pic>
      <p:pic>
        <p:nvPicPr>
          <p:cNvPr id="7" name="Picture 6" descr="spin_test_single_plate_ref2-con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49" y="3580169"/>
            <a:ext cx="4164271" cy="27761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30120" y="3406396"/>
            <a:ext cx="1497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Pitch contribution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36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D. Rubin          E-field/Pitch Review</a:t>
            </a:r>
            <a:endParaRPr lang="en-US" dirty="0"/>
          </a:p>
        </p:txBody>
      </p:sp>
      <p:pic>
        <p:nvPicPr>
          <p:cNvPr id="5" name="Picture 4" descr="efield_pit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89" y="449410"/>
            <a:ext cx="4114800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127" y="1101822"/>
            <a:ext cx="2968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E-field contribution to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cs typeface="Symbol" charset="2"/>
              </a:rPr>
              <a:t>a</a:t>
            </a:r>
            <a:r>
              <a:rPr lang="en-US" dirty="0" smtClean="0"/>
              <a:t> for each of 35 configurations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5274" y="4070854"/>
            <a:ext cx="3145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itch contribution </a:t>
            </a:r>
            <a:r>
              <a:rPr lang="en-US" dirty="0"/>
              <a:t>to </a:t>
            </a:r>
            <a:r>
              <a:rPr lang="en-US" dirty="0" err="1">
                <a:latin typeface="Symbol" charset="2"/>
                <a:cs typeface="Symbol" charset="2"/>
              </a:rPr>
              <a:t>w</a:t>
            </a:r>
            <a:r>
              <a:rPr lang="en-US" baseline="-25000" dirty="0" err="1">
                <a:cs typeface="Symbol" charset="2"/>
              </a:rPr>
              <a:t>a</a:t>
            </a:r>
            <a:r>
              <a:rPr lang="en-US" dirty="0"/>
              <a:t> for each of 35 configurations </a:t>
            </a:r>
          </a:p>
          <a:p>
            <a:endParaRPr lang="en-US" dirty="0"/>
          </a:p>
        </p:txBody>
      </p:sp>
      <p:pic>
        <p:nvPicPr>
          <p:cNvPr id="8" name="Picture 7" descr="efield_pitc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89" y="3350283"/>
            <a:ext cx="4114800" cy="27432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70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45875" y="3544653"/>
            <a:ext cx="377073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(linear) computed by ‘standard’ method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Assuming quad index is measured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efield_pit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98" y="458462"/>
            <a:ext cx="4114800" cy="2743200"/>
          </a:xfrm>
          <a:prstGeom prst="rect">
            <a:avLst/>
          </a:prstGeom>
        </p:spPr>
      </p:pic>
      <p:pic>
        <p:nvPicPr>
          <p:cNvPr id="9" name="Picture 8" descr="efield_pitc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21" y="3446341"/>
            <a:ext cx="41148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875" y="756733"/>
            <a:ext cx="2840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Discrepancy between real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(truth) and result from convolution </a:t>
            </a:r>
            <a:r>
              <a:rPr lang="en-US" dirty="0" err="1"/>
              <a:t>C</a:t>
            </a:r>
            <a:r>
              <a:rPr lang="en-US" baseline="-25000" dirty="0" err="1"/>
              <a:t>e</a:t>
            </a:r>
            <a:r>
              <a:rPr lang="en-US" dirty="0" smtClean="0"/>
              <a:t>(convolve)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98" y="4103412"/>
            <a:ext cx="26416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" y="5866375"/>
            <a:ext cx="2737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/>
              <a:t>(convolve</a:t>
            </a:r>
            <a:r>
              <a:rPr lang="en-US" dirty="0" smtClean="0"/>
              <a:t>) &lt;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(linear)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760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8" name="Picture 7" descr="efield_pit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63" y="877500"/>
            <a:ext cx="4777413" cy="3184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0256" y="1354147"/>
            <a:ext cx="3465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Discrepancy in evaluation of pitch correction using convolution </a:t>
            </a:r>
            <a:r>
              <a:rPr lang="en-US" dirty="0" err="1" smtClean="0"/>
              <a:t>vs</a:t>
            </a:r>
            <a:r>
              <a:rPr lang="en-US" dirty="0" smtClean="0"/>
              <a:t> linear (standard method)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0027" y="4737349"/>
            <a:ext cx="2737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(</a:t>
            </a:r>
            <a:r>
              <a:rPr lang="en-US" dirty="0"/>
              <a:t>convolve) &lt;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(</a:t>
            </a:r>
            <a:r>
              <a:rPr lang="en-US" dirty="0"/>
              <a:t>linear) </a:t>
            </a:r>
            <a:endParaRPr lang="en-US" dirty="0"/>
          </a:p>
        </p:txBody>
      </p:sp>
      <p:pic>
        <p:nvPicPr>
          <p:cNvPr id="12" name="Picture 11" descr="C_p=-_frac_n_la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57" y="2392223"/>
            <a:ext cx="1994396" cy="8718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8752" y="3496387"/>
            <a:ext cx="3535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Assuming quad index n is measured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607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7" name="Picture 6" descr="efield_pit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360206"/>
            <a:ext cx="4114800" cy="2743200"/>
          </a:xfrm>
          <a:prstGeom prst="rect">
            <a:avLst/>
          </a:prstGeom>
        </p:spPr>
      </p:pic>
      <p:pic>
        <p:nvPicPr>
          <p:cNvPr id="4" name="Picture 3" descr="efield_pitc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71285"/>
            <a:ext cx="4114800" cy="2743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4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7198" y="643541"/>
            <a:ext cx="63498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Summary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Error in estimation of contribution to </a:t>
            </a:r>
            <a:r>
              <a:rPr lang="en-US" dirty="0" err="1" smtClean="0"/>
              <a:t>wa</a:t>
            </a:r>
            <a:r>
              <a:rPr lang="en-US" dirty="0" smtClean="0"/>
              <a:t> from pitch due to field errors and misalignment is &lt;  5 ppb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Error in estimate from E-field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For alignment errors of ±2mm and voltage errors of ± 10%</a:t>
            </a:r>
          </a:p>
          <a:p>
            <a:endParaRPr lang="en-US" dirty="0"/>
          </a:p>
          <a:p>
            <a:r>
              <a:rPr lang="en-US" dirty="0" smtClean="0"/>
              <a:t>Alignment uncertainty from survey &lt; ± 1mm</a:t>
            </a:r>
          </a:p>
          <a:p>
            <a:r>
              <a:rPr lang="en-US" dirty="0" smtClean="0"/>
              <a:t>Voltage error expected to be &lt; 5%</a:t>
            </a:r>
            <a:endParaRPr lang="en-US" dirty="0"/>
          </a:p>
        </p:txBody>
      </p:sp>
      <p:pic>
        <p:nvPicPr>
          <p:cNvPr id="6" name="Picture 5" descr="-90_&lt;_Delta_C_e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69" y="2228267"/>
            <a:ext cx="2900039" cy="3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7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8155" y="1003924"/>
            <a:ext cx="74138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 step</a:t>
            </a:r>
          </a:p>
          <a:p>
            <a:endParaRPr lang="en-US" dirty="0"/>
          </a:p>
          <a:p>
            <a:r>
              <a:rPr lang="en-US" dirty="0" smtClean="0"/>
              <a:t>Generate a ‘complete’ set of configurations based on measured uncertainties and evaluate errors in determining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r>
              <a:rPr lang="en-US" dirty="0" smtClean="0"/>
              <a:t> and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endParaRPr lang="en-US" baseline="-25000" dirty="0" smtClean="0"/>
          </a:p>
          <a:p>
            <a:endParaRPr lang="en-US" baseline="-25000" dirty="0"/>
          </a:p>
          <a:p>
            <a:r>
              <a:rPr lang="en-US" dirty="0" smtClean="0"/>
              <a:t>To set conservative bounds on effects of field errors, and misalignment </a:t>
            </a:r>
            <a:endParaRPr lang="en-US" baseline="-25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84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91095" y="1553079"/>
            <a:ext cx="86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9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2053" y="314569"/>
            <a:ext cx="99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1998" y="683901"/>
            <a:ext cx="1798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correction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310" y="1073831"/>
            <a:ext cx="3670300" cy="1066800"/>
          </a:xfrm>
          <a:prstGeom prst="rect">
            <a:avLst/>
          </a:prstGeom>
        </p:spPr>
      </p:pic>
      <p:pic>
        <p:nvPicPr>
          <p:cNvPr id="7" name="Picture 6" descr="C_e_sim_-2_frac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48" y="2431141"/>
            <a:ext cx="2692400" cy="774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809" y="3260120"/>
            <a:ext cx="8132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measure the equilibrium radius of the trajectory  (horizontal closed orbit).</a:t>
            </a:r>
          </a:p>
          <a:p>
            <a:endParaRPr lang="en-US" dirty="0" smtClean="0"/>
          </a:p>
          <a:p>
            <a:r>
              <a:rPr lang="en-US" dirty="0" smtClean="0"/>
              <a:t>If quad fields are linear then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10" descr="langle_E_r_rang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4271184"/>
            <a:ext cx="1422400" cy="31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651" y="4905447"/>
            <a:ext cx="2641600" cy="914400"/>
          </a:xfrm>
          <a:prstGeom prst="rect">
            <a:avLst/>
          </a:prstGeom>
        </p:spPr>
      </p:pic>
      <p:pic>
        <p:nvPicPr>
          <p:cNvPr id="14" name="Picture 13" descr="Rightarrow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718" y="5110913"/>
            <a:ext cx="279400" cy="177800"/>
          </a:xfrm>
          <a:prstGeom prst="rect">
            <a:avLst/>
          </a:prstGeom>
        </p:spPr>
      </p:pic>
      <p:pic>
        <p:nvPicPr>
          <p:cNvPr id="15" name="Picture 14" descr="frac_Delta_p_p_=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5" y="4905447"/>
            <a:ext cx="1193800" cy="7112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7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efield_pit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8" y="125647"/>
            <a:ext cx="5486400" cy="3657600"/>
          </a:xfrm>
          <a:prstGeom prst="rect">
            <a:avLst/>
          </a:prstGeom>
        </p:spPr>
      </p:pic>
      <p:pic>
        <p:nvPicPr>
          <p:cNvPr id="5" name="Picture 4" descr="efield_pitc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557" y="2698750"/>
            <a:ext cx="5486400" cy="3657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07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spin_test_single_plate_ref2-con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47633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64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5" name="Picture 4" descr="efield_pit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40" y="2783251"/>
            <a:ext cx="5486400" cy="3657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4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spin_e_p_18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35756"/>
            <a:ext cx="54864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245" y="5202297"/>
            <a:ext cx="7872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amplitude (y</a:t>
            </a:r>
            <a:r>
              <a:rPr lang="en-US" baseline="-25000" dirty="0" smtClean="0"/>
              <a:t>0</a:t>
            </a:r>
            <a:r>
              <a:rPr lang="en-US" dirty="0" smtClean="0"/>
              <a:t>)/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cs typeface="Symbol" charset="2"/>
              </a:rPr>
              <a:t>v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 is not a good measure of angle </a:t>
            </a:r>
            <a:r>
              <a:rPr lang="en-US" dirty="0" smtClean="0">
                <a:latin typeface="Symbol" charset="2"/>
                <a:cs typeface="Symbol" charset="2"/>
              </a:rPr>
              <a:t>y </a:t>
            </a:r>
            <a:r>
              <a:rPr lang="en-US" dirty="0" smtClean="0">
                <a:cs typeface="Symbol" charset="2"/>
              </a:rPr>
              <a:t>at large amplitude</a:t>
            </a:r>
            <a:endParaRPr lang="en-US" dirty="0">
              <a:cs typeface="Symbol" charset="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69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50632" y="1107267"/>
            <a:ext cx="713175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r>
              <a:rPr lang="en-US" dirty="0" smtClean="0"/>
              <a:t>uantify impact of nonlinearity, field and alignment errors with simulation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Establish integration along trajectory as proxy for spin phase advance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Introduce field and alignment errors into model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Track ‘realistic’ distribution and compute pitch and E-field corrections for every </a:t>
            </a:r>
            <a:r>
              <a:rPr lang="en-US" dirty="0" err="1" smtClean="0"/>
              <a:t>muon</a:t>
            </a:r>
            <a:r>
              <a:rPr lang="en-US" dirty="0" smtClean="0"/>
              <a:t>. </a:t>
            </a:r>
          </a:p>
          <a:p>
            <a:pPr lvl="1"/>
            <a:r>
              <a:rPr lang="en-US" i="1" smtClean="0"/>
              <a:t>Note </a:t>
            </a:r>
            <a:r>
              <a:rPr lang="en-US" i="1" dirty="0" smtClean="0"/>
              <a:t>that the field and alignment errors effect the distribution as well as the correction for each </a:t>
            </a:r>
            <a:r>
              <a:rPr lang="en-US" i="1" smtClean="0"/>
              <a:t>trajectory.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 descr="vec_C_e(T)_sim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30" y="2065907"/>
            <a:ext cx="3243410" cy="666344"/>
          </a:xfrm>
          <a:prstGeom prst="rect">
            <a:avLst/>
          </a:prstGeom>
        </p:spPr>
      </p:pic>
      <p:pic>
        <p:nvPicPr>
          <p:cNvPr id="7" name="Picture 6" descr="C_p_=_frac_1_T_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80" y="3109838"/>
            <a:ext cx="3163119" cy="71463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8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97810" y="1315998"/>
            <a:ext cx="749435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ways to compute pitch correction in simulation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Spin tracking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i="1" dirty="0" smtClean="0"/>
              <a:t>Includes everything, but ppb precision requires many turns</a:t>
            </a:r>
          </a:p>
          <a:p>
            <a:pPr marL="285750" indent="-285750">
              <a:buFont typeface="Arial"/>
              <a:buChar char="•"/>
            </a:pPr>
            <a:endParaRPr lang="en-US" i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Integration along trajectory </a:t>
            </a:r>
            <a:r>
              <a:rPr lang="mr-IN" i="1" dirty="0" smtClean="0"/>
              <a:t>–</a:t>
            </a:r>
            <a:r>
              <a:rPr lang="en-US" i="1" dirty="0" smtClean="0"/>
              <a:t> very good approximation far from resonances</a:t>
            </a:r>
          </a:p>
          <a:p>
            <a:pPr marL="285750" indent="-285750">
              <a:buFont typeface="Arial"/>
              <a:buChar char="•"/>
            </a:pPr>
            <a:endParaRPr lang="en-US" i="1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Measurement of vertical amplitude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i="1" dirty="0" smtClean="0"/>
              <a:t>assumes quad linearity</a:t>
            </a:r>
            <a:endParaRPr lang="en-US" i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01750" y="762000"/>
            <a:ext cx="1699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Pitch correction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C_p_=_-_frac_n_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46" y="4580559"/>
            <a:ext cx="4279900" cy="800100"/>
          </a:xfrm>
          <a:prstGeom prst="rect">
            <a:avLst/>
          </a:prstGeom>
        </p:spPr>
      </p:pic>
      <p:pic>
        <p:nvPicPr>
          <p:cNvPr id="13" name="Picture 12" descr="C_p_=_frac_1_T_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092" y="2924057"/>
            <a:ext cx="3429000" cy="7747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30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spin_e_p_18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35756"/>
            <a:ext cx="54864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8203" y="4994485"/>
            <a:ext cx="7803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We can correct for the amplitude dependence by measuring the vertical tune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Alternatively, measure the angular         distribution directly</a:t>
            </a:r>
            <a:endParaRPr lang="en-US" dirty="0"/>
          </a:p>
        </p:txBody>
      </p:sp>
      <p:pic>
        <p:nvPicPr>
          <p:cNvPr id="6" name="Picture 5" descr="beta(y)=_left(_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4348"/>
            <a:ext cx="2357026" cy="651283"/>
          </a:xfrm>
          <a:prstGeom prst="rect">
            <a:avLst/>
          </a:prstGeom>
        </p:spPr>
      </p:pic>
      <p:pic>
        <p:nvPicPr>
          <p:cNvPr id="7" name="Picture 6" descr="langle_psi^2_ra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88" y="5616620"/>
            <a:ext cx="331610" cy="21705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92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spin_e_p_18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" y="113830"/>
            <a:ext cx="4457700" cy="2971800"/>
          </a:xfrm>
          <a:prstGeom prst="rect">
            <a:avLst/>
          </a:prstGeom>
        </p:spPr>
      </p:pic>
      <p:pic>
        <p:nvPicPr>
          <p:cNvPr id="5" name="Picture 4" descr="spin_e_p_18-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05" y="113830"/>
            <a:ext cx="4457700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94593" y="244593"/>
            <a:ext cx="846666" cy="1599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52222" y="3480741"/>
            <a:ext cx="5699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nonlinearity =&gt; amplitude dependence of tune and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</a:p>
          <a:p>
            <a:r>
              <a:rPr lang="en-US" dirty="0" smtClean="0">
                <a:cs typeface="Symbol" charset="2"/>
              </a:rPr>
              <a:t>And nonlinear dependence of </a:t>
            </a:r>
            <a:r>
              <a:rPr lang="en-US" dirty="0" smtClean="0">
                <a:latin typeface="Symbol" charset="2"/>
                <a:cs typeface="Symbol" charset="2"/>
              </a:rPr>
              <a:t>y </a:t>
            </a:r>
            <a:r>
              <a:rPr lang="en-US" dirty="0" smtClean="0">
                <a:cs typeface="Symbol" charset="2"/>
              </a:rPr>
              <a:t>on y</a:t>
            </a:r>
            <a:r>
              <a:rPr lang="en-US" baseline="-25000" dirty="0" smtClean="0">
                <a:cs typeface="Symbol" charset="2"/>
              </a:rPr>
              <a:t>0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39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spin_e_p_18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43066" y="1741562"/>
            <a:ext cx="1308519" cy="2405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02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108" y="4095197"/>
            <a:ext cx="2641600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6616" y="426874"/>
            <a:ext cx="181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 field correction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6336" y="1120545"/>
            <a:ext cx="695575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3 ways to compute E-field contribution to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Spin tracking  (BMT equation)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Integration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1257300" lvl="2" indent="-342900">
              <a:buFont typeface="+mj-lt"/>
              <a:buAutoNum type="alphaLcParenR"/>
            </a:pPr>
            <a:r>
              <a:rPr lang="en-US" dirty="0" smtClean="0"/>
              <a:t>Integration along trajectory (includes </a:t>
            </a:r>
            <a:r>
              <a:rPr lang="en-US" dirty="0" err="1" smtClean="0"/>
              <a:t>betatron</a:t>
            </a:r>
            <a:r>
              <a:rPr lang="en-US" dirty="0" smtClean="0"/>
              <a:t> oscillations) </a:t>
            </a:r>
          </a:p>
          <a:p>
            <a:pPr marL="1257300" lvl="2" indent="-342900">
              <a:buFont typeface="+mj-lt"/>
              <a:buAutoNum type="alphaLcParenR"/>
            </a:pPr>
            <a:r>
              <a:rPr lang="en-US" dirty="0" smtClean="0"/>
              <a:t>Integration along closed orbit (                 )</a:t>
            </a:r>
            <a:endParaRPr lang="en-US" dirty="0"/>
          </a:p>
        </p:txBody>
      </p:sp>
      <p:pic>
        <p:nvPicPr>
          <p:cNvPr id="9" name="Picture 8" descr="omega_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21" y="1261874"/>
            <a:ext cx="317500" cy="190500"/>
          </a:xfrm>
          <a:prstGeom prst="rect">
            <a:avLst/>
          </a:prstGeom>
        </p:spPr>
      </p:pic>
      <p:pic>
        <p:nvPicPr>
          <p:cNvPr id="11" name="Picture 10" descr="x=_eta_del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84" y="2852514"/>
            <a:ext cx="889000" cy="292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4014" y="3613075"/>
            <a:ext cx="760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method 2b) is most nearly equivalent to the ‘classic’ method, namely </a:t>
            </a:r>
            <a:endParaRPr lang="en-US" dirty="0"/>
          </a:p>
        </p:txBody>
      </p:sp>
      <p:pic>
        <p:nvPicPr>
          <p:cNvPr id="13" name="Picture 12" descr="vec_C_e(T)_sim_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839" y="1777680"/>
            <a:ext cx="3243410" cy="666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430" y="5293239"/>
            <a:ext cx="7507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Compare the 3 methods in simulation to determine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If integration is a reliable proxy for spin tracking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The size of the contribution from finite </a:t>
            </a:r>
            <a:r>
              <a:rPr lang="en-US" dirty="0" err="1" smtClean="0"/>
              <a:t>betatron</a:t>
            </a:r>
            <a:r>
              <a:rPr lang="en-US" dirty="0" smtClean="0"/>
              <a:t> oscillation amplitude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Effect of quad nonlinearity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9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7993" y="1085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46692" y="377607"/>
            <a:ext cx="6449602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Effect of nonlinearities</a:t>
            </a:r>
          </a:p>
          <a:p>
            <a:r>
              <a:rPr lang="en-US" dirty="0" smtClean="0"/>
              <a:t>Quad </a:t>
            </a:r>
            <a:r>
              <a:rPr lang="en-US" dirty="0" smtClean="0"/>
              <a:t>E- field rolls off at large displacement vanishing at the plates.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Effective defocusing is reduced for large amplitudes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Horizontal </a:t>
            </a:r>
            <a:r>
              <a:rPr lang="en-US" dirty="0" err="1"/>
              <a:t>b</a:t>
            </a:r>
            <a:r>
              <a:rPr lang="en-US" dirty="0" err="1" smtClean="0"/>
              <a:t>etatron</a:t>
            </a:r>
            <a:r>
              <a:rPr lang="en-US" dirty="0" smtClean="0"/>
              <a:t> tune increases (quad index decreases)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And the effective dispersion (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) decreases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Reducing the E-field shift of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cs typeface="Symbol" charset="2"/>
              </a:rPr>
              <a:t>a</a:t>
            </a:r>
            <a:endParaRPr lang="en-US" baseline="-25000" dirty="0" smtClean="0">
              <a:cs typeface="Symbol" charset="2"/>
            </a:endParaRPr>
          </a:p>
          <a:p>
            <a:endParaRPr lang="en-US" baseline="-25000" dirty="0">
              <a:cs typeface="Symbol" charset="2"/>
            </a:endParaRPr>
          </a:p>
          <a:p>
            <a:endParaRPr lang="en-US" baseline="-25000" dirty="0">
              <a:cs typeface="Symbol" charset="2"/>
            </a:endParaRPr>
          </a:p>
        </p:txBody>
      </p:sp>
      <p:pic>
        <p:nvPicPr>
          <p:cNvPr id="9" name="Picture 8" descr="frac_Delta_p_p_&gt;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59" y="2455990"/>
            <a:ext cx="1193800" cy="711200"/>
          </a:xfrm>
          <a:prstGeom prst="rect">
            <a:avLst/>
          </a:prstGeom>
        </p:spPr>
      </p:pic>
      <p:pic>
        <p:nvPicPr>
          <p:cNvPr id="10" name="Picture 9" descr="langle_E_r_rang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210" y="2650292"/>
            <a:ext cx="1422400" cy="31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041" y="2472535"/>
            <a:ext cx="2641600" cy="914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5759" y="3386935"/>
            <a:ext cx="4720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                will depend on </a:t>
            </a:r>
            <a:r>
              <a:rPr lang="en-US" dirty="0" err="1" smtClean="0"/>
              <a:t>betatron</a:t>
            </a:r>
            <a:r>
              <a:rPr lang="en-US" dirty="0" smtClean="0"/>
              <a:t> amplitude </a:t>
            </a:r>
            <a:endParaRPr lang="en-US" dirty="0"/>
          </a:p>
        </p:txBody>
      </p:sp>
      <p:pic>
        <p:nvPicPr>
          <p:cNvPr id="13" name="Picture 12" descr="langle_E_r_rang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81" y="3445296"/>
            <a:ext cx="533400" cy="317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4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422401" y="5085900"/>
            <a:ext cx="681892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502877" y="4701782"/>
            <a:ext cx="9769" cy="2540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494085" y="4042352"/>
            <a:ext cx="15631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507762" y="5211666"/>
            <a:ext cx="1954" cy="2540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97993" y="5655909"/>
            <a:ext cx="9769" cy="4552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71459" y="4360878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8127" y="37143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38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off-energy-xbeta=2.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93700"/>
            <a:ext cx="54864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926" y="4086225"/>
            <a:ext cx="61641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Distinct trajectories with common momentum offset</a:t>
            </a:r>
          </a:p>
          <a:p>
            <a:r>
              <a:rPr lang="en-US" dirty="0"/>
              <a:t> </a:t>
            </a:r>
            <a:r>
              <a:rPr lang="en-US" dirty="0" smtClean="0"/>
              <a:t>- For trajectory compute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/>
              <a:t>a</a:t>
            </a:r>
            <a:r>
              <a:rPr lang="en-US" dirty="0" smtClean="0"/>
              <a:t>  by spin tracking and by integration</a:t>
            </a:r>
          </a:p>
          <a:p>
            <a:endParaRPr lang="en-US" dirty="0"/>
          </a:p>
          <a:p>
            <a:r>
              <a:rPr lang="en-US" dirty="0" smtClean="0"/>
              <a:t>Is the </a:t>
            </a:r>
            <a:r>
              <a:rPr lang="en-US" dirty="0" err="1" smtClean="0"/>
              <a:t>Efield</a:t>
            </a:r>
            <a:r>
              <a:rPr lang="en-US" dirty="0" smtClean="0"/>
              <a:t> correction independent of the </a:t>
            </a:r>
            <a:r>
              <a:rPr lang="en-US" dirty="0" err="1" smtClean="0"/>
              <a:t>betatron</a:t>
            </a:r>
            <a:r>
              <a:rPr lang="en-US" dirty="0" smtClean="0"/>
              <a:t> amplitude?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7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spin_e_p_18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032509"/>
            <a:ext cx="5486400" cy="3657600"/>
          </a:xfrm>
          <a:prstGeom prst="rect">
            <a:avLst/>
          </a:prstGeom>
        </p:spPr>
      </p:pic>
      <p:pic>
        <p:nvPicPr>
          <p:cNvPr id="6" name="Picture 5" descr="langle_bf_beta_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43" y="5312382"/>
            <a:ext cx="977900" cy="31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8705" y="5254650"/>
            <a:ext cx="694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along the trajectory is very nearly the same as                    along the closed orbit. (There is little dependence on </a:t>
            </a:r>
            <a:r>
              <a:rPr lang="en-US" dirty="0" err="1" smtClean="0"/>
              <a:t>betatron</a:t>
            </a:r>
            <a:r>
              <a:rPr lang="en-US" dirty="0" smtClean="0"/>
              <a:t> amplitude)</a:t>
            </a:r>
            <a:endParaRPr lang="en-US" dirty="0"/>
          </a:p>
        </p:txBody>
      </p:sp>
      <p:pic>
        <p:nvPicPr>
          <p:cNvPr id="8" name="Picture 7" descr="langle_bf_beta_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42" y="5316104"/>
            <a:ext cx="977900" cy="317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34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off-energy-xbeta=2.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865173"/>
            <a:ext cx="548640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6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spin_e_p_18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32508"/>
            <a:ext cx="54864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079" y="5032247"/>
            <a:ext cx="8938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calculation of the E-field correction that assumes quad linearity, </a:t>
            </a:r>
            <a:r>
              <a:rPr lang="en-US" i="1" dirty="0" smtClean="0"/>
              <a:t>overestimates</a:t>
            </a:r>
            <a:r>
              <a:rPr lang="en-US" dirty="0" smtClean="0"/>
              <a:t> the effect at large momentum offset (where E-field does not increase linearly with displacement)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031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5003994"/>
            <a:ext cx="666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Replace n, R</a:t>
            </a:r>
            <a:r>
              <a:rPr lang="en-US" baseline="-25000" dirty="0" smtClean="0"/>
              <a:t>0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h </a:t>
            </a:r>
            <a:r>
              <a:rPr lang="en-US" dirty="0" smtClean="0">
                <a:cs typeface="Symbol" charset="2"/>
              </a:rPr>
              <a:t>with </a:t>
            </a:r>
            <a:r>
              <a:rPr lang="en-US" dirty="0" err="1" smtClean="0">
                <a:cs typeface="Symbol" charset="2"/>
              </a:rPr>
              <a:t>Q</a:t>
            </a:r>
            <a:r>
              <a:rPr lang="en-US" baseline="-25000" dirty="0" err="1" smtClean="0">
                <a:cs typeface="Symbol" charset="2"/>
              </a:rPr>
              <a:t>x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and measure </a:t>
            </a:r>
            <a:r>
              <a:rPr lang="en-US" dirty="0" err="1" smtClean="0">
                <a:cs typeface="Symbol" charset="2"/>
              </a:rPr>
              <a:t>Q</a:t>
            </a:r>
            <a:r>
              <a:rPr lang="en-US" baseline="-25000" dirty="0" err="1" smtClean="0">
                <a:cs typeface="Symbol" charset="2"/>
              </a:rPr>
              <a:t>x</a:t>
            </a:r>
            <a:r>
              <a:rPr lang="en-US" dirty="0" smtClean="0">
                <a:cs typeface="Symbol" charset="2"/>
              </a:rPr>
              <a:t> for each momentum =&gt;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spin_e_p_18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32509"/>
            <a:ext cx="54864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517042"/>
            <a:ext cx="851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effect of quad nonlinearity can be corrected by measuring momentum dependence of horizontal tune</a:t>
            </a:r>
            <a:endParaRPr lang="en-US" dirty="0"/>
          </a:p>
        </p:txBody>
      </p:sp>
      <p:pic>
        <p:nvPicPr>
          <p:cNvPr id="6" name="Picture 5" descr="C_e_=_-2_beta^2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13" y="4965506"/>
            <a:ext cx="2104365" cy="51304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422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spin_e_p_18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70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spin_e_p_18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09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3374" y="904875"/>
            <a:ext cx="67095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Comments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Quad fields are based on an azimuthal slice of 3-D field map with no end effect details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And perfect relative alignment of plates and absolute alignment about magic radius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Perfect B-field</a:t>
            </a:r>
          </a:p>
          <a:p>
            <a:endParaRPr lang="en-US" sz="2000" dirty="0" smtClean="0"/>
          </a:p>
          <a:p>
            <a:r>
              <a:rPr lang="en-US" sz="2000" dirty="0" smtClean="0"/>
              <a:t>Measurement of amplitude/momentum dependence of tunes would be very useful to diagnose quad fields and compensate nonlinearities.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8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11" y="1308610"/>
            <a:ext cx="5523643" cy="25424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66519" y="1566968"/>
            <a:ext cx="1749777" cy="274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482005" y="2224962"/>
            <a:ext cx="15631" cy="455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43829" y="231087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y</a:t>
            </a:r>
            <a:endParaRPr lang="en-US" baseline="-25000" dirty="0"/>
          </a:p>
        </p:txBody>
      </p:sp>
      <p:pic>
        <p:nvPicPr>
          <p:cNvPr id="9" name="Picture 8" descr="ps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2310878"/>
            <a:ext cx="190500" cy="2921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7064555" y="3482118"/>
            <a:ext cx="56444" cy="235186"/>
          </a:xfrm>
          <a:prstGeom prst="straightConnector1">
            <a:avLst/>
          </a:prstGeom>
          <a:ln w="3175" cmpd="sng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993061" y="2680210"/>
            <a:ext cx="681892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23654" y="1180281"/>
            <a:ext cx="367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1890889" y="348074"/>
            <a:ext cx="170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systematic</a:t>
            </a:r>
            <a:endParaRPr lang="en-US" dirty="0"/>
          </a:p>
        </p:txBody>
      </p:sp>
      <p:pic>
        <p:nvPicPr>
          <p:cNvPr id="19" name="Picture 18" descr="frac_Delta_omeg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252" y="780432"/>
            <a:ext cx="3886200" cy="64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2162" y="3962548"/>
            <a:ext cx="6545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Linearity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7271" y="4584105"/>
            <a:ext cx="789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Nonlinearity: Effective </a:t>
            </a:r>
            <a:r>
              <a:rPr lang="en-US" dirty="0" smtClean="0"/>
              <a:t>vertical </a:t>
            </a:r>
            <a:r>
              <a:rPr lang="en-US" dirty="0" smtClean="0"/>
              <a:t>focusing decreases </a:t>
            </a:r>
            <a:r>
              <a:rPr lang="en-US" dirty="0" smtClean="0"/>
              <a:t>and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</a:t>
            </a:r>
            <a:r>
              <a:rPr lang="en-US" dirty="0" smtClean="0"/>
              <a:t> increases with amplitude </a:t>
            </a:r>
            <a:endParaRPr lang="en-US" dirty="0"/>
          </a:p>
        </p:txBody>
      </p:sp>
      <p:pic>
        <p:nvPicPr>
          <p:cNvPr id="13" name="Picture 12" descr="C_p_=_-_frac_la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02" y="5092864"/>
            <a:ext cx="2997200" cy="800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67064" y="5937991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Reducing the pitch correction for large amplitudes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5</a:t>
            </a:fld>
            <a:endParaRPr lang="en-US"/>
          </a:p>
        </p:txBody>
      </p:sp>
      <p:pic>
        <p:nvPicPr>
          <p:cNvPr id="20" name="Picture 19" descr="langle_psi^2_ra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29" y="3646694"/>
            <a:ext cx="1792787" cy="93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15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8323" y="3154509"/>
            <a:ext cx="694721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addition to nonlinearity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V</a:t>
            </a:r>
            <a:r>
              <a:rPr lang="en-US" dirty="0" smtClean="0"/>
              <a:t>oltage errors on individual quad plates can distort closed orbit,          and,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Misalignment of quad plates can distort closed orbit, introduce additional nonlinearity, alter focusing</a:t>
            </a:r>
            <a:endParaRPr lang="en-US" dirty="0">
              <a:cs typeface="Symbol" charset="2"/>
            </a:endParaRPr>
          </a:p>
        </p:txBody>
      </p:sp>
      <p:pic>
        <p:nvPicPr>
          <p:cNvPr id="5" name="Picture 4" descr="langle_E_r_rang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138" y="3725555"/>
            <a:ext cx="533400" cy="317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7287" y="1212357"/>
            <a:ext cx="7926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Analytic estimates of nonlinearity indicate a few percent of total correction for both E-field and pitch at large </a:t>
            </a:r>
            <a:r>
              <a:rPr lang="en-US" i="1" dirty="0" err="1" smtClean="0"/>
              <a:t>amplitdues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7250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2490" y="770501"/>
            <a:ext cx="8093043" cy="3200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</a:t>
            </a:r>
            <a:r>
              <a:rPr lang="en-US" sz="2000" dirty="0" smtClean="0"/>
              <a:t>uantify impact of nonlinearity, field and alignment errors with </a:t>
            </a:r>
            <a:r>
              <a:rPr lang="en-US" sz="2000" dirty="0" smtClean="0"/>
              <a:t>simulation</a:t>
            </a:r>
          </a:p>
          <a:p>
            <a:endParaRPr lang="en-US" sz="2000" dirty="0" smtClean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Establish integration along trajectory as proxy for spin phase advance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Compute dependence of E-field and pitch corrections on          and  </a:t>
            </a:r>
            <a:endParaRPr lang="en-US" dirty="0"/>
          </a:p>
        </p:txBody>
      </p:sp>
      <p:pic>
        <p:nvPicPr>
          <p:cNvPr id="5" name="Picture 4" descr="vec_C_e(T)_sim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30" y="2065907"/>
            <a:ext cx="3243410" cy="666344"/>
          </a:xfrm>
          <a:prstGeom prst="rect">
            <a:avLst/>
          </a:prstGeom>
        </p:spPr>
      </p:pic>
      <p:pic>
        <p:nvPicPr>
          <p:cNvPr id="7" name="Picture 6" descr="C_p_=_frac_1_T_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21" y="2903583"/>
            <a:ext cx="3163119" cy="714631"/>
          </a:xfrm>
          <a:prstGeom prst="rect">
            <a:avLst/>
          </a:prstGeom>
        </p:spPr>
      </p:pic>
      <p:pic>
        <p:nvPicPr>
          <p:cNvPr id="8" name="Picture 7" descr="x_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41" y="3693341"/>
            <a:ext cx="279400" cy="190500"/>
          </a:xfrm>
          <a:prstGeom prst="rect">
            <a:avLst/>
          </a:prstGeom>
        </p:spPr>
      </p:pic>
      <p:pic>
        <p:nvPicPr>
          <p:cNvPr id="9" name="Picture 8" descr="y_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17" y="3676134"/>
            <a:ext cx="266700" cy="203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81390" y="4764684"/>
            <a:ext cx="732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Is integration a reliable measure of the contributions from E-field and pitch?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2312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5" name="Picture 4" descr="spin_test_single_plate_re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3900" y="533779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tracking using BMT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4296" y="5257800"/>
            <a:ext cx="367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correction </a:t>
            </a:r>
            <a:r>
              <a:rPr lang="en-US" dirty="0" err="1" smtClean="0"/>
              <a:t>vs</a:t>
            </a:r>
            <a:r>
              <a:rPr lang="en-US" dirty="0" smtClean="0"/>
              <a:t> vertical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593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4/29/2019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            E-field/Pitch Review</a:t>
            </a:r>
            <a:endParaRPr lang="en-US"/>
          </a:p>
        </p:txBody>
      </p:sp>
      <p:pic>
        <p:nvPicPr>
          <p:cNvPr id="4" name="Picture 3" descr="spin_test_single_plate_re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FB4F-3A4F-B04C-801B-826C65BCED86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039" y="356010"/>
            <a:ext cx="139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tracking</a:t>
            </a:r>
          </a:p>
          <a:p>
            <a:r>
              <a:rPr lang="en-US" dirty="0" smtClean="0"/>
              <a:t>Integration</a:t>
            </a:r>
            <a:endParaRPr lang="en-US" dirty="0"/>
          </a:p>
        </p:txBody>
      </p:sp>
      <p:pic>
        <p:nvPicPr>
          <p:cNvPr id="9" name="Picture 8" descr="vec_beta_cdot_v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27" y="680404"/>
            <a:ext cx="541662" cy="3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71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6285</TotalTime>
  <Words>1898</Words>
  <Application>Microsoft Macintosh PowerPoint</Application>
  <PresentationFormat>On-screen Show (4:3)</PresentationFormat>
  <Paragraphs>350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Effect of Quad nonlinearity, field errors and misalignment on E-field &amp; Pitch Corrections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Rubin</dc:creator>
  <cp:lastModifiedBy>David Rubin</cp:lastModifiedBy>
  <cp:revision>88</cp:revision>
  <dcterms:created xsi:type="dcterms:W3CDTF">2018-12-19T14:50:01Z</dcterms:created>
  <dcterms:modified xsi:type="dcterms:W3CDTF">2019-04-29T17:43:34Z</dcterms:modified>
</cp:coreProperties>
</file>