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70" r:id="rId3"/>
    <p:sldId id="265" r:id="rId4"/>
    <p:sldId id="266" r:id="rId5"/>
    <p:sldId id="267" r:id="rId6"/>
    <p:sldId id="268" r:id="rId7"/>
    <p:sldId id="271" r:id="rId8"/>
    <p:sldId id="269" r:id="rId9"/>
    <p:sldId id="272" r:id="rId10"/>
    <p:sldId id="256" r:id="rId11"/>
    <p:sldId id="263" r:id="rId12"/>
    <p:sldId id="273" r:id="rId13"/>
    <p:sldId id="274" r:id="rId14"/>
    <p:sldId id="275" r:id="rId15"/>
    <p:sldId id="280" r:id="rId16"/>
    <p:sldId id="276" r:id="rId17"/>
    <p:sldId id="277" r:id="rId18"/>
    <p:sldId id="278" r:id="rId19"/>
    <p:sldId id="279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68AB-38D0-5E45-9B0D-8132A008C2D5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0E7ED-7FB9-984C-AAF0-8A0E183C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1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6AFB-85A1-B843-965B-F69A430CDDE2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49DF-A8A4-8845-AB49-3C001CEC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5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2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FB4F-3A4F-B04C-801B-826C65BCE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Spin tracking </a:t>
            </a:r>
            <a:r>
              <a:rPr lang="en-US" dirty="0" err="1" smtClean="0"/>
              <a:t>vs</a:t>
            </a:r>
            <a:r>
              <a:rPr lang="en-US" dirty="0" smtClean="0"/>
              <a:t> Integration and </a:t>
            </a:r>
            <a:r>
              <a:rPr lang="en-US" dirty="0" smtClean="0"/>
              <a:t>effect of </a:t>
            </a:r>
            <a:r>
              <a:rPr lang="en-US" smtClean="0"/>
              <a:t>quad nonlinearity</a:t>
            </a:r>
            <a:endParaRPr lang="en-US" dirty="0">
              <a:latin typeface="+mn-lt"/>
              <a:cs typeface="Symbol" charset="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 </a:t>
            </a:r>
          </a:p>
          <a:p>
            <a:r>
              <a:rPr lang="en-US" dirty="0" smtClean="0"/>
              <a:t>February 7, </a:t>
            </a:r>
            <a:r>
              <a:rPr lang="en-US" dirty="0" smtClean="0"/>
              <a:t>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5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08" y="4095197"/>
            <a:ext cx="26416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616" y="426874"/>
            <a:ext cx="181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 field correction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6336" y="1120545"/>
            <a:ext cx="69557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3 ways to compute E-field contribution 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Spin tracking  (BMT equation)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Integration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/>
              <a:t>Integration along trajectory (includes </a:t>
            </a:r>
            <a:r>
              <a:rPr lang="en-US" dirty="0" err="1" smtClean="0"/>
              <a:t>betatron</a:t>
            </a:r>
            <a:r>
              <a:rPr lang="en-US" dirty="0" smtClean="0"/>
              <a:t> oscillations)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/>
              <a:t>Integration along closed orbit (                 )</a:t>
            </a:r>
            <a:endParaRPr lang="en-US" dirty="0"/>
          </a:p>
        </p:txBody>
      </p:sp>
      <p:pic>
        <p:nvPicPr>
          <p:cNvPr id="9" name="Picture 8" descr="omega_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1" y="1261874"/>
            <a:ext cx="317500" cy="190500"/>
          </a:xfrm>
          <a:prstGeom prst="rect">
            <a:avLst/>
          </a:prstGeom>
        </p:spPr>
      </p:pic>
      <p:pic>
        <p:nvPicPr>
          <p:cNvPr id="11" name="Picture 10" descr="x=_eta_del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84" y="2852514"/>
            <a:ext cx="889000" cy="29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014" y="3613075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method 2b) is most nearly equivalent to the ‘classic’ method, namely </a:t>
            </a:r>
            <a:endParaRPr lang="en-US" dirty="0"/>
          </a:p>
        </p:txBody>
      </p:sp>
      <p:pic>
        <p:nvPicPr>
          <p:cNvPr id="13" name="Picture 12" descr="vec_C_e(T)_sim_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39" y="1777680"/>
            <a:ext cx="3243410" cy="66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430" y="5293239"/>
            <a:ext cx="7507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the 3 methods in simulation to determine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If integration is a reliable proxy for spin tracking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size of the contribution from finite </a:t>
            </a:r>
            <a:r>
              <a:rPr lang="en-US" dirty="0" err="1" smtClean="0"/>
              <a:t>betatron</a:t>
            </a:r>
            <a:r>
              <a:rPr lang="en-US" dirty="0" smtClean="0"/>
              <a:t> oscillation </a:t>
            </a:r>
            <a:r>
              <a:rPr lang="en-US" dirty="0" smtClean="0"/>
              <a:t>amplitude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Effect of quad nonlinearity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9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off-energy-xbeta=2.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93700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926" y="4086225"/>
            <a:ext cx="6164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Distinct trajectories with common momentum offset</a:t>
            </a:r>
          </a:p>
          <a:p>
            <a:r>
              <a:rPr lang="en-US" dirty="0"/>
              <a:t> </a:t>
            </a:r>
            <a:r>
              <a:rPr lang="en-US" dirty="0" smtClean="0"/>
              <a:t>- For trajectory compute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a</a:t>
            </a:r>
            <a:r>
              <a:rPr lang="en-US" dirty="0" smtClean="0"/>
              <a:t>  by spin tracking and by </a:t>
            </a:r>
            <a:r>
              <a:rPr lang="en-US" dirty="0" smtClean="0"/>
              <a:t>integration</a:t>
            </a:r>
          </a:p>
          <a:p>
            <a:endParaRPr lang="en-US" dirty="0"/>
          </a:p>
          <a:p>
            <a:r>
              <a:rPr lang="en-US" dirty="0" smtClean="0"/>
              <a:t>Is the </a:t>
            </a:r>
            <a:r>
              <a:rPr lang="en-US" dirty="0" err="1" smtClean="0"/>
              <a:t>Efield</a:t>
            </a:r>
            <a:r>
              <a:rPr lang="en-US" dirty="0" smtClean="0"/>
              <a:t> correction independent of the </a:t>
            </a:r>
            <a:r>
              <a:rPr lang="en-US" dirty="0" err="1" smtClean="0"/>
              <a:t>betatron</a:t>
            </a:r>
            <a:r>
              <a:rPr lang="en-US" dirty="0" smtClean="0"/>
              <a:t> amplitude?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2508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47710"/>
            <a:ext cx="8240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Multiple points at each momentum correspond to different </a:t>
            </a:r>
            <a:r>
              <a:rPr lang="en-US" dirty="0" err="1" smtClean="0"/>
              <a:t>betatron</a:t>
            </a:r>
            <a:r>
              <a:rPr lang="en-US" dirty="0" smtClean="0"/>
              <a:t> amplitudes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spread at momentum zero is a measure of the accuracy of the simulation (since the E-field correction is nominally zero at the magic momentum)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6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2508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400" y="5147705"/>
            <a:ext cx="731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Efield</a:t>
            </a:r>
            <a:r>
              <a:rPr lang="en-US" dirty="0" smtClean="0"/>
              <a:t> correction computed with spin tracking in good agreement with correction based on</a:t>
            </a:r>
            <a:endParaRPr lang="en-US" dirty="0"/>
          </a:p>
        </p:txBody>
      </p:sp>
      <p:pic>
        <p:nvPicPr>
          <p:cNvPr id="6" name="Picture 5" descr="langle_bf_beta_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7" y="5492960"/>
            <a:ext cx="719865" cy="2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032509"/>
            <a:ext cx="5486400" cy="3657600"/>
          </a:xfrm>
          <a:prstGeom prst="rect">
            <a:avLst/>
          </a:prstGeom>
        </p:spPr>
      </p:pic>
      <p:pic>
        <p:nvPicPr>
          <p:cNvPr id="6" name="Picture 5" descr="langle_bf_beta_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3" y="5312382"/>
            <a:ext cx="977900" cy="31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8705" y="5254650"/>
            <a:ext cx="694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along the trajectory is very nearly the same as                    along the closed orbit. (There is little dependence on </a:t>
            </a:r>
            <a:r>
              <a:rPr lang="en-US" dirty="0" err="1" smtClean="0"/>
              <a:t>betatron</a:t>
            </a:r>
            <a:r>
              <a:rPr lang="en-US" dirty="0" smtClean="0"/>
              <a:t> amplitude)</a:t>
            </a:r>
            <a:endParaRPr lang="en-US" dirty="0"/>
          </a:p>
        </p:txBody>
      </p:sp>
      <p:pic>
        <p:nvPicPr>
          <p:cNvPr id="8" name="Picture 7" descr="langle_bf_beta_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42" y="5316104"/>
            <a:ext cx="977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off-energy-xbeta=2.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865173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2508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79" y="5032247"/>
            <a:ext cx="893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calculation of the E-field correction that assumes quad linearity, </a:t>
            </a:r>
            <a:r>
              <a:rPr lang="en-US" i="1" dirty="0" smtClean="0"/>
              <a:t>overestimates</a:t>
            </a:r>
            <a:r>
              <a:rPr lang="en-US" dirty="0" smtClean="0"/>
              <a:t> the effect at large momentum offset (where E-field does not increase linearly with displacement)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0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003994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n, R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h </a:t>
            </a:r>
            <a:r>
              <a:rPr lang="en-US" dirty="0" smtClean="0">
                <a:cs typeface="Symbol" charset="2"/>
              </a:rPr>
              <a:t>with </a:t>
            </a:r>
            <a:r>
              <a:rPr lang="en-US" dirty="0" err="1" smtClean="0">
                <a:cs typeface="Symbol" charset="2"/>
              </a:rPr>
              <a:t>Q</a:t>
            </a:r>
            <a:r>
              <a:rPr lang="en-US" baseline="-25000" dirty="0" err="1" smtClean="0">
                <a:cs typeface="Symbol" charset="2"/>
              </a:rPr>
              <a:t>x</a:t>
            </a:r>
            <a:r>
              <a:rPr lang="en-US" baseline="-250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and measure </a:t>
            </a:r>
            <a:r>
              <a:rPr lang="en-US" dirty="0" err="1" smtClean="0">
                <a:cs typeface="Symbol" charset="2"/>
              </a:rPr>
              <a:t>Q</a:t>
            </a:r>
            <a:r>
              <a:rPr lang="en-US" baseline="-25000" dirty="0" err="1" smtClean="0">
                <a:cs typeface="Symbol" charset="2"/>
              </a:rPr>
              <a:t>x</a:t>
            </a:r>
            <a:r>
              <a:rPr lang="en-US" dirty="0" smtClean="0">
                <a:cs typeface="Symbol" charset="2"/>
              </a:rPr>
              <a:t> for each momentum =&gt;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2509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517042"/>
            <a:ext cx="851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effect of quad nonlinearity can be corrected by measuring momentum dependence of horizontal tune</a:t>
            </a:r>
            <a:endParaRPr lang="en-US" dirty="0"/>
          </a:p>
        </p:txBody>
      </p:sp>
      <p:pic>
        <p:nvPicPr>
          <p:cNvPr id="6" name="Picture 5" descr="C_e_=_-2_beta^2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13" y="4965506"/>
            <a:ext cx="2104365" cy="5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4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7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11" y="2120624"/>
            <a:ext cx="5959799" cy="274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66519" y="2120624"/>
            <a:ext cx="1749777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82005" y="2778618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3829" y="28645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pic>
        <p:nvPicPr>
          <p:cNvPr id="9" name="Picture 8" descr="ps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33866"/>
            <a:ext cx="190500" cy="2921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064555" y="4035774"/>
            <a:ext cx="56444" cy="235186"/>
          </a:xfrm>
          <a:prstGeom prst="straightConnector1">
            <a:avLst/>
          </a:prstGeom>
          <a:ln w="3175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93061" y="3546184"/>
            <a:ext cx="68189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07227" y="1935958"/>
            <a:ext cx="36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90889" y="348074"/>
            <a:ext cx="17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systematic</a:t>
            </a:r>
            <a:endParaRPr lang="en-US" dirty="0"/>
          </a:p>
        </p:txBody>
      </p:sp>
      <p:pic>
        <p:nvPicPr>
          <p:cNvPr id="19" name="Picture 18" descr="frac_Delta_omeg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48" y="5489928"/>
            <a:ext cx="3886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5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3374" y="904875"/>
            <a:ext cx="67095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Quad fields are based on an azimuthal slice of 3-D field map with no end effect details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And perfect relative alignment of plates and absolute alignment about magic radius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Perfect B-field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Measurement of amplitude/momentum dependence of tunes would be very useful to diagnose quad fields and compensate nonlinearities.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73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7810" y="1315998"/>
            <a:ext cx="749435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ways to compute pitch correction in simulation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Spin tracking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Includes everything, but ppb precision requires many turns</a:t>
            </a:r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Integration along trajectory </a:t>
            </a:r>
            <a:r>
              <a:rPr lang="mr-IN" i="1" dirty="0" smtClean="0"/>
              <a:t>–</a:t>
            </a:r>
            <a:r>
              <a:rPr lang="en-US" i="1" dirty="0" smtClean="0"/>
              <a:t> very good approximation far from resonances</a:t>
            </a:r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 of vertical amplitude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assumes quad linearity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1750" y="762000"/>
            <a:ext cx="1699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Pitch correction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C_p_=_-_frac_n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46" y="4580559"/>
            <a:ext cx="4279900" cy="800100"/>
          </a:xfrm>
          <a:prstGeom prst="rect">
            <a:avLst/>
          </a:prstGeom>
        </p:spPr>
      </p:pic>
      <p:pic>
        <p:nvPicPr>
          <p:cNvPr id="13" name="Picture 12" descr="C_p_=_frac_1_T_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92" y="2924057"/>
            <a:ext cx="3429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5756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900" y="53377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tracking using BMT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4296" y="5052817"/>
            <a:ext cx="367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correction </a:t>
            </a:r>
            <a:r>
              <a:rPr lang="en-US" dirty="0" err="1" smtClean="0"/>
              <a:t>vs</a:t>
            </a:r>
            <a:r>
              <a:rPr lang="en-US" dirty="0" smtClean="0"/>
              <a:t> vertical amplitude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2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5" name="Picture 4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5755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481" y="395111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tracking and ‘integration’ are in good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2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5756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245" y="5202297"/>
            <a:ext cx="787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amplitude (y</a:t>
            </a:r>
            <a:r>
              <a:rPr lang="en-US" baseline="-25000" dirty="0" smtClean="0"/>
              <a:t>0</a:t>
            </a:r>
            <a:r>
              <a:rPr lang="en-US" dirty="0" smtClean="0"/>
              <a:t>)/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cs typeface="Symbol" charset="2"/>
              </a:rPr>
              <a:t>v</a:t>
            </a:r>
            <a:r>
              <a:rPr lang="en-US" baseline="-250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 is not a good measure of angle </a:t>
            </a:r>
            <a:r>
              <a:rPr lang="en-US" dirty="0" smtClean="0">
                <a:latin typeface="Symbol" charset="2"/>
                <a:cs typeface="Symbol" charset="2"/>
              </a:rPr>
              <a:t>y </a:t>
            </a:r>
            <a:r>
              <a:rPr lang="en-US" dirty="0" smtClean="0">
                <a:cs typeface="Symbol" charset="2"/>
              </a:rPr>
              <a:t>at large amplitude</a:t>
            </a:r>
            <a:endParaRPr lang="en-US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786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" y="113830"/>
            <a:ext cx="4457700" cy="2971800"/>
          </a:xfrm>
          <a:prstGeom prst="rect">
            <a:avLst/>
          </a:prstGeom>
        </p:spPr>
      </p:pic>
      <p:pic>
        <p:nvPicPr>
          <p:cNvPr id="5" name="Picture 4" descr="spin_e_p_18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05" y="113830"/>
            <a:ext cx="44577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4593" y="244593"/>
            <a:ext cx="846666" cy="159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52222" y="3480741"/>
            <a:ext cx="5699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nonlinearity =&gt; amplitude dependence of tune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</a:p>
          <a:p>
            <a:r>
              <a:rPr lang="en-US" dirty="0" smtClean="0">
                <a:cs typeface="Symbol" charset="2"/>
              </a:rPr>
              <a:t>And nonlinear dependence of </a:t>
            </a:r>
            <a:r>
              <a:rPr lang="en-US" dirty="0" smtClean="0">
                <a:latin typeface="Symbol" charset="2"/>
                <a:cs typeface="Symbol" charset="2"/>
              </a:rPr>
              <a:t>y </a:t>
            </a:r>
            <a:r>
              <a:rPr lang="en-US" dirty="0" smtClean="0">
                <a:cs typeface="Symbol" charset="2"/>
              </a:rPr>
              <a:t>on y</a:t>
            </a:r>
            <a:r>
              <a:rPr lang="en-US" baseline="-25000" dirty="0" smtClean="0">
                <a:cs typeface="Symbol" charset="2"/>
              </a:rPr>
              <a:t>0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213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5756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203" y="4994485"/>
            <a:ext cx="780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can correct for the amplitude dependence by measuring the vertical tune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Alternatively, measure the angular         distribution directly</a:t>
            </a:r>
            <a:endParaRPr lang="en-US" dirty="0"/>
          </a:p>
        </p:txBody>
      </p:sp>
      <p:pic>
        <p:nvPicPr>
          <p:cNvPr id="6" name="Picture 5" descr="beta(y)=_left(_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348"/>
            <a:ext cx="2357026" cy="651283"/>
          </a:xfrm>
          <a:prstGeom prst="rect">
            <a:avLst/>
          </a:prstGeom>
        </p:spPr>
      </p:pic>
      <p:pic>
        <p:nvPicPr>
          <p:cNvPr id="7" name="Picture 6" descr="langle_psi^2_ra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88" y="5616620"/>
            <a:ext cx="331610" cy="2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9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2/7/19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pic>
        <p:nvPicPr>
          <p:cNvPr id="4" name="Picture 3" descr="spin_e_p_18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3066" y="1741562"/>
            <a:ext cx="1308519" cy="2405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589</Words>
  <Application>Microsoft Macintosh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Spin tracking vs Integration and effect of quad nonlinearity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44</cp:revision>
  <dcterms:created xsi:type="dcterms:W3CDTF">2018-12-19T14:50:01Z</dcterms:created>
  <dcterms:modified xsi:type="dcterms:W3CDTF">2019-02-07T19:38:38Z</dcterms:modified>
</cp:coreProperties>
</file>