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0" r:id="rId2"/>
    <p:sldId id="264" r:id="rId3"/>
    <p:sldId id="263" r:id="rId4"/>
    <p:sldId id="262" r:id="rId5"/>
    <p:sldId id="261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083" autoAdjust="0"/>
  </p:normalViewPr>
  <p:slideViewPr>
    <p:cSldViewPr snapToGrid="0" snapToObjects="1">
      <p:cViewPr varScale="1">
        <p:scale>
          <a:sx n="143" d="100"/>
          <a:sy n="143" d="100"/>
        </p:scale>
        <p:origin x="-13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6" d="100"/>
        <a:sy n="106" d="100"/>
      </p:scale>
      <p:origin x="0" y="5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9718B-D69A-2441-B0FC-C3B86F345AEE}" type="datetimeFigureOut">
              <a:rPr lang="en-US" smtClean="0"/>
              <a:t>6/13/19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60A91-B96A-1F49-96A1-621C409AC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4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FFA7D-5E0E-7446-BFF3-9E39D6B9F817}" type="datetimeFigureOut">
              <a:rPr lang="en-US" smtClean="0"/>
              <a:t>6/13/19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394F4-7101-D845-B614-E8912C7BE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774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84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94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8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9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750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6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8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6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2ECAA-55DE-A546-88ED-23926A155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71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smtClean="0"/>
              <a:t>Field </a:t>
            </a:r>
            <a:r>
              <a:rPr lang="en-US" dirty="0"/>
              <a:t>/</a:t>
            </a:r>
            <a:r>
              <a:rPr lang="en-US" dirty="0" smtClean="0"/>
              <a:t> Pitch systematic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D. </a:t>
            </a:r>
            <a:r>
              <a:rPr lang="en-US" dirty="0" smtClean="0"/>
              <a:t>Rubin</a:t>
            </a:r>
          </a:p>
          <a:p>
            <a:r>
              <a:rPr lang="en-US" dirty="0" smtClean="0"/>
              <a:t>June 13,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54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939996" y="1809368"/>
            <a:ext cx="8699" cy="1852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 noChangeAspect="1"/>
          </p:cNvSpPr>
          <p:nvPr/>
        </p:nvSpPr>
        <p:spPr>
          <a:xfrm>
            <a:off x="2948695" y="1304831"/>
            <a:ext cx="2811752" cy="280974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756097" y="1809368"/>
            <a:ext cx="8699" cy="1852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3470588" y="1304831"/>
            <a:ext cx="18562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470588" y="4097180"/>
            <a:ext cx="18562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06802" y="1529018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 plates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019800" y="2705355"/>
            <a:ext cx="50386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999353" y="2705355"/>
            <a:ext cx="480523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30954" y="2764259"/>
            <a:ext cx="785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±2mm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86423" y="1809368"/>
            <a:ext cx="1456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ΔV</a:t>
            </a:r>
            <a:r>
              <a:rPr lang="en-US" baseline="-25000" dirty="0" err="1" smtClean="0"/>
              <a:t>p</a:t>
            </a:r>
            <a:r>
              <a:rPr lang="en-US" dirty="0" smtClean="0"/>
              <a:t> = ± </a:t>
            </a:r>
            <a:r>
              <a:rPr lang="en-US" dirty="0"/>
              <a:t>5</a:t>
            </a:r>
            <a:r>
              <a:rPr lang="en-US" dirty="0" smtClean="0"/>
              <a:t>% V</a:t>
            </a:r>
            <a:r>
              <a:rPr lang="en-US" baseline="-25000" dirty="0" smtClean="0"/>
              <a:t>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2816" y="4558226"/>
            <a:ext cx="713716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 </a:t>
            </a:r>
            <a:r>
              <a:rPr lang="en-US" i="1" dirty="0" smtClean="0"/>
              <a:t>configurations</a:t>
            </a:r>
            <a:r>
              <a:rPr lang="en-US" dirty="0" smtClean="0"/>
              <a:t> that span the space of possibilities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alignment of each of 2X4X4 quad plates </a:t>
            </a:r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x</a:t>
            </a:r>
            <a:r>
              <a:rPr lang="en-US" dirty="0" smtClean="0"/>
              <a:t>= ±2mm, </a:t>
            </a:r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y</a:t>
            </a:r>
            <a:r>
              <a:rPr lang="en-US" dirty="0" smtClean="0"/>
              <a:t>= ±2mm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voltage on each of 32 quad plates </a:t>
            </a:r>
            <a:r>
              <a:rPr lang="en-US" dirty="0" err="1"/>
              <a:t>ΔV</a:t>
            </a:r>
            <a:r>
              <a:rPr lang="en-US" baseline="-25000" dirty="0" err="1"/>
              <a:t>p</a:t>
            </a:r>
            <a:r>
              <a:rPr lang="en-US" dirty="0"/>
              <a:t> = ± 5</a:t>
            </a:r>
            <a:r>
              <a:rPr lang="en-US" dirty="0" smtClean="0"/>
              <a:t>% V</a:t>
            </a:r>
            <a:r>
              <a:rPr lang="en-US" baseline="-25000" dirty="0" smtClean="0"/>
              <a:t>0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i="1" dirty="0" smtClean="0"/>
              <a:t>Note that both misalignment and voltage errors enhance nonlinearities</a:t>
            </a:r>
            <a:endParaRPr lang="en-US" i="1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Vary radial magnetic field </a:t>
            </a:r>
            <a:r>
              <a:rPr lang="en-US" dirty="0" err="1">
                <a:latin typeface="Symbol" charset="2"/>
                <a:cs typeface="Symbol" charset="2"/>
              </a:rPr>
              <a:t>D</a:t>
            </a:r>
            <a:r>
              <a:rPr lang="en-US" dirty="0" err="1"/>
              <a:t>B</a:t>
            </a:r>
            <a:r>
              <a:rPr lang="en-US" baseline="-25000" dirty="0" err="1"/>
              <a:t>r</a:t>
            </a:r>
            <a:r>
              <a:rPr lang="en-US" dirty="0"/>
              <a:t> = </a:t>
            </a:r>
            <a:r>
              <a:rPr lang="en-US" dirty="0" smtClean="0"/>
              <a:t>±30 ppm (uniformly)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52484" y="2670568"/>
            <a:ext cx="1552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Symbol" charset="2"/>
                <a:cs typeface="Symbol" charset="2"/>
              </a:rPr>
              <a:t>D</a:t>
            </a:r>
            <a:r>
              <a:rPr lang="en-US" dirty="0" err="1" smtClean="0"/>
              <a:t>B</a:t>
            </a:r>
            <a:r>
              <a:rPr lang="en-US" baseline="-25000" dirty="0" err="1" smtClean="0"/>
              <a:t>r</a:t>
            </a:r>
            <a:r>
              <a:rPr lang="en-US" dirty="0" smtClean="0"/>
              <a:t> = ±30 ppm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951399" y="774207"/>
            <a:ext cx="0" cy="4523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951399" y="1526822"/>
            <a:ext cx="1" cy="53482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8302" y="139187"/>
            <a:ext cx="83984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Systematically explore dependence of E-field and Pitch correction on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 field and </a:t>
            </a:r>
            <a:r>
              <a:rPr lang="en-US" sz="2000" dirty="0"/>
              <a:t>alignment errors </a:t>
            </a:r>
            <a:r>
              <a:rPr lang="en-US" sz="2000" dirty="0" smtClean="0"/>
              <a:t>and nonlinearity with simulation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812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241" y="26643"/>
            <a:ext cx="4800600" cy="3200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1479" y="3200400"/>
            <a:ext cx="4800600" cy="320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3431" y="786902"/>
            <a:ext cx="28507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Distribution of E-field contributions for 424 configurations of quad plate misalignment, voltage errors and radial B-field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3442" y="4049528"/>
            <a:ext cx="3397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in estimation of E-field contribution for 424 </a:t>
            </a:r>
            <a:r>
              <a:rPr lang="en-US" dirty="0" err="1" smtClean="0"/>
              <a:t>configs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600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6788" y="3218117"/>
            <a:ext cx="4800600" cy="3200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788" y="117144"/>
            <a:ext cx="4800600" cy="320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3431" y="786902"/>
            <a:ext cx="28507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Distribution of pitch contributions for 424 configurations of quad plate misalignment, voltage errors and radial B-field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4049528"/>
            <a:ext cx="3503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Error in estimation of pitch contribution for 424 configurations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81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657" y="95392"/>
            <a:ext cx="4572000" cy="3200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394" y="3295792"/>
            <a:ext cx="4572000" cy="3200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3829" y="1218460"/>
            <a:ext cx="2975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Width of vertical distribution in 15 </a:t>
            </a:r>
            <a:r>
              <a:rPr lang="en-US" dirty="0" err="1" smtClean="0"/>
              <a:t>deg</a:t>
            </a:r>
            <a:r>
              <a:rPr lang="en-US" dirty="0" smtClean="0"/>
              <a:t> azimuthal bins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18993" y="4822135"/>
            <a:ext cx="2748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Same with suppressed zero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01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13, 2019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9" y="1850072"/>
            <a:ext cx="4938440" cy="34569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24857" y="417286"/>
            <a:ext cx="78673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maximum pitch angle is determined by the physical aperture (collimators)</a:t>
            </a:r>
          </a:p>
          <a:p>
            <a:r>
              <a:rPr lang="en-US" dirty="0" smtClean="0"/>
              <a:t>The average pitch correction for the distribution depends on the vertical acceptance of the detector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5286" y="1420976"/>
            <a:ext cx="25238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If aperture is 45mm then</a:t>
            </a:r>
            <a:endParaRPr lang="en-US" dirty="0">
              <a:solidFill>
                <a:srgbClr val="0000FF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604091"/>
              </p:ext>
            </p:extLst>
          </p:nvPr>
        </p:nvGraphicFramePr>
        <p:xfrm>
          <a:off x="6227251" y="2684504"/>
          <a:ext cx="2403929" cy="1644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358"/>
                <a:gridCol w="1088571"/>
              </a:tblGrid>
              <a:tr h="411238">
                <a:tc>
                  <a:txBody>
                    <a:bodyPr/>
                    <a:lstStyle/>
                    <a:p>
                      <a:r>
                        <a:rPr lang="en-US" dirty="0" smtClean="0"/>
                        <a:t>Acceptance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</a:t>
                      </a:r>
                      <a:r>
                        <a:rPr lang="en-US" baseline="-25000" dirty="0" err="1" smtClean="0"/>
                        <a:t>p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baseline="0" dirty="0" smtClean="0"/>
                        <a:t>[ppm]</a:t>
                      </a:r>
                      <a:endParaRPr lang="en-US" dirty="0"/>
                    </a:p>
                  </a:txBody>
                  <a:tcPr/>
                </a:tc>
              </a:tr>
              <a:tr h="411238">
                <a:tc>
                  <a:txBody>
                    <a:bodyPr/>
                    <a:lstStyle/>
                    <a:p>
                      <a:r>
                        <a:rPr lang="en-US" dirty="0" smtClean="0"/>
                        <a:t>± 1 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-0.09</a:t>
                      </a:r>
                      <a:endParaRPr lang="en-US" dirty="0"/>
                    </a:p>
                  </a:txBody>
                  <a:tcPr/>
                </a:tc>
              </a:tr>
              <a:tr h="411238">
                <a:tc>
                  <a:txBody>
                    <a:bodyPr/>
                    <a:lstStyle/>
                    <a:p>
                      <a:r>
                        <a:rPr lang="en-US" dirty="0" smtClean="0"/>
                        <a:t>± 10 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-0.11</a:t>
                      </a:r>
                      <a:endParaRPr lang="en-US" dirty="0"/>
                    </a:p>
                  </a:txBody>
                  <a:tcPr/>
                </a:tc>
              </a:tr>
              <a:tr h="411238">
                <a:tc>
                  <a:txBody>
                    <a:bodyPr/>
                    <a:lstStyle/>
                    <a:p>
                      <a:r>
                        <a:rPr lang="en-US" dirty="0" smtClean="0"/>
                        <a:t>± 40 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-0.175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62429" y="114692"/>
            <a:ext cx="239518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Pitch and acceptance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84071" y="21771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83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20064</TotalTime>
  <Words>274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 – Field / Pitch systematic update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47</cp:revision>
  <dcterms:created xsi:type="dcterms:W3CDTF">2019-05-16T14:47:14Z</dcterms:created>
  <dcterms:modified xsi:type="dcterms:W3CDTF">2019-06-13T23:34:29Z</dcterms:modified>
</cp:coreProperties>
</file>