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0" r:id="rId2"/>
    <p:sldId id="272" r:id="rId3"/>
    <p:sldId id="267" r:id="rId4"/>
    <p:sldId id="271" r:id="rId5"/>
    <p:sldId id="273" r:id="rId6"/>
    <p:sldId id="266" r:id="rId7"/>
    <p:sldId id="268" r:id="rId8"/>
    <p:sldId id="270" r:id="rId9"/>
    <p:sldId id="265" r:id="rId10"/>
    <p:sldId id="264" r:id="rId11"/>
    <p:sldId id="263" r:id="rId12"/>
    <p:sldId id="262" r:id="rId13"/>
    <p:sldId id="274" r:id="rId14"/>
    <p:sldId id="269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83" autoAdjust="0"/>
  </p:normalViewPr>
  <p:slideViewPr>
    <p:cSldViewPr snapToGrid="0" snapToObjects="1">
      <p:cViewPr varScale="1">
        <p:scale>
          <a:sx n="147" d="100"/>
          <a:sy n="147" d="100"/>
        </p:scale>
        <p:origin x="-12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9718B-D69A-2441-B0FC-C3B86F345AEE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0A91-B96A-1F49-96A1-621C409AC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4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FFA7D-5E0E-7446-BFF3-9E39D6B9F817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394F4-7101-D845-B614-E8912C7B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4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9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5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2ECAA-55DE-A546-88ED-23926A155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 </a:t>
            </a:r>
            <a:r>
              <a:rPr lang="mr-IN" dirty="0" smtClean="0"/>
              <a:t>–</a:t>
            </a:r>
            <a:r>
              <a:rPr lang="en-US" dirty="0" smtClean="0"/>
              <a:t> Field </a:t>
            </a:r>
            <a:r>
              <a:rPr lang="en-US" dirty="0"/>
              <a:t>/</a:t>
            </a:r>
            <a:r>
              <a:rPr lang="en-US" dirty="0" smtClean="0"/>
              <a:t> Pitch systematic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June </a:t>
            </a:r>
            <a:r>
              <a:rPr lang="en-US" dirty="0"/>
              <a:t>2</a:t>
            </a:r>
            <a:r>
              <a:rPr lang="en-US" dirty="0" smtClean="0"/>
              <a:t>7</a:t>
            </a:r>
            <a:r>
              <a:rPr lang="en-US" dirty="0" smtClean="0"/>
              <a:t>,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939996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spect="1"/>
          </p:cNvSpPr>
          <p:nvPr/>
        </p:nvSpPr>
        <p:spPr>
          <a:xfrm>
            <a:off x="2948695" y="1304831"/>
            <a:ext cx="2811752" cy="28097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756097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70588" y="1304831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70588" y="4097180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6802" y="152901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9800" y="2705355"/>
            <a:ext cx="503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99353" y="2705355"/>
            <a:ext cx="480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30954" y="2764259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±2mm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6423" y="1809368"/>
            <a:ext cx="14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ΔV</a:t>
            </a:r>
            <a:r>
              <a:rPr lang="en-US" baseline="-25000" dirty="0" err="1" smtClean="0"/>
              <a:t>p</a:t>
            </a:r>
            <a:r>
              <a:rPr lang="en-US" dirty="0" smtClean="0"/>
              <a:t> = ± </a:t>
            </a:r>
            <a:r>
              <a:rPr lang="en-US" dirty="0"/>
              <a:t>5</a:t>
            </a:r>
            <a:r>
              <a:rPr lang="en-US" dirty="0" smtClean="0"/>
              <a:t>% V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8302" y="4249798"/>
            <a:ext cx="87793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</a:t>
            </a:r>
            <a:r>
              <a:rPr lang="en-US" i="1" dirty="0" smtClean="0"/>
              <a:t>configurations</a:t>
            </a:r>
            <a:r>
              <a:rPr lang="en-US" dirty="0" smtClean="0"/>
              <a:t> that span the space of possibilities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alignment of each of 2X4X4 quad plates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= ±2mm,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y</a:t>
            </a:r>
            <a:r>
              <a:rPr lang="en-US" dirty="0" smtClean="0"/>
              <a:t>= ±2mm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voltage on each of 32 quad plates </a:t>
            </a:r>
            <a:r>
              <a:rPr lang="en-US" dirty="0" err="1"/>
              <a:t>ΔV</a:t>
            </a:r>
            <a:r>
              <a:rPr lang="en-US" baseline="-25000" dirty="0" err="1"/>
              <a:t>p</a:t>
            </a:r>
            <a:r>
              <a:rPr lang="en-US" dirty="0"/>
              <a:t> = ± 5</a:t>
            </a:r>
            <a:r>
              <a:rPr lang="en-US" dirty="0" smtClean="0"/>
              <a:t>% V</a:t>
            </a:r>
            <a:r>
              <a:rPr lang="en-US" baseline="-25000" dirty="0" smtClean="0"/>
              <a:t>0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Note that both misalignment and voltage errors enhance nonlinearities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radial magnetic field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B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smtClean="0"/>
              <a:t>±30 ppm (uniformly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There are 512 configurations where</a:t>
            </a:r>
            <a:r>
              <a:rPr lang="en-US" i="1" dirty="0" smtClean="0">
                <a:solidFill>
                  <a:srgbClr val="FF0000"/>
                </a:solidFill>
              </a:rPr>
              <a:t> all inner(outer/top/bottom) plates have the same position and voltage offsets</a:t>
            </a:r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52484" y="2670568"/>
            <a:ext cx="155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</a:t>
            </a:r>
            <a:r>
              <a:rPr lang="en-US" dirty="0" smtClean="0"/>
              <a:t> = ±30 ppm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51399" y="774207"/>
            <a:ext cx="0" cy="452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51399" y="1526822"/>
            <a:ext cx="1" cy="534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8302" y="139187"/>
            <a:ext cx="839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Systematically explore dependence of E-field and Pitch correction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field and </a:t>
            </a:r>
            <a:r>
              <a:rPr lang="en-US" sz="2000" dirty="0"/>
              <a:t>alignment errors </a:t>
            </a:r>
            <a:r>
              <a:rPr lang="en-US" sz="2000" dirty="0" smtClean="0"/>
              <a:t>and nonlinearity with simulation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2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3431" y="786902"/>
            <a:ext cx="285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E-field contributions for </a:t>
            </a:r>
            <a:r>
              <a:rPr lang="en-US" dirty="0" smtClean="0"/>
              <a:t>523</a:t>
            </a:r>
            <a:r>
              <a:rPr lang="en-US" dirty="0" smtClean="0"/>
              <a:t> </a:t>
            </a:r>
            <a:r>
              <a:rPr lang="en-US" dirty="0" smtClean="0"/>
              <a:t>configurations of quad plate misalignment, voltage errors and radial B-field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442" y="4049528"/>
            <a:ext cx="339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estimation of E-field contribution for </a:t>
            </a:r>
            <a:r>
              <a:rPr lang="en-US" dirty="0" smtClean="0"/>
              <a:t>523</a:t>
            </a:r>
            <a:r>
              <a:rPr lang="en-US" dirty="0" smtClean="0"/>
              <a:t> </a:t>
            </a:r>
            <a:r>
              <a:rPr lang="en-US" dirty="0" err="1" smtClean="0"/>
              <a:t>configs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765" y="0"/>
            <a:ext cx="48006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83" y="3200400"/>
            <a:ext cx="4800600" cy="32004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9569" y="5283924"/>
            <a:ext cx="348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</a:t>
            </a:r>
            <a:r>
              <a:rPr lang="en-US" i="1" dirty="0" smtClean="0"/>
              <a:t>and</a:t>
            </a:r>
            <a:r>
              <a:rPr lang="en-US" dirty="0" smtClean="0"/>
              <a:t> convolution method underestimate E-field correction.</a:t>
            </a:r>
          </a:p>
          <a:p>
            <a:r>
              <a:rPr lang="en-US" dirty="0" smtClean="0"/>
              <a:t>? Field index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0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3431" y="786902"/>
            <a:ext cx="285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pitch contributions for </a:t>
            </a:r>
            <a:r>
              <a:rPr lang="en-US" dirty="0" smtClean="0"/>
              <a:t>532</a:t>
            </a:r>
            <a:r>
              <a:rPr lang="en-US" dirty="0" smtClean="0"/>
              <a:t> </a:t>
            </a:r>
            <a:r>
              <a:rPr lang="en-US" dirty="0" smtClean="0"/>
              <a:t>configurations of quad plate misalignment, voltage errors and radial B-field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214" y="4049528"/>
            <a:ext cx="334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estimation of pitch contribution for </a:t>
            </a:r>
            <a:r>
              <a:rPr lang="en-US" dirty="0" smtClean="0"/>
              <a:t>532</a:t>
            </a:r>
            <a:r>
              <a:rPr lang="en-US" dirty="0" smtClean="0"/>
              <a:t> </a:t>
            </a:r>
            <a:r>
              <a:rPr lang="en-US" dirty="0" smtClean="0"/>
              <a:t>configurations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121" y="3266683"/>
            <a:ext cx="48006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241" y="134910"/>
            <a:ext cx="4800600" cy="32004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0913" y="1192320"/>
            <a:ext cx="7317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 systematic underestimate of E-field contribution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 distribution of E-field and pitch corrections for more realistic set of quad plate </a:t>
            </a:r>
          </a:p>
          <a:p>
            <a:pPr marL="742950" lvl="1" indent="-285750">
              <a:buFont typeface="Arial"/>
              <a:buChar char="•"/>
            </a:pPr>
            <a:r>
              <a:rPr lang="en-US" smtClean="0"/>
              <a:t>alignment </a:t>
            </a:r>
            <a:r>
              <a:rPr lang="en-US" dirty="0" smtClean="0"/>
              <a:t>errors (&lt; 1mm) </a:t>
            </a:r>
            <a:r>
              <a:rPr lang="en-US" smtClean="0"/>
              <a:t>and </a:t>
            </a:r>
          </a:p>
          <a:p>
            <a:pPr marL="742950" lvl="1" indent="-285750">
              <a:buFont typeface="Arial"/>
              <a:buChar char="•"/>
            </a:pPr>
            <a:r>
              <a:rPr lang="en-US" smtClean="0"/>
              <a:t>voltage </a:t>
            </a:r>
            <a:r>
              <a:rPr lang="en-US" dirty="0" smtClean="0"/>
              <a:t>errors (&lt;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V?)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9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29429" y="2621643"/>
            <a:ext cx="1261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END</a:t>
            </a:r>
            <a:endParaRPr lang="en-US" sz="4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02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657" y="95392"/>
            <a:ext cx="45720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94" y="3295792"/>
            <a:ext cx="4572000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829" y="1218460"/>
            <a:ext cx="297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Width of vertical distribution in 15 </a:t>
            </a:r>
            <a:r>
              <a:rPr lang="en-US" dirty="0" err="1" smtClean="0"/>
              <a:t>deg</a:t>
            </a:r>
            <a:r>
              <a:rPr lang="en-US" dirty="0" smtClean="0"/>
              <a:t> azimuthal bins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8993" y="4822135"/>
            <a:ext cx="274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with suppressed zero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2" y="1920235"/>
            <a:ext cx="4389120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662" y="1920235"/>
            <a:ext cx="4389120" cy="292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714" y="709502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7795" y="4946043"/>
            <a:ext cx="3442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Radial distribution =&gt; E-field correction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316417" y="4946043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Vertical distribution =&gt; Pitch correction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362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368" y="331761"/>
            <a:ext cx="4663440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156" y="665446"/>
            <a:ext cx="4019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Compute the E</a:t>
            </a:r>
            <a:r>
              <a:rPr lang="en-US" dirty="0" smtClean="0"/>
              <a:t>-field </a:t>
            </a:r>
            <a:r>
              <a:rPr lang="en-US" dirty="0" smtClean="0"/>
              <a:t>contribution for each </a:t>
            </a:r>
            <a:r>
              <a:rPr lang="en-US" dirty="0" err="1" smtClean="0"/>
              <a:t>muon</a:t>
            </a:r>
            <a:r>
              <a:rPr lang="en-US" dirty="0" smtClean="0"/>
              <a:t> trajectory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454" y="5120620"/>
            <a:ext cx="384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 measure of equilibrium radius (horizontal closed orbit) is a measure of the E-field contribution</a:t>
            </a:r>
            <a:endParaRPr lang="en-US" sz="16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22" y="3246202"/>
            <a:ext cx="4800600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8786" y="368666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equilibrium radius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0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8" y="1643114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9906" y="729899"/>
            <a:ext cx="5844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the measured distribution of equilibrium radii</a:t>
            </a:r>
          </a:p>
          <a:p>
            <a:r>
              <a:rPr lang="en-US" dirty="0" smtClean="0"/>
              <a:t>We determine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by convolution of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(Note the        is uniquely defined for each </a:t>
            </a:r>
            <a:r>
              <a:rPr lang="en-US" dirty="0" err="1" smtClean="0"/>
              <a:t>muon</a:t>
            </a:r>
            <a:r>
              <a:rPr lang="en-US" dirty="0" smtClean="0"/>
              <a:t> trajectory)</a:t>
            </a:r>
            <a:endParaRPr lang="en-US" dirty="0"/>
          </a:p>
        </p:txBody>
      </p:sp>
      <p:pic>
        <p:nvPicPr>
          <p:cNvPr id="6" name="Picture 5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2" y="1416324"/>
            <a:ext cx="249918" cy="1723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213874" y="1246371"/>
            <a:ext cx="74770" cy="1338986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88144" y="5557548"/>
            <a:ext cx="688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(x) is computed by tracking through model that includes our best estimate of quad alignment, nonlinearity, B-field errors, etc.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2843" y="2323747"/>
            <a:ext cx="188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Measured equilibrium radial distribution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01235" y="2658399"/>
            <a:ext cx="2169161" cy="1175376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66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02" y="1920235"/>
            <a:ext cx="4389120" cy="292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065" y="540771"/>
            <a:ext cx="167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26396" y="4977597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Vertical distribution =&gt; Pitch correction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010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454" y="338240"/>
            <a:ext cx="349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Distribution </a:t>
            </a:r>
            <a:r>
              <a:rPr lang="en-US" dirty="0" smtClean="0"/>
              <a:t>of contributions from pitch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/>
              <a:t>)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38240"/>
            <a:ext cx="480060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247571"/>
            <a:ext cx="48006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1100" y="3599104"/>
            <a:ext cx="3962400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vertical offset at decay point  for reference </a:t>
            </a:r>
            <a:r>
              <a:rPr lang="en-US" dirty="0" smtClean="0"/>
              <a:t>configuration</a:t>
            </a:r>
          </a:p>
          <a:p>
            <a:endParaRPr lang="en-US" dirty="0"/>
          </a:p>
          <a:p>
            <a:r>
              <a:rPr lang="en-US" sz="1600" dirty="0" smtClean="0"/>
              <a:t>The vertical position at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decay point (what we measure with the trackers) is weakly correlated with C</a:t>
            </a:r>
            <a:r>
              <a:rPr lang="en-US" sz="1600" baseline="-25000" dirty="0" smtClean="0"/>
              <a:t>p</a:t>
            </a:r>
            <a:r>
              <a:rPr lang="en-US" sz="1600" dirty="0" smtClean="0"/>
              <a:t>. We compute an average.</a:t>
            </a:r>
            <a:endParaRPr lang="en-US" sz="1600" baseline="-25000" dirty="0" smtClean="0"/>
          </a:p>
          <a:p>
            <a:endParaRPr lang="en-US" sz="1600" baseline="-25000" dirty="0"/>
          </a:p>
          <a:p>
            <a:endParaRPr lang="en-US" sz="1600" dirty="0"/>
          </a:p>
        </p:txBody>
      </p:sp>
      <p:pic>
        <p:nvPicPr>
          <p:cNvPr id="9" name="Picture 8" descr="C_p_=_-_frac_n_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97" y="5457136"/>
            <a:ext cx="1704483" cy="73581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9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6286" y="707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3143" y="5578929"/>
            <a:ext cx="786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to convolute the measured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 </a:t>
            </a:r>
            <a:r>
              <a:rPr lang="en-US" dirty="0" err="1" smtClean="0"/>
              <a:t>vs</a:t>
            </a:r>
            <a:r>
              <a:rPr lang="en-US" dirty="0" smtClean="0"/>
              <a:t> y with a curve fit to the green points?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4172857"/>
            <a:ext cx="8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3429" y="5825762"/>
            <a:ext cx="485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by integration along trajectory  (green points))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2248483"/>
            <a:ext cx="4526280" cy="3017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34475"/>
            <a:ext cx="4526280" cy="301752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689117" y="707571"/>
            <a:ext cx="1456468" cy="13615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47895" y="1332082"/>
            <a:ext cx="211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 /mm 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1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04625"/>
            <a:ext cx="54864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400" y="201245"/>
            <a:ext cx="655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vertical offset </a:t>
            </a:r>
            <a:r>
              <a:rPr lang="en-US" i="1" dirty="0" smtClean="0"/>
              <a:t>and</a:t>
            </a:r>
            <a:r>
              <a:rPr lang="en-US" dirty="0" smtClean="0"/>
              <a:t> angle to get vertical </a:t>
            </a:r>
            <a:r>
              <a:rPr lang="en-US" dirty="0" err="1" smtClean="0"/>
              <a:t>betatron</a:t>
            </a:r>
            <a:r>
              <a:rPr lang="en-US" dirty="0" smtClean="0"/>
              <a:t> amplitude 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  <p:pic>
        <p:nvPicPr>
          <p:cNvPr id="15" name="Picture 14" descr="C_p_=_frac_1_4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63" y="1428616"/>
            <a:ext cx="1992064" cy="629073"/>
          </a:xfrm>
          <a:prstGeom prst="rect">
            <a:avLst/>
          </a:prstGeom>
        </p:spPr>
      </p:pic>
      <p:pic>
        <p:nvPicPr>
          <p:cNvPr id="16" name="Picture 15" descr="a_=_frac_y^2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24" y="654871"/>
            <a:ext cx="1506238" cy="6104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88927" y="781488"/>
            <a:ext cx="3172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Offset y, and angle </a:t>
            </a:r>
            <a:r>
              <a:rPr lang="en-US" sz="1600" dirty="0" smtClean="0">
                <a:latin typeface="Symbol" charset="2"/>
                <a:cs typeface="Symbol" charset="2"/>
              </a:rPr>
              <a:t>y </a:t>
            </a:r>
            <a:r>
              <a:rPr lang="en-US" sz="1600" dirty="0" smtClean="0"/>
              <a:t>at decay point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387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9" y="1850072"/>
            <a:ext cx="4938440" cy="3456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857" y="417286"/>
            <a:ext cx="786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maximum pitch angle is determined by the physical aperture (collimators)</a:t>
            </a:r>
          </a:p>
          <a:p>
            <a:r>
              <a:rPr lang="en-US" dirty="0" smtClean="0"/>
              <a:t>The average pitch correction for </a:t>
            </a:r>
            <a:r>
              <a:rPr lang="en-US" dirty="0" smtClean="0"/>
              <a:t>the part of the distribution that is measured </a:t>
            </a:r>
            <a:r>
              <a:rPr lang="en-US" dirty="0" smtClean="0"/>
              <a:t>depends on the vertical acceptance of the detector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5286" y="1420976"/>
            <a:ext cx="252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If aperture is 45mm then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04091"/>
              </p:ext>
            </p:extLst>
          </p:nvPr>
        </p:nvGraphicFramePr>
        <p:xfrm>
          <a:off x="6227251" y="2684504"/>
          <a:ext cx="2403929" cy="164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358"/>
                <a:gridCol w="1088571"/>
              </a:tblGrid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Acceptance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</a:t>
                      </a:r>
                      <a:r>
                        <a:rPr lang="en-US" baseline="-25000" dirty="0" err="1" smtClean="0"/>
                        <a:t>p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[ppm]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1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-0.09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10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-0.11</a:t>
                      </a:r>
                      <a:endParaRPr lang="en-US" dirty="0"/>
                    </a:p>
                  </a:txBody>
                  <a:tcPr/>
                </a:tc>
              </a:tr>
              <a:tr h="411238">
                <a:tc>
                  <a:txBody>
                    <a:bodyPr/>
                    <a:lstStyle/>
                    <a:p>
                      <a:r>
                        <a:rPr lang="en-US" dirty="0" smtClean="0"/>
                        <a:t>± 40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-0.175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2429" y="114692"/>
            <a:ext cx="239518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Pitch and acceptance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4071" y="217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27,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83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21081</TotalTime>
  <Words>640</Words>
  <Application>Microsoft Macintosh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 – Field / Pitch systematic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59</cp:revision>
  <dcterms:created xsi:type="dcterms:W3CDTF">2019-05-16T14:47:14Z</dcterms:created>
  <dcterms:modified xsi:type="dcterms:W3CDTF">2019-06-27T15:48:46Z</dcterms:modified>
</cp:coreProperties>
</file>