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0" r:id="rId2"/>
    <p:sldId id="256" r:id="rId3"/>
    <p:sldId id="258" r:id="rId4"/>
    <p:sldId id="257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2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9718B-D69A-2441-B0FC-C3B86F345AEE}" type="datetimeFigureOut">
              <a:rPr lang="en-US" smtClean="0"/>
              <a:t>5/16/19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60A91-B96A-1F49-96A1-621C409A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4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FFA7D-5E0E-7446-BFF3-9E39D6B9F817}" type="datetimeFigureOut">
              <a:rPr lang="en-US" smtClean="0"/>
              <a:t>5/16/19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394F4-7101-D845-B614-E8912C7BE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774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44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94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8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9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5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26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9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83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63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1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5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emf"/><Relationship Id="rId3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4" Type="http://schemas.openxmlformats.org/officeDocument/2006/relationships/image" Target="../media/image14.emf"/><Relationship Id="rId5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Pitch and offset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D. Rubin</a:t>
            </a:r>
          </a:p>
          <a:p>
            <a:r>
              <a:rPr lang="en-US" dirty="0" smtClean="0"/>
              <a:t>May 16, 2019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45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&amp;=&amp;_sqrt_a_beta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403" y="397773"/>
            <a:ext cx="3468803" cy="21605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2348" y="804502"/>
            <a:ext cx="2549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Average over all </a:t>
            </a:r>
            <a:r>
              <a:rPr lang="en-US" dirty="0" smtClean="0">
                <a:latin typeface="Symbol" charset="2"/>
                <a:cs typeface="Symbol" charset="2"/>
              </a:rPr>
              <a:t>f </a:t>
            </a:r>
            <a:r>
              <a:rPr lang="en-US" dirty="0" smtClean="0">
                <a:cs typeface="Symbol" charset="2"/>
              </a:rPr>
              <a:t>for a given amplitude </a:t>
            </a:r>
            <a:r>
              <a:rPr lang="en-US" i="1" dirty="0" smtClean="0">
                <a:cs typeface="Symbol" charset="2"/>
              </a:rPr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95259" y="3489835"/>
            <a:ext cx="1946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Average over all </a:t>
            </a:r>
            <a:r>
              <a:rPr lang="en-US" i="1" dirty="0" smtClean="0">
                <a:cs typeface="Symbol" charset="2"/>
              </a:rPr>
              <a:t>a</a:t>
            </a:r>
            <a:endParaRPr lang="en-US" i="1" dirty="0">
              <a:cs typeface="Symbol" charset="2"/>
            </a:endParaRPr>
          </a:p>
        </p:txBody>
      </p:sp>
      <p:pic>
        <p:nvPicPr>
          <p:cNvPr id="8" name="Picture 7" descr="langle_langle_y^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073" y="4254329"/>
            <a:ext cx="4390339" cy="1965648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99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pin_test_single_plate_ref2-conv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199" y="2281224"/>
            <a:ext cx="54864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97526" y="179116"/>
            <a:ext cx="4711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Convolution of measured distribution with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</a:t>
            </a:r>
            <a:r>
              <a:rPr lang="en-US" dirty="0" smtClean="0"/>
              <a:t>(y)</a:t>
            </a:r>
            <a:endParaRPr lang="en-US" dirty="0"/>
          </a:p>
        </p:txBody>
      </p:sp>
      <p:pic>
        <p:nvPicPr>
          <p:cNvPr id="4" name="Picture 3" descr="y^prime_=_y∕_bet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493" y="6100538"/>
            <a:ext cx="1511300" cy="44450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6689" y="787542"/>
            <a:ext cx="72934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Each point on the spin </a:t>
            </a:r>
            <a:r>
              <a:rPr lang="en-US" dirty="0" err="1" smtClean="0"/>
              <a:t>vs</a:t>
            </a:r>
            <a:r>
              <a:rPr lang="en-US" dirty="0" smtClean="0"/>
              <a:t> offset curve is the pitch correction for a trajectory with initial offset  y. The pitch angle is y</a:t>
            </a:r>
            <a:r>
              <a:rPr lang="en-US" dirty="0" smtClean="0">
                <a:latin typeface="Symbol" charset="2"/>
                <a:cs typeface="Symbol" charset="2"/>
              </a:rPr>
              <a:t>/b</a:t>
            </a:r>
          </a:p>
          <a:p>
            <a:endParaRPr lang="en-US" dirty="0"/>
          </a:p>
          <a:p>
            <a:r>
              <a:rPr lang="en-US" dirty="0" smtClean="0"/>
              <a:t>But the number of hits at offset y on the N </a:t>
            </a:r>
            <a:r>
              <a:rPr lang="en-US" dirty="0" err="1" smtClean="0"/>
              <a:t>vs</a:t>
            </a:r>
            <a:r>
              <a:rPr lang="en-US" dirty="0" smtClean="0"/>
              <a:t> y curve includes a range of pitch angles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009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tch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514" y="2870200"/>
            <a:ext cx="54864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722308"/>
            <a:ext cx="28523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Track a distribution</a:t>
            </a:r>
          </a:p>
          <a:p>
            <a:r>
              <a:rPr lang="en-US" dirty="0" smtClean="0"/>
              <a:t>For each trajectory compute  </a:t>
            </a:r>
            <a:endParaRPr lang="en-US" dirty="0"/>
          </a:p>
        </p:txBody>
      </p:sp>
      <p:pic>
        <p:nvPicPr>
          <p:cNvPr id="5" name="Picture 4" descr="a&amp;=&amp;_frac_y^2_be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406" y="254000"/>
            <a:ext cx="2388508" cy="14382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9857" y="2074511"/>
            <a:ext cx="2211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Plot                            </a:t>
            </a:r>
            <a:r>
              <a:rPr lang="en-US" dirty="0" err="1" smtClean="0"/>
              <a:t>vs</a:t>
            </a:r>
            <a:endParaRPr lang="en-US" dirty="0"/>
          </a:p>
        </p:txBody>
      </p:sp>
      <p:pic>
        <p:nvPicPr>
          <p:cNvPr id="8" name="Picture 7" descr="y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181" y="2133602"/>
            <a:ext cx="153920" cy="225748"/>
          </a:xfrm>
          <a:prstGeom prst="rect">
            <a:avLst/>
          </a:prstGeom>
        </p:spPr>
      </p:pic>
      <p:pic>
        <p:nvPicPr>
          <p:cNvPr id="9" name="Picture 8" descr="y^prime^2_max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894" y="1910451"/>
            <a:ext cx="824483" cy="461705"/>
          </a:xfrm>
          <a:prstGeom prst="rect">
            <a:avLst/>
          </a:prstGeom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68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tch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076903"/>
            <a:ext cx="5486400" cy="36576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06286" y="70757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3143" y="5116286"/>
            <a:ext cx="7868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Better to convolute the measured </a:t>
            </a:r>
            <a:r>
              <a:rPr lang="en-US" dirty="0" err="1" smtClean="0"/>
              <a:t>dN</a:t>
            </a:r>
            <a:r>
              <a:rPr lang="en-US" dirty="0" smtClean="0"/>
              <a:t>/</a:t>
            </a:r>
            <a:r>
              <a:rPr lang="en-US" dirty="0" err="1" smtClean="0"/>
              <a:t>dy</a:t>
            </a:r>
            <a:r>
              <a:rPr lang="en-US" dirty="0" smtClean="0"/>
              <a:t>  </a:t>
            </a:r>
            <a:r>
              <a:rPr lang="en-US" dirty="0" err="1" smtClean="0"/>
              <a:t>vs</a:t>
            </a:r>
            <a:r>
              <a:rPr lang="en-US" dirty="0" smtClean="0"/>
              <a:t> y with a curve fit to the green points?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114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590800" y="102382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Contribution of pitch to </a:t>
            </a:r>
            <a:r>
              <a:rPr lang="en-US" dirty="0" err="1" smtClean="0">
                <a:latin typeface="Symbol" charset="2"/>
                <a:cs typeface="Symbol" charset="2"/>
              </a:rPr>
              <a:t>w</a:t>
            </a:r>
            <a:r>
              <a:rPr lang="en-US" baseline="-25000" dirty="0" err="1" smtClean="0">
                <a:cs typeface="Symbol" charset="2"/>
              </a:rPr>
              <a:t>a</a:t>
            </a:r>
            <a:endParaRPr lang="en-US" baseline="-25000" dirty="0">
              <a:cs typeface="Symbol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8887" y="54788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341" y="471714"/>
            <a:ext cx="5523643" cy="2542444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 flipV="1">
            <a:off x="1784035" y="1388066"/>
            <a:ext cx="15631" cy="4552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45859" y="147398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y</a:t>
            </a:r>
            <a:endParaRPr lang="en-US" baseline="-25000" dirty="0"/>
          </a:p>
        </p:txBody>
      </p:sp>
      <p:pic>
        <p:nvPicPr>
          <p:cNvPr id="10" name="Picture 9" descr="psi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730" y="1473982"/>
            <a:ext cx="190500" cy="2921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>
            <a:off x="6949300" y="2300508"/>
            <a:ext cx="56444" cy="235186"/>
          </a:xfrm>
          <a:prstGeom prst="straightConnector1">
            <a:avLst/>
          </a:prstGeom>
          <a:ln w="3175" cmpd="sng">
            <a:solidFill>
              <a:schemeClr val="accent2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295091" y="1843314"/>
            <a:ext cx="6818922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25684" y="343385"/>
            <a:ext cx="367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272142" y="3032301"/>
            <a:ext cx="8545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Our measurement is sensitive to precession about the axis perpendicular to the direction of motion. The component of the magnetic field along that axis is B </a:t>
            </a:r>
            <a:r>
              <a:rPr lang="en-US" dirty="0" err="1" smtClean="0"/>
              <a:t>cos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  <a:cs typeface="Symbol" charset="2"/>
              </a:rPr>
              <a:t>y</a:t>
            </a:r>
            <a:r>
              <a:rPr lang="en-US" dirty="0" smtClean="0">
                <a:cs typeface="Symbol" charset="2"/>
              </a:rPr>
              <a:t>. Path length</a:t>
            </a:r>
            <a:endParaRPr lang="en-US" dirty="0">
              <a:cs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34689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5/16/19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7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72142" y="456015"/>
            <a:ext cx="8545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Our measurement is sensitive to precession about the axis perpendicular to the direction of motion. The component of the magnetic field along that axis is B </a:t>
            </a:r>
            <a:r>
              <a:rPr lang="en-US" dirty="0" err="1" smtClean="0"/>
              <a:t>cos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  <a:cs typeface="Symbol" charset="2"/>
              </a:rPr>
              <a:t>y</a:t>
            </a:r>
            <a:r>
              <a:rPr lang="en-US" dirty="0" smtClean="0">
                <a:cs typeface="Symbol" charset="2"/>
              </a:rPr>
              <a:t>. Path length</a:t>
            </a:r>
            <a:endParaRPr lang="en-US" dirty="0">
              <a:cs typeface="Symbol" charset="2"/>
            </a:endParaRPr>
          </a:p>
        </p:txBody>
      </p:sp>
      <p:pic>
        <p:nvPicPr>
          <p:cNvPr id="15" name="Picture 14" descr="int_B_cos_psi(s)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086" y="1385030"/>
            <a:ext cx="7710714" cy="961362"/>
          </a:xfrm>
          <a:prstGeom prst="rect">
            <a:avLst/>
          </a:prstGeom>
        </p:spPr>
      </p:pic>
      <p:pic>
        <p:nvPicPr>
          <p:cNvPr id="16" name="Picture 15" descr="=_int_0^lambda_B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086" y="2865906"/>
            <a:ext cx="7710714" cy="980261"/>
          </a:xfrm>
          <a:prstGeom prst="rect">
            <a:avLst/>
          </a:prstGeom>
        </p:spPr>
      </p:pic>
      <p:pic>
        <p:nvPicPr>
          <p:cNvPr id="6" name="Picture 5" descr="=_int_0^lambda_B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086" y="4341568"/>
            <a:ext cx="7293429" cy="859614"/>
          </a:xfrm>
          <a:prstGeom prst="rect">
            <a:avLst/>
          </a:prstGeom>
        </p:spPr>
      </p:pic>
      <p:pic>
        <p:nvPicPr>
          <p:cNvPr id="17" name="Picture 16" descr="sim_int_0^lambda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" y="5220232"/>
            <a:ext cx="7785100" cy="123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110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220</Words>
  <Application>Microsoft Macintosh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Pitch and offset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10</cp:revision>
  <dcterms:created xsi:type="dcterms:W3CDTF">2019-05-16T14:47:14Z</dcterms:created>
  <dcterms:modified xsi:type="dcterms:W3CDTF">2019-05-16T20:50:30Z</dcterms:modified>
</cp:coreProperties>
</file>