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1"/>
  </p:notesMasterIdLst>
  <p:sldIdLst>
    <p:sldId id="256" r:id="rId2"/>
    <p:sldId id="292" r:id="rId3"/>
    <p:sldId id="290" r:id="rId4"/>
    <p:sldId id="293" r:id="rId5"/>
    <p:sldId id="257" r:id="rId6"/>
    <p:sldId id="271" r:id="rId7"/>
    <p:sldId id="294" r:id="rId8"/>
    <p:sldId id="272" r:id="rId9"/>
    <p:sldId id="295" r:id="rId10"/>
    <p:sldId id="270" r:id="rId11"/>
    <p:sldId id="258" r:id="rId12"/>
    <p:sldId id="259" r:id="rId13"/>
    <p:sldId id="296" r:id="rId14"/>
    <p:sldId id="260" r:id="rId15"/>
    <p:sldId id="297" r:id="rId16"/>
    <p:sldId id="261" r:id="rId17"/>
    <p:sldId id="273" r:id="rId18"/>
    <p:sldId id="275" r:id="rId19"/>
    <p:sldId id="276" r:id="rId20"/>
    <p:sldId id="267" r:id="rId21"/>
    <p:sldId id="277" r:id="rId22"/>
    <p:sldId id="279" r:id="rId23"/>
    <p:sldId id="274" r:id="rId24"/>
    <p:sldId id="262" r:id="rId25"/>
    <p:sldId id="280" r:id="rId26"/>
    <p:sldId id="281" r:id="rId27"/>
    <p:sldId id="263" r:id="rId28"/>
    <p:sldId id="264" r:id="rId29"/>
    <p:sldId id="283" r:id="rId30"/>
    <p:sldId id="265" r:id="rId31"/>
    <p:sldId id="284" r:id="rId32"/>
    <p:sldId id="285" r:id="rId33"/>
    <p:sldId id="266" r:id="rId34"/>
    <p:sldId id="268" r:id="rId35"/>
    <p:sldId id="286" r:id="rId36"/>
    <p:sldId id="269" r:id="rId37"/>
    <p:sldId id="291" r:id="rId38"/>
    <p:sldId id="288" r:id="rId39"/>
    <p:sldId id="287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48"/>
    <p:restoredTop sz="96327"/>
  </p:normalViewPr>
  <p:slideViewPr>
    <p:cSldViewPr snapToGrid="0" snapToObjects="1">
      <p:cViewPr varScale="1">
        <p:scale>
          <a:sx n="101" d="100"/>
          <a:sy n="101" d="100"/>
        </p:scale>
        <p:origin x="200" y="6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114" d="100"/>
          <a:sy n="114" d="100"/>
        </p:scale>
        <p:origin x="371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EAD491-908C-BD42-B504-27FB5C03E1F0}" type="datetimeFigureOut">
              <a:rPr lang="en-US" smtClean="0"/>
              <a:t>1/4/22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D4910-9D1B-244C-A052-2A19AB416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122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5D4910-9D1B-244C-A052-2A19AB4162F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691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37106-0D05-0049-A1CE-AB97C85CC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522513-04C9-744A-AEAE-ED5B0142ED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E47EF-67D6-9642-BCED-1D9BC2AC6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5-Jan-2022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DC5379-A4FA-E941-99ED-EF4B44ACD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3FB55F-1D0E-894B-BBA5-76C08C28D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636A-65FA-B14D-8821-99466958E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78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8FC3D-6736-D64F-8E63-7503696BB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C57E5D-699B-A348-A5B0-2E7022F53F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08DE83-CFE5-4D4C-B73F-09948C676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5-Jan-2022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C2BF7-640E-A540-BB42-AF0E8328B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CF0B64-49A4-3D40-98C1-685232B05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636A-65FA-B14D-8821-99466958E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811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3C5752-05DB-2249-92D7-407473C542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4B7FFC-CEC3-BC4A-A692-92657DE73C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942BE4-1AC2-F548-899F-81882B68F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5-Jan-2022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2BDCAC-AD26-0B47-A421-FEAC6AEA4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45333B-E538-1241-8688-6DB5B5774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636A-65FA-B14D-8821-99466958E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775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8BD0E-1FAE-5E49-A28C-DF9CECFEB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742385-3DFF-CF40-81BD-54B7DE139E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407F6B-A06E-C84D-A55B-25C966FD4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5-Jan-2022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DBEC03-7152-4F4B-B601-A3D1DD1FA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DC9AC2-AF38-1F4E-BB23-FE27B4EC0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636A-65FA-B14D-8821-99466958E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883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F6D9C-A98B-9548-A74C-2A3006668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3B806E-9373-844A-99D7-5C1E8D4055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F4B268-5B55-344E-B6D6-1571A17BE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5-Jan-2022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F46C89-BF7A-CC41-9B80-2C696CD5B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54A9B3-1EBD-9444-998E-41E645A1C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636A-65FA-B14D-8821-99466958E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19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016E5-DF1B-CF4F-9DEA-90D8E2976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1353C6-A466-3443-BB67-46D9031671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AE791A-A51B-A949-85DB-57DCF7CD3D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15BFEE-A425-D046-A3E2-235CA413B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5-Jan-2022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FE17E7-E3C9-2B47-9705-49656A339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D7036E-0D48-1646-B687-A9F3D2E65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636A-65FA-B14D-8821-99466958E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801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41C6D-91B5-1E42-8658-640D16418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36E05B-DC19-5E49-906E-9AE0A7AC4F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96E978-3C87-FF4C-BE82-8E3FEC77AC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C66C74-74BD-C941-9B23-6406269072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D37DEF-A88A-9A4D-A850-529E2465F2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84DF01-DE14-204B-9472-544EFEEB3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5-Jan-2022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963ED2-2504-E140-8EEE-E8894662E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8A9AB0-DB56-1B48-A838-C9DC2DDCF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636A-65FA-B14D-8821-99466958E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808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2D919-11C3-1F4E-A6AC-63A0CCB45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0AA283-C5C8-7D49-AE40-B4B5382E6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5-Jan-2022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B43111-6345-604D-89B3-A9C35F474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CE4F29-5AF6-064F-B04C-5D3067966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636A-65FA-B14D-8821-99466958E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696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148703-43C6-2A46-BD41-1970EC409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5-Jan-2022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EDBB06-41C3-4849-9926-7882E481B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A62226-96EF-D94A-8913-F8A60A522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636A-65FA-B14D-8821-99466958E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180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AD980-E75E-024C-82FD-31C5DB023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C5CE2C-DC82-194E-B147-6852707874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41DA88-5F70-1B4E-A953-C4BF0A6B4D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973E4C-0BCE-3445-91E6-F0927DBF1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5-Jan-2022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DB7887-2899-2E40-BB1C-6EF0CFF29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E2AE0E-8CCE-F242-A623-36B706A34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636A-65FA-B14D-8821-99466958E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11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F8B55-D597-A94E-B6C9-77D36D6AC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9867B5-21D7-F749-9F77-0BEB6AE460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4E32FA-B405-AF4F-B49F-24E9BD7342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697C29-7BBE-2F4B-8E50-7ACAD3D4F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5-Jan-2022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2960B7-F15E-D649-A683-EC1FBD1AC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41F21A-3AC6-1D42-BE5A-619E21E71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636A-65FA-B14D-8821-99466958E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342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26A97A-3825-A24D-BF9F-4D540F6F2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956EAD-8846-024C-B4A0-3EDCFF7BD8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B20D0E-AB00-A644-BC1F-F6D1027BD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5-Jan-2022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EE6CD1-428F-4E44-A1B4-F05B015B79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D. Rubin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3814FB-DB4D-7648-81E8-AFB6ACC5E9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51636A-65FA-B14D-8821-99466958E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332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7" Type="http://schemas.openxmlformats.org/officeDocument/2006/relationships/image" Target="../media/image2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image" Target="../media/image13.emf"/><Relationship Id="rId7" Type="http://schemas.openxmlformats.org/officeDocument/2006/relationships/image" Target="../media/image30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Relationship Id="rId9" Type="http://schemas.openxmlformats.org/officeDocument/2006/relationships/image" Target="../media/image3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3" Type="http://schemas.openxmlformats.org/officeDocument/2006/relationships/image" Target="../media/image38.emf"/><Relationship Id="rId7" Type="http://schemas.openxmlformats.org/officeDocument/2006/relationships/image" Target="../media/image42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emf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image" Target="../media/image39.emf"/><Relationship Id="rId7" Type="http://schemas.openxmlformats.org/officeDocument/2006/relationships/image" Target="../media/image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10" Type="http://schemas.openxmlformats.org/officeDocument/2006/relationships/image" Target="../media/image49.emf"/><Relationship Id="rId4" Type="http://schemas.openxmlformats.org/officeDocument/2006/relationships/image" Target="../media/image44.emf"/><Relationship Id="rId9" Type="http://schemas.openxmlformats.org/officeDocument/2006/relationships/image" Target="../media/image4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7" Type="http://schemas.openxmlformats.org/officeDocument/2006/relationships/image" Target="../media/image46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emf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emf"/><Relationship Id="rId3" Type="http://schemas.openxmlformats.org/officeDocument/2006/relationships/image" Target="../media/image53.emf"/><Relationship Id="rId7" Type="http://schemas.openxmlformats.org/officeDocument/2006/relationships/image" Target="../media/image57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emf"/><Relationship Id="rId11" Type="http://schemas.openxmlformats.org/officeDocument/2006/relationships/image" Target="../media/image61.emf"/><Relationship Id="rId5" Type="http://schemas.openxmlformats.org/officeDocument/2006/relationships/image" Target="../media/image55.emf"/><Relationship Id="rId10" Type="http://schemas.openxmlformats.org/officeDocument/2006/relationships/image" Target="../media/image60.emf"/><Relationship Id="rId4" Type="http://schemas.openxmlformats.org/officeDocument/2006/relationships/image" Target="../media/image54.emf"/><Relationship Id="rId9" Type="http://schemas.openxmlformats.org/officeDocument/2006/relationships/image" Target="../media/image59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3" Type="http://schemas.openxmlformats.org/officeDocument/2006/relationships/image" Target="../media/image37.emf"/><Relationship Id="rId7" Type="http://schemas.openxmlformats.org/officeDocument/2006/relationships/image" Target="../media/image50.emf"/><Relationship Id="rId12" Type="http://schemas.openxmlformats.org/officeDocument/2006/relationships/image" Target="../media/image64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emf"/><Relationship Id="rId11" Type="http://schemas.openxmlformats.org/officeDocument/2006/relationships/image" Target="../media/image52.emf"/><Relationship Id="rId5" Type="http://schemas.openxmlformats.org/officeDocument/2006/relationships/image" Target="../media/image39.emf"/><Relationship Id="rId10" Type="http://schemas.openxmlformats.org/officeDocument/2006/relationships/image" Target="../media/image63.emf"/><Relationship Id="rId4" Type="http://schemas.openxmlformats.org/officeDocument/2006/relationships/image" Target="../media/image38.emf"/><Relationship Id="rId9" Type="http://schemas.openxmlformats.org/officeDocument/2006/relationships/image" Target="../media/image62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emf"/><Relationship Id="rId3" Type="http://schemas.openxmlformats.org/officeDocument/2006/relationships/image" Target="../media/image66.emf"/><Relationship Id="rId7" Type="http://schemas.openxmlformats.org/officeDocument/2006/relationships/image" Target="../media/image70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emf"/><Relationship Id="rId5" Type="http://schemas.openxmlformats.org/officeDocument/2006/relationships/image" Target="../media/image68.emf"/><Relationship Id="rId10" Type="http://schemas.openxmlformats.org/officeDocument/2006/relationships/image" Target="../media/image73.emf"/><Relationship Id="rId4" Type="http://schemas.openxmlformats.org/officeDocument/2006/relationships/image" Target="../media/image67.emf"/><Relationship Id="rId9" Type="http://schemas.openxmlformats.org/officeDocument/2006/relationships/image" Target="../media/image7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emf"/><Relationship Id="rId5" Type="http://schemas.openxmlformats.org/officeDocument/2006/relationships/image" Target="../media/image77.emf"/><Relationship Id="rId4" Type="http://schemas.openxmlformats.org/officeDocument/2006/relationships/image" Target="../media/image76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emf"/><Relationship Id="rId5" Type="http://schemas.openxmlformats.org/officeDocument/2006/relationships/image" Target="../media/image82.emf"/><Relationship Id="rId4" Type="http://schemas.openxmlformats.org/officeDocument/2006/relationships/image" Target="../media/image81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emf"/><Relationship Id="rId4" Type="http://schemas.openxmlformats.org/officeDocument/2006/relationships/image" Target="../media/image86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emf"/><Relationship Id="rId13" Type="http://schemas.openxmlformats.org/officeDocument/2006/relationships/image" Target="../media/image97.emf"/><Relationship Id="rId3" Type="http://schemas.openxmlformats.org/officeDocument/2006/relationships/image" Target="../media/image89.emf"/><Relationship Id="rId7" Type="http://schemas.openxmlformats.org/officeDocument/2006/relationships/image" Target="../media/image86.emf"/><Relationship Id="rId12" Type="http://schemas.openxmlformats.org/officeDocument/2006/relationships/image" Target="../media/image96.emf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emf"/><Relationship Id="rId11" Type="http://schemas.openxmlformats.org/officeDocument/2006/relationships/image" Target="../media/image95.emf"/><Relationship Id="rId5" Type="http://schemas.openxmlformats.org/officeDocument/2006/relationships/image" Target="../media/image91.emf"/><Relationship Id="rId15" Type="http://schemas.openxmlformats.org/officeDocument/2006/relationships/image" Target="../media/image99.emf"/><Relationship Id="rId10" Type="http://schemas.openxmlformats.org/officeDocument/2006/relationships/image" Target="../media/image94.emf"/><Relationship Id="rId4" Type="http://schemas.openxmlformats.org/officeDocument/2006/relationships/image" Target="../media/image90.emf"/><Relationship Id="rId9" Type="http://schemas.openxmlformats.org/officeDocument/2006/relationships/image" Target="../media/image93.emf"/><Relationship Id="rId14" Type="http://schemas.openxmlformats.org/officeDocument/2006/relationships/image" Target="../media/image98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7" Type="http://schemas.openxmlformats.org/officeDocument/2006/relationships/image" Target="../media/image104.emf"/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emf"/><Relationship Id="rId5" Type="http://schemas.openxmlformats.org/officeDocument/2006/relationships/image" Target="../media/image102.emf"/><Relationship Id="rId4" Type="http://schemas.openxmlformats.org/officeDocument/2006/relationships/image" Target="../media/image101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emf"/><Relationship Id="rId4" Type="http://schemas.openxmlformats.org/officeDocument/2006/relationships/image" Target="../media/image107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emf"/><Relationship Id="rId5" Type="http://schemas.openxmlformats.org/officeDocument/2006/relationships/image" Target="../media/image108.emf"/><Relationship Id="rId4" Type="http://schemas.openxmlformats.org/officeDocument/2006/relationships/image" Target="../media/image111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emf"/><Relationship Id="rId3" Type="http://schemas.openxmlformats.org/officeDocument/2006/relationships/image" Target="../media/image114.emf"/><Relationship Id="rId7" Type="http://schemas.openxmlformats.org/officeDocument/2006/relationships/image" Target="../media/image118.emf"/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emf"/><Relationship Id="rId5" Type="http://schemas.openxmlformats.org/officeDocument/2006/relationships/image" Target="../media/image116.emf"/><Relationship Id="rId4" Type="http://schemas.openxmlformats.org/officeDocument/2006/relationships/image" Target="../media/image115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emf"/><Relationship Id="rId3" Type="http://schemas.openxmlformats.org/officeDocument/2006/relationships/image" Target="../media/image120.emf"/><Relationship Id="rId7" Type="http://schemas.openxmlformats.org/officeDocument/2006/relationships/image" Target="../media/image124.emf"/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emf"/><Relationship Id="rId5" Type="http://schemas.openxmlformats.org/officeDocument/2006/relationships/image" Target="../media/image122.emf"/><Relationship Id="rId4" Type="http://schemas.openxmlformats.org/officeDocument/2006/relationships/image" Target="../media/image121.emf"/><Relationship Id="rId9" Type="http://schemas.openxmlformats.org/officeDocument/2006/relationships/image" Target="../media/image125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emf"/><Relationship Id="rId3" Type="http://schemas.openxmlformats.org/officeDocument/2006/relationships/image" Target="../media/image127.emf"/><Relationship Id="rId7" Type="http://schemas.openxmlformats.org/officeDocument/2006/relationships/image" Target="../media/image131.emf"/><Relationship Id="rId2" Type="http://schemas.openxmlformats.org/officeDocument/2006/relationships/image" Target="../media/image12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emf"/><Relationship Id="rId11" Type="http://schemas.openxmlformats.org/officeDocument/2006/relationships/image" Target="../media/image135.emf"/><Relationship Id="rId5" Type="http://schemas.openxmlformats.org/officeDocument/2006/relationships/image" Target="../media/image129.emf"/><Relationship Id="rId10" Type="http://schemas.openxmlformats.org/officeDocument/2006/relationships/image" Target="../media/image134.emf"/><Relationship Id="rId4" Type="http://schemas.openxmlformats.org/officeDocument/2006/relationships/image" Target="../media/image128.emf"/><Relationship Id="rId9" Type="http://schemas.openxmlformats.org/officeDocument/2006/relationships/image" Target="../media/image133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emf"/><Relationship Id="rId3" Type="http://schemas.openxmlformats.org/officeDocument/2006/relationships/image" Target="../media/image137.emf"/><Relationship Id="rId7" Type="http://schemas.openxmlformats.org/officeDocument/2006/relationships/image" Target="../media/image141.emf"/><Relationship Id="rId2" Type="http://schemas.openxmlformats.org/officeDocument/2006/relationships/image" Target="../media/image13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emf"/><Relationship Id="rId5" Type="http://schemas.openxmlformats.org/officeDocument/2006/relationships/image" Target="../media/image139.emf"/><Relationship Id="rId4" Type="http://schemas.openxmlformats.org/officeDocument/2006/relationships/image" Target="../media/image138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emf"/><Relationship Id="rId2" Type="http://schemas.openxmlformats.org/officeDocument/2006/relationships/image" Target="../media/image14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emf"/><Relationship Id="rId5" Type="http://schemas.openxmlformats.org/officeDocument/2006/relationships/image" Target="../media/image139.emf"/><Relationship Id="rId4" Type="http://schemas.openxmlformats.org/officeDocument/2006/relationships/image" Target="../media/image144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emf"/><Relationship Id="rId3" Type="http://schemas.openxmlformats.org/officeDocument/2006/relationships/image" Target="../media/image146.emf"/><Relationship Id="rId7" Type="http://schemas.openxmlformats.org/officeDocument/2006/relationships/image" Target="../media/image150.emf"/><Relationship Id="rId2" Type="http://schemas.openxmlformats.org/officeDocument/2006/relationships/image" Target="../media/image14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.emf"/><Relationship Id="rId5" Type="http://schemas.openxmlformats.org/officeDocument/2006/relationships/image" Target="../media/image148.emf"/><Relationship Id="rId10" Type="http://schemas.openxmlformats.org/officeDocument/2006/relationships/image" Target="../media/image53.emf"/><Relationship Id="rId4" Type="http://schemas.openxmlformats.org/officeDocument/2006/relationships/image" Target="../media/image147.emf"/><Relationship Id="rId9" Type="http://schemas.openxmlformats.org/officeDocument/2006/relationships/image" Target="../media/image152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emf"/><Relationship Id="rId7" Type="http://schemas.openxmlformats.org/officeDocument/2006/relationships/image" Target="../media/image66.emf"/><Relationship Id="rId2" Type="http://schemas.openxmlformats.org/officeDocument/2006/relationships/image" Target="../media/image15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7.emf"/><Relationship Id="rId5" Type="http://schemas.openxmlformats.org/officeDocument/2006/relationships/image" Target="../media/image156.emf"/><Relationship Id="rId4" Type="http://schemas.openxmlformats.org/officeDocument/2006/relationships/image" Target="../media/image155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emf"/><Relationship Id="rId7" Type="http://schemas.openxmlformats.org/officeDocument/2006/relationships/image" Target="../media/image161.emf"/><Relationship Id="rId2" Type="http://schemas.openxmlformats.org/officeDocument/2006/relationships/image" Target="../media/image15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0.emf"/><Relationship Id="rId5" Type="http://schemas.openxmlformats.org/officeDocument/2006/relationships/image" Target="../media/image159.emf"/><Relationship Id="rId4" Type="http://schemas.openxmlformats.org/officeDocument/2006/relationships/image" Target="../media/image158.e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3" Type="http://schemas.openxmlformats.org/officeDocument/2006/relationships/image" Target="../media/image163.emf"/><Relationship Id="rId7" Type="http://schemas.openxmlformats.org/officeDocument/2006/relationships/image" Target="../media/image167.emf"/><Relationship Id="rId2" Type="http://schemas.openxmlformats.org/officeDocument/2006/relationships/image" Target="../media/image16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6.emf"/><Relationship Id="rId5" Type="http://schemas.openxmlformats.org/officeDocument/2006/relationships/image" Target="../media/image165.emf"/><Relationship Id="rId4" Type="http://schemas.openxmlformats.org/officeDocument/2006/relationships/image" Target="../media/image164.e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emf"/><Relationship Id="rId13" Type="http://schemas.openxmlformats.org/officeDocument/2006/relationships/image" Target="../media/image179.emf"/><Relationship Id="rId3" Type="http://schemas.openxmlformats.org/officeDocument/2006/relationships/image" Target="../media/image169.emf"/><Relationship Id="rId7" Type="http://schemas.openxmlformats.org/officeDocument/2006/relationships/image" Target="../media/image173.emf"/><Relationship Id="rId12" Type="http://schemas.openxmlformats.org/officeDocument/2006/relationships/image" Target="../media/image178.emf"/><Relationship Id="rId2" Type="http://schemas.openxmlformats.org/officeDocument/2006/relationships/image" Target="../media/image16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2.emf"/><Relationship Id="rId11" Type="http://schemas.openxmlformats.org/officeDocument/2006/relationships/image" Target="../media/image177.emf"/><Relationship Id="rId5" Type="http://schemas.openxmlformats.org/officeDocument/2006/relationships/image" Target="../media/image171.emf"/><Relationship Id="rId10" Type="http://schemas.openxmlformats.org/officeDocument/2006/relationships/image" Target="../media/image176.emf"/><Relationship Id="rId4" Type="http://schemas.openxmlformats.org/officeDocument/2006/relationships/image" Target="../media/image170.emf"/><Relationship Id="rId9" Type="http://schemas.openxmlformats.org/officeDocument/2006/relationships/image" Target="../media/image175.emf"/><Relationship Id="rId14" Type="http://schemas.openxmlformats.org/officeDocument/2006/relationships/image" Target="../media/image180.e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37.emf"/><Relationship Id="rId7" Type="http://schemas.openxmlformats.org/officeDocument/2006/relationships/image" Target="../media/image1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8.emf"/><Relationship Id="rId9" Type="http://schemas.openxmlformats.org/officeDocument/2006/relationships/image" Target="../media/image181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9.emf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10" Type="http://schemas.openxmlformats.org/officeDocument/2006/relationships/image" Target="../media/image16.emf"/><Relationship Id="rId4" Type="http://schemas.openxmlformats.org/officeDocument/2006/relationships/image" Target="../media/image10.emf"/><Relationship Id="rId9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openxmlformats.org/officeDocument/2006/relationships/image" Target="../media/image10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94547-00FF-8C45-A4EB-B0C9E01A92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Quantum Mechanical Description of Spin Dynamics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1A8E8F-5D40-9F4B-8F44-CADDCE5025D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D. Rubin </a:t>
            </a:r>
          </a:p>
          <a:p>
            <a:r>
              <a:rPr lang="en-US" dirty="0"/>
              <a:t>Cornell University</a:t>
            </a:r>
          </a:p>
          <a:p>
            <a:r>
              <a:rPr lang="en-US" dirty="0"/>
              <a:t>January 5, 2022</a:t>
            </a:r>
          </a:p>
        </p:txBody>
      </p:sp>
    </p:spTree>
    <p:extLst>
      <p:ext uri="{BB962C8B-B14F-4D97-AF65-F5344CB8AC3E}">
        <p14:creationId xmlns:p14="http://schemas.microsoft.com/office/powerpoint/2010/main" val="11085702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0A63667-EAE9-F74C-8785-021C2FD4D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024" y="4090871"/>
            <a:ext cx="5637687" cy="7217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B988B7-5B90-3844-A5D1-60F344E65E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3032" y="2615682"/>
            <a:ext cx="4045065" cy="5393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2F37AE-ECB7-B64D-BDB2-49F9EE890E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024" y="5170398"/>
            <a:ext cx="5883629" cy="8115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A5F8919-0E23-F84A-8569-55DBB15EAD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3921" y="5206648"/>
            <a:ext cx="1792623" cy="4801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A7828E-A80A-8C48-B759-57F6259234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9134" y="6062305"/>
            <a:ext cx="1415229" cy="4801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954029-ACC2-BC4D-8130-A8CD0F5B98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6822" y="930745"/>
            <a:ext cx="2253787" cy="3039198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C1E3D80-5820-8945-A8F4-0545DCCA6287}"/>
              </a:ext>
            </a:extLst>
          </p:cNvPr>
          <p:cNvCxnSpPr/>
          <p:nvPr/>
        </p:nvCxnSpPr>
        <p:spPr>
          <a:xfrm>
            <a:off x="6851737" y="5686815"/>
            <a:ext cx="1465545" cy="1753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603A374-009E-0045-B4D2-2DAC6887B891}"/>
              </a:ext>
            </a:extLst>
          </p:cNvPr>
          <p:cNvSpPr txBox="1"/>
          <p:nvPr/>
        </p:nvSpPr>
        <p:spPr>
          <a:xfrm>
            <a:off x="784024" y="290206"/>
            <a:ext cx="6368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Spin ½ at rest in  a time dependent magnetic field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84EBAF-A3BF-0E43-9359-4E2193DC4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5-Jan-2022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8D6923-62D5-6544-ABDC-C69573B20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09F3D5-7BC6-F348-ACA2-0816DE9BC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636A-65FA-B14D-8821-99466958E84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89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B8819E-DB59-2F4D-8289-DCCFEE232E55}"/>
              </a:ext>
            </a:extLst>
          </p:cNvPr>
          <p:cNvSpPr txBox="1"/>
          <p:nvPr/>
        </p:nvSpPr>
        <p:spPr>
          <a:xfrm>
            <a:off x="1051541" y="769033"/>
            <a:ext cx="2345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Schrodinger’s equation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94D128-DE4B-8347-AB7D-B1B367360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2722" y="1167045"/>
            <a:ext cx="1522769" cy="7492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A36959-64B0-1B46-A036-16058E5D8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2491" y="2072562"/>
            <a:ext cx="1143000" cy="749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04999D-CDE8-6440-A170-025364817F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108" y="3251981"/>
            <a:ext cx="4802815" cy="10309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B6980B-3D20-6440-9404-4F747F3D1F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8633" y="953699"/>
            <a:ext cx="4732440" cy="8510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4F14CB-DBBE-FD44-9E45-8B56C34344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8541" y="4302286"/>
            <a:ext cx="1707354" cy="9155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2E7480-AF57-9840-88DA-83A476E766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5979" y="5922792"/>
            <a:ext cx="3425775" cy="52301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B785D1D-702C-9B43-B4A8-D59F13E7C175}"/>
              </a:ext>
            </a:extLst>
          </p:cNvPr>
          <p:cNvSpPr txBox="1"/>
          <p:nvPr/>
        </p:nvSpPr>
        <p:spPr>
          <a:xfrm>
            <a:off x="7741464" y="5287042"/>
            <a:ext cx="3279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Eigenvalues in the rotating frame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F65FB7-E427-6C4A-8517-3F3B841DB7C6}"/>
              </a:ext>
            </a:extLst>
          </p:cNvPr>
          <p:cNvSpPr txBox="1"/>
          <p:nvPr/>
        </p:nvSpPr>
        <p:spPr>
          <a:xfrm>
            <a:off x="302703" y="4847089"/>
            <a:ext cx="60842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coupled differential equations have an exact solution</a:t>
            </a:r>
          </a:p>
          <a:p>
            <a:r>
              <a:rPr lang="en-US" dirty="0"/>
              <a:t> (Take a second derivative of one and substitute the other, etc.)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8766D3-181D-BA43-967E-6A9AB86C3E55}"/>
              </a:ext>
            </a:extLst>
          </p:cNvPr>
          <p:cNvSpPr txBox="1"/>
          <p:nvPr/>
        </p:nvSpPr>
        <p:spPr>
          <a:xfrm>
            <a:off x="7427934" y="438411"/>
            <a:ext cx="4236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 we can transform to the ‘rotating frame’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20C0C1-C51E-FA47-93EC-2D42E3CFBB73}"/>
              </a:ext>
            </a:extLst>
          </p:cNvPr>
          <p:cNvSpPr txBox="1"/>
          <p:nvPr/>
        </p:nvSpPr>
        <p:spPr>
          <a:xfrm>
            <a:off x="7214992" y="2230003"/>
            <a:ext cx="832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where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04B39BA-43C0-AF4F-AEA1-E2A02E1F5A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81617" y="1966941"/>
            <a:ext cx="2399633" cy="95495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3BEE0AD-9D48-E14B-BDF5-38E9B9D4622F}"/>
              </a:ext>
            </a:extLst>
          </p:cNvPr>
          <p:cNvSpPr txBox="1"/>
          <p:nvPr/>
        </p:nvSpPr>
        <p:spPr>
          <a:xfrm>
            <a:off x="7075296" y="3118488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50CE189-847C-EC41-A748-557BA28B71B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4954"/>
          <a:stretch/>
        </p:blipFill>
        <p:spPr>
          <a:xfrm>
            <a:off x="6810278" y="3557037"/>
            <a:ext cx="5142310" cy="71320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404BD85-1681-294F-A904-E0E1737009EB}"/>
              </a:ext>
            </a:extLst>
          </p:cNvPr>
          <p:cNvSpPr txBox="1"/>
          <p:nvPr/>
        </p:nvSpPr>
        <p:spPr>
          <a:xfrm>
            <a:off x="339023" y="141243"/>
            <a:ext cx="7105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Spin ½ at rest in a time dependent magnetic field (</a:t>
            </a:r>
            <a:r>
              <a:rPr lang="en-US" sz="2400" dirty="0" err="1"/>
              <a:t>cont</a:t>
            </a:r>
            <a:r>
              <a:rPr lang="en-US" sz="2400" dirty="0"/>
              <a:t>)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D1836BD-B9FF-074D-B8ED-3E064EFEA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5-Jan-2022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AE9FD9-8FEF-6447-8D80-A9C9371CE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33ADEFDF-565E-D740-85A2-A77D74415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636A-65FA-B14D-8821-99466958E84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479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E7A908-EADA-BE48-B38A-1FDA89E1DA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848" y="1711484"/>
            <a:ext cx="9727191" cy="10406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C3DC20-C1C4-124A-8F44-C271419370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088" y="3197983"/>
            <a:ext cx="6334251" cy="6448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02DF12-AAE9-5048-A019-5335F870246F}"/>
              </a:ext>
            </a:extLst>
          </p:cNvPr>
          <p:cNvSpPr txBox="1"/>
          <p:nvPr/>
        </p:nvSpPr>
        <p:spPr>
          <a:xfrm>
            <a:off x="466628" y="2755340"/>
            <a:ext cx="2933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Polarization is the observable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7C662A-9BA3-214E-9E07-0FB9B2E6DB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9908" y="3791922"/>
            <a:ext cx="2232184" cy="5246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A77AB6-A472-1949-B43F-92DC000AA0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3141" y="4583760"/>
            <a:ext cx="8564604" cy="19551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41C584-53C0-FF48-AE4F-95C34DC999E1}"/>
              </a:ext>
            </a:extLst>
          </p:cNvPr>
          <p:cNvSpPr txBox="1"/>
          <p:nvPr/>
        </p:nvSpPr>
        <p:spPr>
          <a:xfrm>
            <a:off x="520858" y="509568"/>
            <a:ext cx="92827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Solve the differential equations directly, or find eigenvalues and eigenvectors in the rotating frame and transform back to the lab frame</a:t>
            </a:r>
          </a:p>
          <a:p>
            <a:endParaRPr lang="en-US" dirty="0"/>
          </a:p>
          <a:p>
            <a:r>
              <a:rPr lang="en-US" dirty="0"/>
              <a:t>Either way we find the solution to Schrodinger’s eq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660676-109E-2F4D-9688-C5452D5482E7}"/>
              </a:ext>
            </a:extLst>
          </p:cNvPr>
          <p:cNvSpPr txBox="1"/>
          <p:nvPr/>
        </p:nvSpPr>
        <p:spPr>
          <a:xfrm>
            <a:off x="466628" y="3922788"/>
            <a:ext cx="4160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If initial state is polarized in the x-direction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FAACB8-E6E7-1040-A640-36517296CF77}"/>
              </a:ext>
            </a:extLst>
          </p:cNvPr>
          <p:cNvSpPr txBox="1"/>
          <p:nvPr/>
        </p:nvSpPr>
        <p:spPr>
          <a:xfrm>
            <a:off x="250447" y="8614"/>
            <a:ext cx="6299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Spin ½ at rest in a time dependent magnetic field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3A101A-1FB7-674A-AC29-FB9A862BD6F1}"/>
              </a:ext>
            </a:extLst>
          </p:cNvPr>
          <p:cNvSpPr txBox="1"/>
          <p:nvPr/>
        </p:nvSpPr>
        <p:spPr>
          <a:xfrm>
            <a:off x="8791750" y="2970724"/>
            <a:ext cx="30149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Griffiths Quantum Mechanics</a:t>
            </a:r>
          </a:p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edition, problem 9.7 p. 305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2E1008-6B74-3F41-A170-54F0202E0FC5}"/>
              </a:ext>
            </a:extLst>
          </p:cNvPr>
          <p:cNvSpPr txBox="1"/>
          <p:nvPr/>
        </p:nvSpPr>
        <p:spPr>
          <a:xfrm>
            <a:off x="272413" y="4489011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15DD65-3A6B-2F4F-B739-CFA6C882463D}"/>
              </a:ext>
            </a:extLst>
          </p:cNvPr>
          <p:cNvSpPr/>
          <p:nvPr/>
        </p:nvSpPr>
        <p:spPr>
          <a:xfrm>
            <a:off x="8905461" y="6427305"/>
            <a:ext cx="251791" cy="225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4D04D761-DD04-E646-94A3-B030E2FB4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5-Jan-2022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1915C762-036E-E240-A785-7BD34EF54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9AE587D3-B1D1-1242-9CBE-92126FC7B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636A-65FA-B14D-8821-99466958E842}" type="slidenum">
              <a:rPr lang="en-US" smtClean="0"/>
              <a:t>12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CD0BA94-8A3A-A141-AF53-AC26FDC6D51B}"/>
              </a:ext>
            </a:extLst>
          </p:cNvPr>
          <p:cNvSpPr/>
          <p:nvPr/>
        </p:nvSpPr>
        <p:spPr>
          <a:xfrm>
            <a:off x="9372600" y="6096000"/>
            <a:ext cx="896439" cy="442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71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E43B41-C002-2449-AF07-171D51391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5-Jan-2022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48E9BE-1CF9-A548-AB98-392EFBBB1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BACC0-D9A5-6049-9E1B-EF2180127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636A-65FA-B14D-8821-99466958E842}" type="slidenum">
              <a:rPr lang="en-US" smtClean="0"/>
              <a:t>13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035000-C60C-0549-BAA7-46B5F5DD7E68}"/>
              </a:ext>
            </a:extLst>
          </p:cNvPr>
          <p:cNvSpPr txBox="1"/>
          <p:nvPr/>
        </p:nvSpPr>
        <p:spPr>
          <a:xfrm>
            <a:off x="2448437" y="2098457"/>
            <a:ext cx="7106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Spin ½ in motion in a time independent magnetic field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D58874-10AF-B546-92D8-39FEA052D505}"/>
              </a:ext>
            </a:extLst>
          </p:cNvPr>
          <p:cNvSpPr txBox="1"/>
          <p:nvPr/>
        </p:nvSpPr>
        <p:spPr>
          <a:xfrm>
            <a:off x="2482447" y="3198167"/>
            <a:ext cx="6435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Hamiltonian equivalent of Thomas-BMT equation</a:t>
            </a:r>
          </a:p>
        </p:txBody>
      </p:sp>
    </p:spTree>
    <p:extLst>
      <p:ext uri="{BB962C8B-B14F-4D97-AF65-F5344CB8AC3E}">
        <p14:creationId xmlns:p14="http://schemas.microsoft.com/office/powerpoint/2010/main" val="28315725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B3ADD8-0E6D-2D46-B415-5466DBCAF2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007" y="1049668"/>
            <a:ext cx="6341626" cy="7139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08F323-F843-1C4A-BCDD-CA55BD0352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2633" y="3172160"/>
            <a:ext cx="956230" cy="4168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EA6438-8DDC-E840-AE21-929F900B0E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671" y="3818165"/>
            <a:ext cx="5019640" cy="6180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4F4152-E83F-A44C-BFE3-A8F352BADF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932" y="2013377"/>
            <a:ext cx="1292139" cy="4168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642ED2-1D49-5241-A8E0-09BD0E49D9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5561" y="5347736"/>
            <a:ext cx="2835859" cy="5783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C1CBFC3-05CC-D749-A873-84C173B79775}"/>
              </a:ext>
            </a:extLst>
          </p:cNvPr>
          <p:cNvSpPr txBox="1"/>
          <p:nvPr/>
        </p:nvSpPr>
        <p:spPr>
          <a:xfrm>
            <a:off x="241233" y="129196"/>
            <a:ext cx="6435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Hamiltonian equivalent of Thomas-BMT equation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D29FF6-1E2F-474F-895E-0936CAE1ED4A}"/>
              </a:ext>
            </a:extLst>
          </p:cNvPr>
          <p:cNvSpPr txBox="1"/>
          <p:nvPr/>
        </p:nvSpPr>
        <p:spPr>
          <a:xfrm>
            <a:off x="7073384" y="1221981"/>
            <a:ext cx="642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EOM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E52A20-50A7-1E49-8C50-83E637DF7020}"/>
              </a:ext>
            </a:extLst>
          </p:cNvPr>
          <p:cNvSpPr txBox="1"/>
          <p:nvPr/>
        </p:nvSpPr>
        <p:spPr>
          <a:xfrm>
            <a:off x="2598259" y="1980382"/>
            <a:ext cx="4266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equivalent interaction energy - Hamiltonian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851D5F-7372-B741-AFBF-DA6FE08C68DB}"/>
              </a:ext>
            </a:extLst>
          </p:cNvPr>
          <p:cNvSpPr txBox="1"/>
          <p:nvPr/>
        </p:nvSpPr>
        <p:spPr>
          <a:xfrm>
            <a:off x="563671" y="2843408"/>
            <a:ext cx="779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where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155988-1529-4343-9007-E6190E581FAA}"/>
              </a:ext>
            </a:extLst>
          </p:cNvPr>
          <p:cNvSpPr txBox="1"/>
          <p:nvPr/>
        </p:nvSpPr>
        <p:spPr>
          <a:xfrm>
            <a:off x="1193210" y="4783843"/>
            <a:ext cx="3496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 construct         we need velocity 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5B0C4C5-E6EE-2244-802B-BC98D9DD79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9827" y="4807011"/>
            <a:ext cx="236864" cy="32299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8CD914-0F66-9141-B5F6-0D766B0F93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54717" y="4731317"/>
            <a:ext cx="222303" cy="416818"/>
          </a:xfrm>
          <a:prstGeom prst="rect">
            <a:avLst/>
          </a:prstGeom>
        </p:spPr>
      </p:pic>
      <p:sp>
        <p:nvSpPr>
          <p:cNvPr id="20" name="Date Placeholder 19">
            <a:extLst>
              <a:ext uri="{FF2B5EF4-FFF2-40B4-BE49-F238E27FC236}">
                <a16:creationId xmlns:a16="http://schemas.microsoft.com/office/drawing/2014/main" id="{ECE43016-946C-BC45-AE85-96EB26AE2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5-Jan-2022</a:t>
            </a:r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26ED000B-2379-0F47-BA4F-95EE0010A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BBC9BB5F-4287-264F-8337-A49853D58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636A-65FA-B14D-8821-99466958E84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137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08F323-F843-1C4A-BCDD-CA55BD035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507" y="1275875"/>
            <a:ext cx="956230" cy="4168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EA6438-8DDC-E840-AE21-929F900B0E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024" y="1781990"/>
            <a:ext cx="5019640" cy="6180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3C09EF-5496-2941-908A-B68DA67CB5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105" y="4683214"/>
            <a:ext cx="4768559" cy="4798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52E262-B583-3346-9D34-A6DD8D45E9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444229"/>
            <a:ext cx="4134199" cy="20879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E9A986-5142-5343-A67C-B9F9A6DD33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8600" y="2527182"/>
            <a:ext cx="1536700" cy="1651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C1CBFC3-05CC-D749-A873-84C173B79775}"/>
              </a:ext>
            </a:extLst>
          </p:cNvPr>
          <p:cNvSpPr txBox="1"/>
          <p:nvPr/>
        </p:nvSpPr>
        <p:spPr>
          <a:xfrm>
            <a:off x="230959" y="55707"/>
            <a:ext cx="6435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Fixed pitch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21585F6-5E9E-434B-8246-0B019FD1BB1C}"/>
              </a:ext>
            </a:extLst>
          </p:cNvPr>
          <p:cNvSpPr txBox="1"/>
          <p:nvPr/>
        </p:nvSpPr>
        <p:spPr>
          <a:xfrm>
            <a:off x="-188996" y="647431"/>
            <a:ext cx="2395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                           and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00C9AAC-6518-4A4A-AB28-F33EC93741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853" y="714461"/>
            <a:ext cx="1155700" cy="2667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D67A42D-0FAC-FC46-BDEE-E682E6788B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9272" y="743513"/>
            <a:ext cx="774700" cy="228600"/>
          </a:xfrm>
          <a:prstGeom prst="rect">
            <a:avLst/>
          </a:prstGeom>
        </p:spPr>
      </p:pic>
      <p:sp>
        <p:nvSpPr>
          <p:cNvPr id="20" name="Date Placeholder 19">
            <a:extLst>
              <a:ext uri="{FF2B5EF4-FFF2-40B4-BE49-F238E27FC236}">
                <a16:creationId xmlns:a16="http://schemas.microsoft.com/office/drawing/2014/main" id="{ECE43016-946C-BC45-AE85-96EB26AE2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5-Jan-2022</a:t>
            </a:r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26ED000B-2379-0F47-BA4F-95EE0010A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BBC9BB5F-4287-264F-8337-A49853D58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636A-65FA-B14D-8821-99466958E842}" type="slidenum">
              <a:rPr lang="en-US" smtClean="0"/>
              <a:t>15</a:t>
            </a:fld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565F156-C61B-2D41-8DAC-7876866F60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64183" y="1804331"/>
            <a:ext cx="5191922" cy="49856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4519372-D5F1-734D-844E-45566CF4FD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18547" y="2733520"/>
            <a:ext cx="5773453" cy="56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15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A17656-2E60-074B-98E4-DF2FDA9546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350" y="889651"/>
            <a:ext cx="5191922" cy="4985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033FC8-094C-8546-8F7D-B1EC0AF2E5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925" y="1562879"/>
            <a:ext cx="5773453" cy="5653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0290D1-612B-3546-BED1-0AFA67F4E4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4757" y="2686979"/>
            <a:ext cx="2931337" cy="14744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14EF63-F154-884B-9174-8625870E8C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84" y="4431438"/>
            <a:ext cx="4227739" cy="7503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46190C8-3209-AC49-A2A0-A2CDED01B976}"/>
              </a:ext>
            </a:extLst>
          </p:cNvPr>
          <p:cNvSpPr txBox="1"/>
          <p:nvPr/>
        </p:nvSpPr>
        <p:spPr>
          <a:xfrm>
            <a:off x="701458" y="2266180"/>
            <a:ext cx="3458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Then with the following definitions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8559C2-0D3A-A64E-81E0-63926989EF21}"/>
              </a:ext>
            </a:extLst>
          </p:cNvPr>
          <p:cNvSpPr txBox="1"/>
          <p:nvPr/>
        </p:nvSpPr>
        <p:spPr>
          <a:xfrm>
            <a:off x="316858" y="5412125"/>
            <a:ext cx="7079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precisely </a:t>
            </a:r>
            <a:r>
              <a:rPr lang="en-US" dirty="0"/>
              <a:t>the form of the Hamiltonian for spin ½ at rest in a rotating field !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701C0EF-794A-864D-A6C3-E80CF5FA1A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8808" y="2833004"/>
            <a:ext cx="4134199" cy="208797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B275DFE-597B-2F48-9A72-CF65276BCE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73007" y="2833004"/>
            <a:ext cx="1536700" cy="1651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8D560A1-0226-6E44-8555-19E8A13ED755}"/>
              </a:ext>
            </a:extLst>
          </p:cNvPr>
          <p:cNvSpPr txBox="1"/>
          <p:nvPr/>
        </p:nvSpPr>
        <p:spPr>
          <a:xfrm>
            <a:off x="538619" y="2254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DBCABD-442E-4F45-86F0-254775A3D55E}"/>
              </a:ext>
            </a:extLst>
          </p:cNvPr>
          <p:cNvSpPr txBox="1"/>
          <p:nvPr/>
        </p:nvSpPr>
        <p:spPr>
          <a:xfrm>
            <a:off x="241233" y="129196"/>
            <a:ext cx="7925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Hamiltonian equivalent of Thomas-BMT equation – fixed pitch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AB2CB2-ABFD-2E48-B813-190F94202F93}"/>
              </a:ext>
            </a:extLst>
          </p:cNvPr>
          <p:cNvSpPr txBox="1"/>
          <p:nvPr/>
        </p:nvSpPr>
        <p:spPr>
          <a:xfrm>
            <a:off x="10336696" y="19745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F9892B-18F9-ED41-A940-46AD66416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5-Jan-2022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116A27-8E94-1648-99FE-65C44477C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DE0512-3F93-FF4C-B8C2-D66A75C83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636A-65FA-B14D-8821-99466958E84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25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BCBC90C-5982-F144-8ABF-049D9E7ACB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290" y="969292"/>
            <a:ext cx="3348055" cy="9972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45C31D-E1A4-5F4B-9205-C4DF0370D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860" y="2678306"/>
            <a:ext cx="558800" cy="279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05CAFC-86B5-134F-B393-51F99647F3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2841" y="2517003"/>
            <a:ext cx="8798676" cy="6170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E8E195-535C-9547-B4BE-0F9AADB7CE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9660" y="3209517"/>
            <a:ext cx="6449168" cy="617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FF45D9-50EE-EC4F-9E64-64756593DE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332" y="4681668"/>
            <a:ext cx="8685561" cy="6418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7A4FAD-C33E-5E4D-9996-822488AA43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2841" y="5479294"/>
            <a:ext cx="2781519" cy="64188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6A85CB-74BA-B443-8E14-6CB8C6A3943E}"/>
              </a:ext>
            </a:extLst>
          </p:cNvPr>
          <p:cNvSpPr txBox="1"/>
          <p:nvPr/>
        </p:nvSpPr>
        <p:spPr>
          <a:xfrm>
            <a:off x="362332" y="752740"/>
            <a:ext cx="2134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the rotating frame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7517FA-9A98-474D-BCFC-95E5C2E756BA}"/>
              </a:ext>
            </a:extLst>
          </p:cNvPr>
          <p:cNvSpPr txBox="1"/>
          <p:nvPr/>
        </p:nvSpPr>
        <p:spPr>
          <a:xfrm>
            <a:off x="889348" y="4113555"/>
            <a:ext cx="8984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Evolves with frequency           (namely, the difference of the eigenvalues in the rotating frame)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60ECDA3-0450-D449-AA7B-FB5C4A16CF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49551" y="4061825"/>
            <a:ext cx="387524" cy="46502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AE554F2-4C25-0248-A4DC-6E6075E47C21}"/>
              </a:ext>
            </a:extLst>
          </p:cNvPr>
          <p:cNvSpPr txBox="1"/>
          <p:nvPr/>
        </p:nvSpPr>
        <p:spPr>
          <a:xfrm>
            <a:off x="8539631" y="5615572"/>
            <a:ext cx="1195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Fixed pitch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3857B8A-16D1-A440-B6C1-F7DC2D9A77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06868" y="5788972"/>
            <a:ext cx="1955800" cy="635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52844E1-D532-494F-9613-62F380AC97F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16945" y="5630222"/>
            <a:ext cx="1066800" cy="3175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2C924B7-30CA-E643-922A-A692EFD37A22}"/>
              </a:ext>
            </a:extLst>
          </p:cNvPr>
          <p:cNvSpPr txBox="1"/>
          <p:nvPr/>
        </p:nvSpPr>
        <p:spPr>
          <a:xfrm>
            <a:off x="241233" y="129196"/>
            <a:ext cx="7925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Hamiltonian equivalent of Thomas-BMT equation – fixed pitch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A1AB079-E543-AA46-A3C3-33B8D6EDCC93}"/>
              </a:ext>
            </a:extLst>
          </p:cNvPr>
          <p:cNvSpPr txBox="1"/>
          <p:nvPr/>
        </p:nvSpPr>
        <p:spPr>
          <a:xfrm>
            <a:off x="4928386" y="1313181"/>
            <a:ext cx="48145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identical form as spin ½ at rest in rotating field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5D9EAD3-B868-D745-8C11-D170F2A50AA4}"/>
              </a:ext>
            </a:extLst>
          </p:cNvPr>
          <p:cNvSpPr txBox="1"/>
          <p:nvPr/>
        </p:nvSpPr>
        <p:spPr>
          <a:xfrm>
            <a:off x="606084" y="1953810"/>
            <a:ext cx="9546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 know the polarization        for this Hamiltonian, allowing us to compute  the time dependence of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28E2FF1-CD39-CE40-A040-575A5F9A509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86355" y="1980086"/>
            <a:ext cx="330200" cy="3175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7DFAA73-8BFA-6345-BCA8-381DF2D8C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7736" y="1997858"/>
            <a:ext cx="558800" cy="2794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0BA04F8-868C-4A4E-98DE-9B014E1851CF}"/>
              </a:ext>
            </a:extLst>
          </p:cNvPr>
          <p:cNvSpPr txBox="1"/>
          <p:nvPr/>
        </p:nvSpPr>
        <p:spPr>
          <a:xfrm>
            <a:off x="7910789" y="6358235"/>
            <a:ext cx="3529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as shown by Miller, Kim, </a:t>
            </a:r>
            <a:r>
              <a:rPr lang="en-US" sz="1600" i="1" dirty="0" err="1"/>
              <a:t>Debevec</a:t>
            </a:r>
            <a:r>
              <a:rPr lang="en-US" sz="1600" i="1" dirty="0"/>
              <a:t>, Farley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03D01F-A6C8-FE43-A845-619568406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5-Jan-2022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92E6EF-0F7D-3E4F-9B6F-E84E37695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D. Rubin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0511B9-A46A-CD45-B543-4FD431F63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636A-65FA-B14D-8821-99466958E842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593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24" grpId="0"/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3ABEA17-252E-5744-8E8D-4260D8D3A10E}"/>
              </a:ext>
            </a:extLst>
          </p:cNvPr>
          <p:cNvSpPr txBox="1"/>
          <p:nvPr/>
        </p:nvSpPr>
        <p:spPr>
          <a:xfrm>
            <a:off x="1073017" y="331928"/>
            <a:ext cx="1651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Summary so far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F821E6-7BEE-044E-8693-8E2D72E34E08}"/>
              </a:ext>
            </a:extLst>
          </p:cNvPr>
          <p:cNvSpPr txBox="1"/>
          <p:nvPr/>
        </p:nvSpPr>
        <p:spPr>
          <a:xfrm>
            <a:off x="563671" y="2332654"/>
            <a:ext cx="2948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Write Hamiltonian equivalent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71F74B-3857-0643-88D3-3FA57252B9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243" y="5841553"/>
            <a:ext cx="2835859" cy="5783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75FB15-63AE-9541-8946-0FD649F04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115" y="1552373"/>
            <a:ext cx="5490102" cy="6180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CAC39C-821B-FA46-9133-6DE0F2A9BA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0545" y="3678023"/>
            <a:ext cx="956230" cy="4168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C30AAE-1698-F64B-AEEB-7336C72120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671" y="4495542"/>
            <a:ext cx="5019640" cy="6180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301C30-99C2-464D-B0F5-9639570EE5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0123" y="3045265"/>
            <a:ext cx="1292139" cy="4168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0875AAD-9C31-F144-B3D1-5B025BF16B51}"/>
              </a:ext>
            </a:extLst>
          </p:cNvPr>
          <p:cNvSpPr txBox="1"/>
          <p:nvPr/>
        </p:nvSpPr>
        <p:spPr>
          <a:xfrm>
            <a:off x="393329" y="3644675"/>
            <a:ext cx="21020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where                         </a:t>
            </a:r>
          </a:p>
          <a:p>
            <a:endParaRPr lang="en-US" dirty="0"/>
          </a:p>
          <a:p>
            <a:r>
              <a:rPr lang="en-US" dirty="0"/>
              <a:t>and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E67C9C-8339-4E48-A298-DC864948EE93}"/>
              </a:ext>
            </a:extLst>
          </p:cNvPr>
          <p:cNvSpPr txBox="1"/>
          <p:nvPr/>
        </p:nvSpPr>
        <p:spPr>
          <a:xfrm>
            <a:off x="826718" y="1152395"/>
            <a:ext cx="3294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 with Thomas-BMT equation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0AC7F4-B4DC-AB47-B00E-DA9FEA5DAC07}"/>
              </a:ext>
            </a:extLst>
          </p:cNvPr>
          <p:cNvSpPr txBox="1"/>
          <p:nvPr/>
        </p:nvSpPr>
        <p:spPr>
          <a:xfrm>
            <a:off x="826718" y="5361140"/>
            <a:ext cx="2859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Solve Lorentz force equation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F029346-CBED-4447-9C0E-3DB39CECB3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1992" y="2388133"/>
            <a:ext cx="2931337" cy="14744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D5CBA1B-4266-AA4C-ABF0-BAE95185AD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94953" y="1552373"/>
            <a:ext cx="4227739" cy="7503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D34F662-09C8-C842-9283-CE42229D2D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59853" y="884992"/>
            <a:ext cx="1041400" cy="2159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0FD6BA5-CFDF-AA41-8154-60A1520CFA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0957" y="884992"/>
            <a:ext cx="774700" cy="2286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B1D6521-8D83-AA47-BDF4-84821889C79C}"/>
              </a:ext>
            </a:extLst>
          </p:cNvPr>
          <p:cNvSpPr txBox="1"/>
          <p:nvPr/>
        </p:nvSpPr>
        <p:spPr>
          <a:xfrm>
            <a:off x="6574685" y="2756024"/>
            <a:ext cx="779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where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C3488BB-7F3F-E54C-A983-4FD291088C72}"/>
              </a:ext>
            </a:extLst>
          </p:cNvPr>
          <p:cNvSpPr txBox="1"/>
          <p:nvPr/>
        </p:nvSpPr>
        <p:spPr>
          <a:xfrm>
            <a:off x="7127349" y="4242016"/>
            <a:ext cx="2783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Transform to rotating frame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86AD796-EA91-E64C-9115-D4E2437575D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94953" y="4614985"/>
            <a:ext cx="3348055" cy="99729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2267A21-C765-C547-BBD6-8FB14B37BD00}"/>
              </a:ext>
            </a:extLst>
          </p:cNvPr>
          <p:cNvSpPr txBox="1"/>
          <p:nvPr/>
        </p:nvSpPr>
        <p:spPr>
          <a:xfrm>
            <a:off x="6574685" y="5752538"/>
            <a:ext cx="5285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Difference of eigenvalues of                is the precession frequency in the rotating frame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8E25D75-2506-5E42-B2FE-FE4DC4E2CF4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16342" y="5824081"/>
            <a:ext cx="584200" cy="2667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ED87BEE-D4DF-9A41-9C30-1E4A355973CC}"/>
              </a:ext>
            </a:extLst>
          </p:cNvPr>
          <p:cNvSpPr txBox="1"/>
          <p:nvPr/>
        </p:nvSpPr>
        <p:spPr>
          <a:xfrm>
            <a:off x="7177414" y="363255"/>
            <a:ext cx="1195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Fixed pitch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D77F6E-2B33-E242-9FA8-DADFC0104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5-Jan-2022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A9C86E-F895-4644-B3B7-DF71D353F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6FEB99A-E972-7042-94E1-7DA351011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636A-65FA-B14D-8821-99466958E84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989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3" grpId="0"/>
      <p:bldP spid="14" grpId="0"/>
      <p:bldP spid="20" grpId="0"/>
      <p:bldP spid="21" grpId="0"/>
      <p:bldP spid="23" grpId="0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0902831-3A5C-A540-BE09-2A91AA806B1E}"/>
              </a:ext>
            </a:extLst>
          </p:cNvPr>
          <p:cNvSpPr txBox="1"/>
          <p:nvPr/>
        </p:nvSpPr>
        <p:spPr>
          <a:xfrm>
            <a:off x="826718" y="501041"/>
            <a:ext cx="82797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general, </a:t>
            </a:r>
          </a:p>
          <a:p>
            <a:r>
              <a:rPr lang="en-US" dirty="0"/>
              <a:t>   </a:t>
            </a:r>
            <a:r>
              <a:rPr lang="en-US" i="1" dirty="0"/>
              <a:t> if </a:t>
            </a:r>
            <a:r>
              <a:rPr lang="en-US" dirty="0"/>
              <a:t>fields are uniform and time independent in the rotating frame   </a:t>
            </a:r>
          </a:p>
          <a:p>
            <a:endParaRPr lang="en-US" dirty="0"/>
          </a:p>
          <a:p>
            <a:r>
              <a:rPr lang="en-US" dirty="0"/>
              <a:t>then the Hamiltonian in the rotating frame is independent of time and there is an exact solution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83029A-D77A-8642-966F-1B8780F9EB67}"/>
              </a:ext>
            </a:extLst>
          </p:cNvPr>
          <p:cNvSpPr txBox="1"/>
          <p:nvPr/>
        </p:nvSpPr>
        <p:spPr>
          <a:xfrm>
            <a:off x="1177447" y="2693096"/>
            <a:ext cx="4158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addition to the case of a fixed pitch . . . 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184104-DDE0-B54A-AFDA-2C955516A6F4}"/>
              </a:ext>
            </a:extLst>
          </p:cNvPr>
          <p:cNvSpPr txBox="1"/>
          <p:nvPr/>
        </p:nvSpPr>
        <p:spPr>
          <a:xfrm>
            <a:off x="3256574" y="1920233"/>
            <a:ext cx="61001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  <a:r>
              <a:rPr lang="en-US" i="1" dirty="0"/>
              <a:t>(see J. Miller Note 276)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A73D09-D112-2D40-8540-365C22D32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5-Jan-2022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8E3E24-493A-634C-A39F-D009C0376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E60D2A8-FFC1-9944-B844-3BF69BFC5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636A-65FA-B14D-8821-99466958E84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93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5F6F02-9628-2B4F-AF29-5976C2AC348F}"/>
              </a:ext>
            </a:extLst>
          </p:cNvPr>
          <p:cNvSpPr txBox="1"/>
          <p:nvPr/>
        </p:nvSpPr>
        <p:spPr>
          <a:xfrm>
            <a:off x="1093653" y="568727"/>
            <a:ext cx="10276852" cy="541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Quantum mechanical formalism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Write the equivalent interaction energy Hamiltonian, for the spin equations of motion (Thomas-BMT)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Solve Schrodinger equation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Compute expectation values of polarization, and its projection on </a:t>
            </a:r>
            <a:r>
              <a:rPr lang="en-US" dirty="0">
                <a:latin typeface="Symbol" pitchFamily="2" charset="2"/>
              </a:rPr>
              <a:t>b   (          )</a:t>
            </a:r>
            <a:endParaRPr lang="en-US" dirty="0"/>
          </a:p>
          <a:p>
            <a:endParaRPr lang="en-US" dirty="0"/>
          </a:p>
          <a:p>
            <a:r>
              <a:rPr lang="en-US" dirty="0"/>
              <a:t>Method yields</a:t>
            </a:r>
          </a:p>
          <a:p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Exact solution if fields are constant in the rotating frame, as is the case for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Fixed pitch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Uniform longitudinal field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Uniform radial B-field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Uniform radial E-field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Approximate solution for cases where there are time varying fields in the rotating frame: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Pitching motion in vertically focusing E-field (dependence of </a:t>
            </a:r>
            <a:r>
              <a:rPr lang="en-US" dirty="0" err="1">
                <a:latin typeface="Symbol" pitchFamily="2" charset="2"/>
              </a:rPr>
              <a:t>w</a:t>
            </a:r>
            <a:r>
              <a:rPr lang="en-US" baseline="-25000" dirty="0" err="1"/>
              <a:t>a</a:t>
            </a:r>
            <a:r>
              <a:rPr lang="en-US" dirty="0"/>
              <a:t> on vertical </a:t>
            </a:r>
            <a:r>
              <a:rPr lang="en-US" dirty="0" err="1"/>
              <a:t>betatron</a:t>
            </a:r>
            <a:r>
              <a:rPr lang="en-US" dirty="0"/>
              <a:t> frequency)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Non-uniform longitudinal field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 . . . . 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95EA10-9018-304D-A66F-D5CDFF4CA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5078" y="1736909"/>
            <a:ext cx="558800" cy="292100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7FD29D-46DE-2646-ABE0-421322DA2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5-Jan-2022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1FC168-4963-5041-855B-FC748C18F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DAFE91-A0A3-D34C-8B29-07074354D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636A-65FA-B14D-8821-99466958E84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9078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8AA3D52-2B1E-D147-B734-0397F977F706}"/>
              </a:ext>
            </a:extLst>
          </p:cNvPr>
          <p:cNvSpPr txBox="1"/>
          <p:nvPr/>
        </p:nvSpPr>
        <p:spPr>
          <a:xfrm>
            <a:off x="964504" y="463463"/>
            <a:ext cx="346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 Uniform longitudinal field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86F30E-A2D7-764F-87B7-CA3763236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377" y="1066468"/>
            <a:ext cx="2867258" cy="6746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E9F297-BAD1-7547-B6A2-7B3FA08405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877" y="2025922"/>
            <a:ext cx="3590048" cy="5915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F1EAC9-B555-B845-8320-A3F9255BB6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504" y="3020935"/>
            <a:ext cx="6391850" cy="6649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D3BA7A-242E-C746-8396-F6BC01D72C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377" y="4121246"/>
            <a:ext cx="4319061" cy="8045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FDBE63-B880-DC40-8DE7-DEE98A993F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8405" y="4745504"/>
            <a:ext cx="3523190" cy="17911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41F378-12C4-FC41-9939-65E15EEF2C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9193" y="1133037"/>
            <a:ext cx="3234430" cy="5528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C3650A-646C-FA4A-8D53-61A04DC0FA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72100" y="3825750"/>
            <a:ext cx="2154853" cy="6977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57E790-37CF-D546-87D8-1A4AB5FA36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08600" y="4822472"/>
            <a:ext cx="2558461" cy="6977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F6BF2E1-69F2-B34F-B612-0BDAE4EAED33}"/>
              </a:ext>
            </a:extLst>
          </p:cNvPr>
          <p:cNvSpPr txBox="1"/>
          <p:nvPr/>
        </p:nvSpPr>
        <p:spPr>
          <a:xfrm>
            <a:off x="9338851" y="6100175"/>
            <a:ext cx="1836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J. Miller Note 232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10E32D4-A005-5849-AE40-448FF4AB10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43225" y="1864774"/>
            <a:ext cx="4089209" cy="92628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3F8553D-FA62-A846-A5C5-37556105BA59}"/>
              </a:ext>
            </a:extLst>
          </p:cNvPr>
          <p:cNvSpPr txBox="1"/>
          <p:nvPr/>
        </p:nvSpPr>
        <p:spPr>
          <a:xfrm>
            <a:off x="8430068" y="3252767"/>
            <a:ext cx="2913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and at the magic momentum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E7F4F896-C185-C642-984E-5E3A0CABF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5-Jan-2022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E6475C8B-8BAD-B845-B294-327640FB9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BC8807FC-C356-964A-B120-272DCCC3B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636A-65FA-B14D-8821-99466958E84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68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12CEDD-DC3C-B44C-B128-A11F23E265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5505" y="1459612"/>
            <a:ext cx="3850495" cy="21570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108B53-85FE-BC4B-B7AE-F49C01439265}"/>
              </a:ext>
            </a:extLst>
          </p:cNvPr>
          <p:cNvSpPr txBox="1"/>
          <p:nvPr/>
        </p:nvSpPr>
        <p:spPr>
          <a:xfrm>
            <a:off x="1089764" y="764088"/>
            <a:ext cx="5275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Uniform radial field (balanced by vertical electric field)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6C9D3B-34E1-7F45-9BF8-38E93E05C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5361" y="4263097"/>
            <a:ext cx="2886333" cy="22705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ADAFC3-51B4-E849-A86A-566DD2C30AAB}"/>
              </a:ext>
            </a:extLst>
          </p:cNvPr>
          <p:cNvSpPr txBox="1"/>
          <p:nvPr/>
        </p:nvSpPr>
        <p:spPr>
          <a:xfrm>
            <a:off x="1753644" y="4008329"/>
            <a:ext cx="779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82EC45-3DA6-3243-B8F9-7C431D8F08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1035" y="1834490"/>
            <a:ext cx="480947" cy="4580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8F93B0-EFA6-2647-8328-53EF598ACB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6930" y="1714132"/>
            <a:ext cx="3919129" cy="8240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58DA3B-CF72-FB43-BFD3-C7E44E7D36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9104" y="3500658"/>
            <a:ext cx="2604972" cy="8900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3656A27-E54A-B540-874F-9A01DCD11490}"/>
              </a:ext>
            </a:extLst>
          </p:cNvPr>
          <p:cNvSpPr txBox="1"/>
          <p:nvPr/>
        </p:nvSpPr>
        <p:spPr>
          <a:xfrm>
            <a:off x="8011982" y="2828225"/>
            <a:ext cx="2506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 the magic momentum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7EAA21-B7D4-BE41-ABC9-59DBDD143312}"/>
              </a:ext>
            </a:extLst>
          </p:cNvPr>
          <p:cNvSpPr txBox="1"/>
          <p:nvPr/>
        </p:nvSpPr>
        <p:spPr>
          <a:xfrm>
            <a:off x="752408" y="253230"/>
            <a:ext cx="2605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Uniform radial field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6A94A0-E662-9D43-AF43-A98A6079159E}"/>
              </a:ext>
            </a:extLst>
          </p:cNvPr>
          <p:cNvSpPr txBox="1"/>
          <p:nvPr/>
        </p:nvSpPr>
        <p:spPr>
          <a:xfrm>
            <a:off x="9338851" y="6100175"/>
            <a:ext cx="1836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J. Miller Note 232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7CAED30A-BB50-014B-9989-2FCBF7BA4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5-Jan-2022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A94E4A7F-35A0-B44D-A5C1-6EA8656FA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E7D726A-292B-3140-8D29-16E00FC1E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636A-65FA-B14D-8821-99466958E84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6682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08978C-7BF9-414B-BEEB-0031750A4EE8}"/>
              </a:ext>
            </a:extLst>
          </p:cNvPr>
          <p:cNvSpPr txBox="1"/>
          <p:nvPr/>
        </p:nvSpPr>
        <p:spPr>
          <a:xfrm>
            <a:off x="1178678" y="317680"/>
            <a:ext cx="2226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Efield</a:t>
            </a:r>
            <a:r>
              <a:rPr lang="en-US" sz="2400" dirty="0"/>
              <a:t> correction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5BBE54-8D01-BC4C-9772-ED2FA6199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678" y="1197758"/>
            <a:ext cx="4651115" cy="10152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E942DD-CDF9-2C46-8451-9BAE84BF6E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0741" y="2170459"/>
            <a:ext cx="3813927" cy="10152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537BED-E950-6C49-BB06-1BD3779017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575" y="3531730"/>
            <a:ext cx="4914123" cy="8894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15D95F-F609-254A-BD29-EAF397FD33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5753" y="4951139"/>
            <a:ext cx="471814" cy="5189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78305C-6953-B545-B838-4B8964843C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7567" y="4871796"/>
            <a:ext cx="4509738" cy="747328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9A7D8C5-499F-7144-9DB8-3DE08B5B0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5-Jan-2022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ABF514A-5258-7B47-A5B8-C6B97F2A2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9A5D796-35E7-EA4B-B669-365E7913B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636A-65FA-B14D-8821-99466958E84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0546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721FCF-1479-A14D-99DC-D36287625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1439" y="3174307"/>
            <a:ext cx="1041400" cy="215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2769C2-C846-6A40-9C19-D41C650541E2}"/>
              </a:ext>
            </a:extLst>
          </p:cNvPr>
          <p:cNvSpPr txBox="1"/>
          <p:nvPr/>
        </p:nvSpPr>
        <p:spPr>
          <a:xfrm>
            <a:off x="1077238" y="2192051"/>
            <a:ext cx="7283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happens when we include the electric field and vertical oscillations?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CF8ED4-ECCE-4A40-A696-DF588CDFAE1A}"/>
              </a:ext>
            </a:extLst>
          </p:cNvPr>
          <p:cNvSpPr txBox="1"/>
          <p:nvPr/>
        </p:nvSpPr>
        <p:spPr>
          <a:xfrm>
            <a:off x="1028003" y="3574937"/>
            <a:ext cx="98971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Hamiltonian is time dependent (even in the rotating frame) and there is no longer an exact solution</a:t>
            </a:r>
          </a:p>
          <a:p>
            <a:r>
              <a:rPr lang="en-US" dirty="0"/>
              <a:t>    We can compute an approximate solution using time dependent perturbation theory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 We expand about the small parameter        to order 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31E358D-69E4-2E4C-98C1-063396EFE0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0697" y="4469153"/>
            <a:ext cx="317500" cy="279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EC74BD-8517-0647-85FF-72EB10B448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9806" y="4398663"/>
            <a:ext cx="444500" cy="34290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A6A4B3A-1F7E-EF43-B7DC-6F7659AE1CD1}"/>
              </a:ext>
            </a:extLst>
          </p:cNvPr>
          <p:cNvCxnSpPr>
            <a:cxnSpLocks/>
          </p:cNvCxnSpPr>
          <p:nvPr/>
        </p:nvCxnSpPr>
        <p:spPr>
          <a:xfrm flipV="1">
            <a:off x="501041" y="4868296"/>
            <a:ext cx="7465512" cy="267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50D98FD-85E0-D749-BD32-263EDD9B1B1A}"/>
              </a:ext>
            </a:extLst>
          </p:cNvPr>
          <p:cNvSpPr txBox="1"/>
          <p:nvPr/>
        </p:nvSpPr>
        <p:spPr>
          <a:xfrm>
            <a:off x="906170" y="1743749"/>
            <a:ext cx="4081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example: Time dependent pitch angle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892F30-F726-C944-9A77-9CE22D045878}"/>
              </a:ext>
            </a:extLst>
          </p:cNvPr>
          <p:cNvSpPr txBox="1"/>
          <p:nvPr/>
        </p:nvSpPr>
        <p:spPr>
          <a:xfrm>
            <a:off x="684474" y="598206"/>
            <a:ext cx="97489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What if the Hamiltonian is time </a:t>
            </a:r>
            <a:r>
              <a:rPr lang="en-US" sz="2400" i="1" dirty="0"/>
              <a:t>dependent</a:t>
            </a:r>
            <a:r>
              <a:rPr lang="en-US" sz="2400" dirty="0"/>
              <a:t> in the rotating frame?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C0CAFDD-A9E0-4B4C-A47B-6016B9CDDC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1439" y="2761374"/>
            <a:ext cx="1333500" cy="22860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AB840F-A7B6-5E4E-838C-7E825EA46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5-Jan-2022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DB21A4-04F2-C44D-98C7-06CD762A2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890CD9-0F41-5A46-BF72-F10A611F2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636A-65FA-B14D-8821-99466958E84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2511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58F2FD4-AC58-3540-8756-7F20FA1DC9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740" y="2023724"/>
            <a:ext cx="4239023" cy="7640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7C6AFE-5606-7C40-BDA5-150834CC1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2322" y="1886382"/>
            <a:ext cx="5111160" cy="9946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29B0CE-A00E-4948-8250-6A71BF9160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0492" y="3093633"/>
            <a:ext cx="4259163" cy="8833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D3DC5C-274E-214C-AE31-5D4E6C1DB5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8509" y="927926"/>
            <a:ext cx="1092200" cy="228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83A944D-B15F-1646-9301-235026B11A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9988" y="958342"/>
            <a:ext cx="1041400" cy="2159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9381CFE-5C9A-8341-8FD5-1CA3A21BA292}"/>
              </a:ext>
            </a:extLst>
          </p:cNvPr>
          <p:cNvSpPr txBox="1"/>
          <p:nvPr/>
        </p:nvSpPr>
        <p:spPr>
          <a:xfrm>
            <a:off x="538619" y="1406003"/>
            <a:ext cx="5408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 that momentum in the x-y plane is conserved (forces in the x-y plane are conservative)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1E7A8A-AEAD-8245-8B29-4BF957133F50}"/>
              </a:ext>
            </a:extLst>
          </p:cNvPr>
          <p:cNvSpPr txBox="1"/>
          <p:nvPr/>
        </p:nvSpPr>
        <p:spPr>
          <a:xfrm>
            <a:off x="603841" y="365549"/>
            <a:ext cx="82357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In order to construct the Hamiltonian we must first determine             to order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47C7519-8117-0B46-85CF-1E2E850915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85214" y="375041"/>
            <a:ext cx="444500" cy="3429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FE8D111-9395-3142-9F2F-92A321C99F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38972" y="4436596"/>
            <a:ext cx="1168400" cy="2159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D9F5650-BECE-7B4E-A86A-E6D5DFEB58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91191" y="4677206"/>
            <a:ext cx="863600" cy="2794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FB1C848-8C38-CD44-981F-9CBF810780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8837" y="3320235"/>
            <a:ext cx="495300" cy="3175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EB21D18-E31A-7048-9FED-0200ED225619}"/>
              </a:ext>
            </a:extLst>
          </p:cNvPr>
          <p:cNvSpPr txBox="1"/>
          <p:nvPr/>
        </p:nvSpPr>
        <p:spPr>
          <a:xfrm>
            <a:off x="1601966" y="3298374"/>
            <a:ext cx="1438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 total energy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FBFAB3D-B133-6642-9974-C77D8592A09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7147" y="3919926"/>
            <a:ext cx="774700" cy="3302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0FC03C9-BAD6-094C-88C7-91AD187464E7}"/>
              </a:ext>
            </a:extLst>
          </p:cNvPr>
          <p:cNvSpPr txBox="1"/>
          <p:nvPr/>
        </p:nvSpPr>
        <p:spPr>
          <a:xfrm>
            <a:off x="1525503" y="3888426"/>
            <a:ext cx="2097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-velocity in x-y plane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79FE573-55F8-4848-8C31-3E4F5F6BB84D}"/>
              </a:ext>
            </a:extLst>
          </p:cNvPr>
          <p:cNvSpPr txBox="1"/>
          <p:nvPr/>
        </p:nvSpPr>
        <p:spPr>
          <a:xfrm>
            <a:off x="1328509" y="4656197"/>
            <a:ext cx="2675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-velocity in x-y plane when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07177E1-6D53-5948-9CF1-8C98ADB3A62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34137" y="5218574"/>
            <a:ext cx="2552700" cy="4318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BE2A7DF-956E-9049-8A42-1C07A10C6C1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2511" y="4602751"/>
            <a:ext cx="431800" cy="4064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06654CF-6C36-DF46-850F-2A1D8C1B51D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01966" y="5980178"/>
            <a:ext cx="2044700" cy="4064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9D57EE65-6081-324C-9DB0-F4AA894B7FCA}"/>
              </a:ext>
            </a:extLst>
          </p:cNvPr>
          <p:cNvSpPr txBox="1"/>
          <p:nvPr/>
        </p:nvSpPr>
        <p:spPr>
          <a:xfrm>
            <a:off x="538619" y="2880986"/>
            <a:ext cx="779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where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CBB5919-F246-C440-9719-CD2AD1E09176}"/>
              </a:ext>
            </a:extLst>
          </p:cNvPr>
          <p:cNvSpPr txBox="1"/>
          <p:nvPr/>
        </p:nvSpPr>
        <p:spPr>
          <a:xfrm>
            <a:off x="7315200" y="4359880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and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3305F2C3-F31E-BE4F-924C-4AA3AB4215C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63999" y="423107"/>
            <a:ext cx="533400" cy="3175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6CFB30-5E07-3041-BEFD-3D1F265A7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5-Jan-2022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447DD9-0F2A-D049-857A-638323C3C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8F28C5-438B-304D-A637-97347C128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636A-65FA-B14D-8821-99466958E84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355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5" grpId="0"/>
      <p:bldP spid="27" grpId="0"/>
      <p:bldP spid="29" grpId="0"/>
      <p:bldP spid="35" grpId="0"/>
      <p:bldP spid="3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E020E6-45E9-E046-A62B-5E6EFF9725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426" y="1502329"/>
            <a:ext cx="4707251" cy="75204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41E7A8A-AEAD-8245-8B29-4BF957133F50}"/>
              </a:ext>
            </a:extLst>
          </p:cNvPr>
          <p:cNvSpPr txBox="1"/>
          <p:nvPr/>
        </p:nvSpPr>
        <p:spPr>
          <a:xfrm>
            <a:off x="667147" y="290889"/>
            <a:ext cx="2905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Equations of motion to order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47C7519-8117-0B46-85CF-1E2E850915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2430" y="236064"/>
            <a:ext cx="444500" cy="3429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A26C6A-F6CC-FA45-994A-C83EE5159EB9}"/>
              </a:ext>
            </a:extLst>
          </p:cNvPr>
          <p:cNvSpPr txBox="1"/>
          <p:nvPr/>
        </p:nvSpPr>
        <p:spPr>
          <a:xfrm>
            <a:off x="1991638" y="964504"/>
            <a:ext cx="1415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Lorentz force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EEBBC7B-9522-F54C-BC4C-9C90219896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5940" y="2968354"/>
            <a:ext cx="4318455" cy="18606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6BB8D28-5E89-6042-8A4E-90A44DD47B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1308" y="5085563"/>
            <a:ext cx="1622804" cy="8327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C33851-FE92-3D45-AA17-584897E1EEA4}"/>
              </a:ext>
            </a:extLst>
          </p:cNvPr>
          <p:cNvSpPr txBox="1"/>
          <p:nvPr/>
        </p:nvSpPr>
        <p:spPr>
          <a:xfrm>
            <a:off x="7027667" y="5317274"/>
            <a:ext cx="779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EF8E5F-7DB2-B04F-A6A3-3D0E6BF798B4}"/>
              </a:ext>
            </a:extLst>
          </p:cNvPr>
          <p:cNvSpPr txBox="1"/>
          <p:nvPr/>
        </p:nvSpPr>
        <p:spPr>
          <a:xfrm>
            <a:off x="6476098" y="2254375"/>
            <a:ext cx="3088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first order solution to (1) is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15D785-CC43-6A4E-B95F-D5678B0D855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85488"/>
          <a:stretch/>
        </p:blipFill>
        <p:spPr>
          <a:xfrm>
            <a:off x="802890" y="2434760"/>
            <a:ext cx="681354" cy="21688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25EADF-ADEF-6543-8E9A-DDC2D42424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7164" y="2449669"/>
            <a:ext cx="3676424" cy="2047941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CEA726-CC8E-FB4A-B312-8BE3191D4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5-Jan-2022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2F1DF4-A423-8644-926B-0D9D0588A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5486E88-C017-1B43-ABA5-DC0A2B193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636A-65FA-B14D-8821-99466958E84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225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DF8F44-4DF1-D048-83A5-D0043495D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619" y="3141456"/>
            <a:ext cx="6032734" cy="29335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C25AB2-7440-AB4E-9E7F-1B0D192F03A6}"/>
              </a:ext>
            </a:extLst>
          </p:cNvPr>
          <p:cNvSpPr txBox="1"/>
          <p:nvPr/>
        </p:nvSpPr>
        <p:spPr>
          <a:xfrm>
            <a:off x="851770" y="526093"/>
            <a:ext cx="709457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 get the next higher order solution for (1), substitute first order solution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into right side of the differential equation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03D7D4-9A92-DF4C-9200-AB9E38F9B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8506" y="1924087"/>
            <a:ext cx="3051489" cy="7831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71E633-D76A-8243-9E01-23024C50B3BF}"/>
              </a:ext>
            </a:extLst>
          </p:cNvPr>
          <p:cNvSpPr txBox="1"/>
          <p:nvPr/>
        </p:nvSpPr>
        <p:spPr>
          <a:xfrm>
            <a:off x="976619" y="2683251"/>
            <a:ext cx="1437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and integrate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FD99BA-929C-FE47-BD04-254FE9E764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9687" y="895706"/>
            <a:ext cx="4255077" cy="6952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E9AACE-9EF6-A844-BA2D-417B54C84A33}"/>
              </a:ext>
            </a:extLst>
          </p:cNvPr>
          <p:cNvSpPr txBox="1"/>
          <p:nvPr/>
        </p:nvSpPr>
        <p:spPr>
          <a:xfrm>
            <a:off x="7512303" y="1566094"/>
            <a:ext cx="4462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Since          is antisymmetric the next higher order is cubic.  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297CBE4-94CA-1C48-99D5-FED7F7144C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0274" y="6245350"/>
            <a:ext cx="317500" cy="279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024431C-93E9-1D45-B386-8476620F97A6}"/>
              </a:ext>
            </a:extLst>
          </p:cNvPr>
          <p:cNvSpPr txBox="1"/>
          <p:nvPr/>
        </p:nvSpPr>
        <p:spPr>
          <a:xfrm>
            <a:off x="8016658" y="3031299"/>
            <a:ext cx="2415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Correct to second order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DE04036-3BEA-7D47-BAEE-D1E783E97701}"/>
              </a:ext>
            </a:extLst>
          </p:cNvPr>
          <p:cNvCxnSpPr/>
          <p:nvPr/>
        </p:nvCxnSpPr>
        <p:spPr>
          <a:xfrm flipH="1" flipV="1">
            <a:off x="5511452" y="1590980"/>
            <a:ext cx="2267211" cy="15504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2AA7C8D-5AB6-4D4E-AC0E-20252FA583CB}"/>
              </a:ext>
            </a:extLst>
          </p:cNvPr>
          <p:cNvSpPr txBox="1"/>
          <p:nvPr/>
        </p:nvSpPr>
        <p:spPr>
          <a:xfrm>
            <a:off x="5148197" y="6081116"/>
            <a:ext cx="2308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first and third order in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8A5DFD2-4D82-374B-9F64-995E983998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0569" y="1615323"/>
            <a:ext cx="317500" cy="279400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80F02AE-A457-A54B-90DA-0A07FB385298}"/>
              </a:ext>
            </a:extLst>
          </p:cNvPr>
          <p:cNvCxnSpPr>
            <a:stCxn id="15" idx="1"/>
          </p:cNvCxnSpPr>
          <p:nvPr/>
        </p:nvCxnSpPr>
        <p:spPr>
          <a:xfrm flipH="1" flipV="1">
            <a:off x="4158641" y="6081116"/>
            <a:ext cx="989556" cy="1846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253D2DD-F0B1-504C-B232-ACEF5B571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5-Jan-2022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542A27B-1BB8-5941-8BD8-216AB758A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730CB76-9E47-CC40-9563-AEF00F6E8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636A-65FA-B14D-8821-99466958E84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555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B4DFB88-0938-D943-BAC4-32DC91C254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498" y="1823072"/>
            <a:ext cx="5768874" cy="5507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3A5C54-D699-5149-994E-DC966BB8C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498" y="3153601"/>
            <a:ext cx="8117008" cy="5507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1430B0-88ED-384A-80EE-7FAD78C0F1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073" y="5162736"/>
            <a:ext cx="7600163" cy="10857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5A669CD-430B-4441-A6A0-B3FD2A2AA5A3}"/>
              </a:ext>
            </a:extLst>
          </p:cNvPr>
          <p:cNvSpPr txBox="1"/>
          <p:nvPr/>
        </p:nvSpPr>
        <p:spPr>
          <a:xfrm>
            <a:off x="1014608" y="1152395"/>
            <a:ext cx="4896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Then using conservation of transverse momentum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3E4A34-0ECA-4F41-9E87-2E66F8BA6D46}"/>
              </a:ext>
            </a:extLst>
          </p:cNvPr>
          <p:cNvSpPr txBox="1"/>
          <p:nvPr/>
        </p:nvSpPr>
        <p:spPr>
          <a:xfrm>
            <a:off x="621845" y="2652126"/>
            <a:ext cx="3231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Total velocity to second order in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6F8BB54-B720-154D-AB9E-E4170A9442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4916" y="2742058"/>
            <a:ext cx="317500" cy="2794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4BEFF39-9A4E-174A-9282-57602071B17E}"/>
              </a:ext>
            </a:extLst>
          </p:cNvPr>
          <p:cNvSpPr txBox="1"/>
          <p:nvPr/>
        </p:nvSpPr>
        <p:spPr>
          <a:xfrm>
            <a:off x="1152394" y="4727413"/>
            <a:ext cx="4963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 will also need the cross product with the E-field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E16BA6-6331-2C44-9583-C747371E703D}"/>
              </a:ext>
            </a:extLst>
          </p:cNvPr>
          <p:cNvSpPr txBox="1"/>
          <p:nvPr/>
        </p:nvSpPr>
        <p:spPr>
          <a:xfrm>
            <a:off x="8347086" y="2059291"/>
            <a:ext cx="3369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check by substitution into Lorentz force equation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465D723-1305-AA43-B1B6-9FD41AB387D7}"/>
              </a:ext>
            </a:extLst>
          </p:cNvPr>
          <p:cNvCxnSpPr/>
          <p:nvPr/>
        </p:nvCxnSpPr>
        <p:spPr>
          <a:xfrm flipH="1">
            <a:off x="8779506" y="2881758"/>
            <a:ext cx="940691" cy="3624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4890E57E-6CDE-EF4C-992D-654477304E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1508" y="3760660"/>
            <a:ext cx="8140700" cy="635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199DC25-E416-E04E-BDD0-F45A140C7837}"/>
              </a:ext>
            </a:extLst>
          </p:cNvPr>
          <p:cNvSpPr txBox="1"/>
          <p:nvPr/>
        </p:nvSpPr>
        <p:spPr>
          <a:xfrm>
            <a:off x="662498" y="340188"/>
            <a:ext cx="3149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Velocity in the x-y plane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270E07-F3E0-8A47-9FE3-E3627DE67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5-Jan-2022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B4EEF1-7374-FF44-AD10-7432EE301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A59F45-0E40-5F48-9918-53D38CAC4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636A-65FA-B14D-8821-99466958E84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810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40C187-C761-5348-9BF8-2F0A24AE9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426" y="1094663"/>
            <a:ext cx="7705747" cy="13569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392830-0AF6-D44E-9536-8421F51849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130" y="2730500"/>
            <a:ext cx="5354847" cy="12426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4C85E4-AC2C-F94F-9DEA-6011207111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2977" y="3975621"/>
            <a:ext cx="5488843" cy="16494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6818EC-080A-6F44-9C7C-2A03BD30C8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4615" y="5625118"/>
            <a:ext cx="5105566" cy="10052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C1794C4-313D-8645-BC55-C827B09FD82A}"/>
              </a:ext>
            </a:extLst>
          </p:cNvPr>
          <p:cNvSpPr txBox="1"/>
          <p:nvPr/>
        </p:nvSpPr>
        <p:spPr>
          <a:xfrm>
            <a:off x="764088" y="477369"/>
            <a:ext cx="10983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effective field        for muon oscillating in the vertically focusing  E-field and uniform B-field is  (to order             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AC0DA9-EFA6-3C4D-9214-029E7EF88DA2}"/>
              </a:ext>
            </a:extLst>
          </p:cNvPr>
          <p:cNvSpPr txBox="1"/>
          <p:nvPr/>
        </p:nvSpPr>
        <p:spPr>
          <a:xfrm>
            <a:off x="3815654" y="5094869"/>
            <a:ext cx="779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DB63A72-F469-4743-9DC1-CF4D98093C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1600" y="4378099"/>
            <a:ext cx="478078" cy="19030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E8973F4-D14F-B64A-A44A-65151092A1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2374" y="549601"/>
            <a:ext cx="203200" cy="2413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341C04D-40E8-2D49-AA79-DA30F32DFB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77320" y="477369"/>
            <a:ext cx="444500" cy="342900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E04B732-5C80-E347-95FA-CA08D392E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5-Jan-2022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8A0D06A-2493-D543-9486-934871F57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5DD9A2E-35A1-3447-8BE4-1D22C8922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636A-65FA-B14D-8821-99466958E84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77C55D-0231-1041-8787-6E800DF4840D}"/>
              </a:ext>
            </a:extLst>
          </p:cNvPr>
          <p:cNvSpPr txBox="1"/>
          <p:nvPr/>
        </p:nvSpPr>
        <p:spPr>
          <a:xfrm>
            <a:off x="1603332" y="914400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682BAD-638F-AA40-94C1-6ADD178CE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1765" y="1447800"/>
            <a:ext cx="1231900" cy="711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624E9D-558B-DD44-A9AD-B27849C77CD2}"/>
              </a:ext>
            </a:extLst>
          </p:cNvPr>
          <p:cNvSpPr txBox="1"/>
          <p:nvPr/>
        </p:nvSpPr>
        <p:spPr>
          <a:xfrm>
            <a:off x="6186680" y="2340117"/>
            <a:ext cx="779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883A5D-99BD-5041-BBBC-F41B9B3A31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1765" y="2343666"/>
            <a:ext cx="1419890" cy="5097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22D3C3-583B-B94F-A251-827006A435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6855" y="3038036"/>
            <a:ext cx="1574800" cy="685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C6E327-ED75-1943-A4F2-2DD442A6D2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7044" y="1625600"/>
            <a:ext cx="2692400" cy="355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6CCFC9-84CC-5042-BA94-E062398C6C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7044" y="2323068"/>
            <a:ext cx="3467100" cy="317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F66B76-9B1D-1E4F-B07E-0A9CA5DAFE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0345" y="3038036"/>
            <a:ext cx="2362200" cy="558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7387116-FCBC-904C-83EC-B9CEDD4BF9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56500" y="1752489"/>
            <a:ext cx="380565" cy="14586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1F9C31-E1B7-8B4E-8FC4-8F90704072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7044" y="3994304"/>
            <a:ext cx="4051300" cy="419100"/>
          </a:xfrm>
          <a:prstGeom prst="rect">
            <a:avLst/>
          </a:prstGeom>
        </p:spPr>
      </p:pic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E62C631C-332E-A34B-828F-B98A42C06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5-Jan-2022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3A9415C-F37D-3047-B974-DB464CCE3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4AAF010-E482-984F-B42C-56B2125EC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636A-65FA-B14D-8821-99466958E84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085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30D998-26FE-E74E-85B7-8B305E2F4A6E}"/>
              </a:ext>
            </a:extLst>
          </p:cNvPr>
          <p:cNvSpPr txBox="1"/>
          <p:nvPr/>
        </p:nvSpPr>
        <p:spPr>
          <a:xfrm>
            <a:off x="576197" y="612844"/>
            <a:ext cx="1122332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Outline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Quantum mechanics of spin ½ at rest in uniform and time independent magnetic field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Spin ½ at rest in time dependent magnetic field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Hamiltonian equivalent of Thomas-BMT equation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Spin ½  in motion in magnetic and electric fields where Hamiltonian is time independent in the rotating frame (admits exact solution using linear algebra)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400" dirty="0"/>
              <a:t>Fixed pitch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400" dirty="0"/>
              <a:t>Longitudinal magnetic field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400" dirty="0"/>
              <a:t>Uniform radial field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400" dirty="0"/>
              <a:t>Electric field correction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Spin ½ in motion where Hamiltonian is time dependent in the rotating frame –(approximate solution requires time dependent perturbation theory)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400" dirty="0"/>
              <a:t>Pitching motion with vertical electrostatic focusing – dependence of       on vertical </a:t>
            </a:r>
            <a:r>
              <a:rPr lang="en-US" sz="2400" dirty="0" err="1"/>
              <a:t>betatron</a:t>
            </a:r>
            <a:r>
              <a:rPr lang="en-US" sz="2400" dirty="0"/>
              <a:t> frequency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400" dirty="0"/>
              <a:t> Nonuniform longitudinal magnetic field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4C01EC-B8C1-8D4E-8703-20AEE404B5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1141" y="5150025"/>
            <a:ext cx="330200" cy="1905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813FA8-C4D2-7947-8081-6A9DBAD53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5-Jan-2022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2E2662-A28B-BB4E-BA0C-5B34933EF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EE34D4-BF3E-824E-936E-1646A0DC8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636A-65FA-B14D-8821-99466958E84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2356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2CEC5F-F29B-C34D-B5F2-FF2E4DB935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207" y="2307312"/>
            <a:ext cx="5119277" cy="7148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4B079C-6322-B945-A21F-230BCB8ACE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7351" y="2334045"/>
            <a:ext cx="1357415" cy="4680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615788-36C7-D742-8F15-83E38BFF5A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291" y="3341028"/>
            <a:ext cx="6433686" cy="7148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C8C2E7-0466-6D48-92A8-9BE4091A30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2175" y="5491852"/>
            <a:ext cx="2266253" cy="9179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7FD9E2A-11E1-9E40-91A5-48FAF0573E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739" y="1785535"/>
            <a:ext cx="2095500" cy="3048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3265F4E-E26D-FF42-BA18-F8CAA18E2448}"/>
              </a:ext>
            </a:extLst>
          </p:cNvPr>
          <p:cNvSpPr txBox="1"/>
          <p:nvPr/>
        </p:nvSpPr>
        <p:spPr>
          <a:xfrm>
            <a:off x="1540700" y="4930529"/>
            <a:ext cx="2003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Solution to              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5A9CDA9-2782-6541-872D-422FDF3945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3546" y="4955340"/>
            <a:ext cx="368300" cy="2667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997B57F-2D8F-DA4D-847D-B5FCD38411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53574" y="4338115"/>
            <a:ext cx="3782341" cy="11831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B634A4F-0BBA-4F46-8C40-8B87ACB718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81359" y="3266711"/>
            <a:ext cx="2652834" cy="84712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FE2C44D-D75B-4D4F-9696-4100C35C7161}"/>
              </a:ext>
            </a:extLst>
          </p:cNvPr>
          <p:cNvSpPr txBox="1"/>
          <p:nvPr/>
        </p:nvSpPr>
        <p:spPr>
          <a:xfrm>
            <a:off x="724595" y="199287"/>
            <a:ext cx="70352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Hamiltonian in the rotating frame with pitching motion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9A2C964-BA0F-3C4A-9C17-78C092492B1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4364" y="4272859"/>
            <a:ext cx="2435622" cy="3479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C1B926-E891-874C-9DD4-68132600BE4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4364" y="896090"/>
            <a:ext cx="5448300" cy="7366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D1895E-06E3-4F45-8416-2354E03C8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5-Jan-2022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EB2362-1AA9-DE45-906F-7EC4F3C42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90DB2DC-C6CD-3840-B2A6-51E5DDF6A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636A-65FA-B14D-8821-99466958E84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744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6EC4EE5-8843-E449-A86A-CADAD2B599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972" y="945280"/>
            <a:ext cx="5462028" cy="5969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C82A3D-B64C-4F49-B28E-1E4DFC1BE6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136" y="1782986"/>
            <a:ext cx="4284240" cy="3693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ED86937-4186-3848-88B7-602E5266E8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3002" y="3161114"/>
            <a:ext cx="3042775" cy="11979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C1CD416-3050-4C43-904A-8944F85A0F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9286" y="3776411"/>
            <a:ext cx="3632469" cy="11979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A8DDD04-CA48-594E-8284-EAD6C87516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7977" y="4953515"/>
            <a:ext cx="3556390" cy="9266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2C4407-7EF9-894D-88CE-E153AD660AD8}"/>
              </a:ext>
            </a:extLst>
          </p:cNvPr>
          <p:cNvSpPr txBox="1"/>
          <p:nvPr/>
        </p:nvSpPr>
        <p:spPr>
          <a:xfrm>
            <a:off x="545661" y="650897"/>
            <a:ext cx="10799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General solution to perturbed Hamiltonian is a linear combination of the eigenstates of unperturbed Hamiltonian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51E6A8-AB92-3347-9658-9E7490F53774}"/>
              </a:ext>
            </a:extLst>
          </p:cNvPr>
          <p:cNvSpPr txBox="1"/>
          <p:nvPr/>
        </p:nvSpPr>
        <p:spPr>
          <a:xfrm>
            <a:off x="563671" y="2605414"/>
            <a:ext cx="2201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Schrodinger equation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3687CE-F5C1-C846-A804-60E668453E93}"/>
              </a:ext>
            </a:extLst>
          </p:cNvPr>
          <p:cNvSpPr txBox="1"/>
          <p:nvPr/>
        </p:nvSpPr>
        <p:spPr>
          <a:xfrm>
            <a:off x="6889315" y="1465545"/>
            <a:ext cx="2132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first order correction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E8F621-6024-DD4C-BC5B-A16B3DC3E375}"/>
              </a:ext>
            </a:extLst>
          </p:cNvPr>
          <p:cNvSpPr txBox="1"/>
          <p:nvPr/>
        </p:nvSpPr>
        <p:spPr>
          <a:xfrm>
            <a:off x="7127310" y="3407079"/>
            <a:ext cx="2434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second order correction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5D45CB7-9AA1-BB41-A0A0-F7125842CE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5734" y="4736358"/>
            <a:ext cx="1955800" cy="9271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148927A-8B7E-E14D-8771-6FE2C5F93974}"/>
              </a:ext>
            </a:extLst>
          </p:cNvPr>
          <p:cNvSpPr txBox="1"/>
          <p:nvPr/>
        </p:nvSpPr>
        <p:spPr>
          <a:xfrm>
            <a:off x="1678488" y="6175332"/>
            <a:ext cx="1218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initial state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14B42E1-D6D0-7842-9338-83B30A439A77}"/>
              </a:ext>
            </a:extLst>
          </p:cNvPr>
          <p:cNvCxnSpPr/>
          <p:nvPr/>
        </p:nvCxnSpPr>
        <p:spPr>
          <a:xfrm flipV="1">
            <a:off x="2617940" y="5663458"/>
            <a:ext cx="313150" cy="3773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C484D6BB-712F-AD4A-A817-A128AD32E5D0}"/>
              </a:ext>
            </a:extLst>
          </p:cNvPr>
          <p:cNvSpPr txBox="1"/>
          <p:nvPr/>
        </p:nvSpPr>
        <p:spPr>
          <a:xfrm>
            <a:off x="433403" y="86510"/>
            <a:ext cx="4875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Time Dependent Perturbation Theory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B22B57C-D8EC-8B49-B020-2F374D93814B}"/>
              </a:ext>
            </a:extLst>
          </p:cNvPr>
          <p:cNvSpPr txBox="1"/>
          <p:nvPr/>
        </p:nvSpPr>
        <p:spPr>
          <a:xfrm>
            <a:off x="7069020" y="6084876"/>
            <a:ext cx="4633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Griffiths, Quantum Mechanics, 1</a:t>
            </a:r>
            <a:r>
              <a:rPr lang="en-US" i="1" baseline="30000" dirty="0"/>
              <a:t>st</a:t>
            </a:r>
            <a:r>
              <a:rPr lang="en-US" i="1" dirty="0"/>
              <a:t> ed. chapter 9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5E5C2AF-6C14-7245-861F-1253D2338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5-Jan-2022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3D47EE9-5475-3647-B686-F2CE4643F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A075A1-065B-F146-B40D-083AE308C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636A-65FA-B14D-8821-99466958E842}" type="slidenum">
              <a:rPr lang="en-US" smtClean="0"/>
              <a:t>31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D42CCE-DCF4-9E49-A0B2-DCA060A293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4106" y="1890156"/>
            <a:ext cx="3963753" cy="1249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194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  <p:bldP spid="21" grpId="0"/>
      <p:bldP spid="2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048677-A51B-DE43-843F-156669AAF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7178" y="4519655"/>
            <a:ext cx="8256136" cy="20528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F8048B-04A8-A747-88DC-B53DEE3E47B2}"/>
              </a:ext>
            </a:extLst>
          </p:cNvPr>
          <p:cNvSpPr txBox="1"/>
          <p:nvPr/>
        </p:nvSpPr>
        <p:spPr>
          <a:xfrm>
            <a:off x="740252" y="4356581"/>
            <a:ext cx="1286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Polarization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4A2CC1-4529-634F-845F-240AE16DC5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1314" y="911421"/>
            <a:ext cx="1757427" cy="8330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DF611B-6BA1-BA40-BE98-69046C22C0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39" y="2275687"/>
            <a:ext cx="3582261" cy="947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8E0C44-0D00-034F-80F7-2A8BCFE5CA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4002" y="2231058"/>
            <a:ext cx="3632469" cy="11979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F06FE02-0BA6-C749-ADC2-E7FAF61D05D8}"/>
              </a:ext>
            </a:extLst>
          </p:cNvPr>
          <p:cNvSpPr txBox="1"/>
          <p:nvPr/>
        </p:nvSpPr>
        <p:spPr>
          <a:xfrm>
            <a:off x="739192" y="1898380"/>
            <a:ext cx="2132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first order correction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75999A-A58E-CC48-BC27-4C2564B0B830}"/>
              </a:ext>
            </a:extLst>
          </p:cNvPr>
          <p:cNvSpPr txBox="1"/>
          <p:nvPr/>
        </p:nvSpPr>
        <p:spPr>
          <a:xfrm>
            <a:off x="6242026" y="1777175"/>
            <a:ext cx="2434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second order correction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C99AE34-27BE-AE47-9DBE-175EB7D7C277}"/>
              </a:ext>
            </a:extLst>
          </p:cNvPr>
          <p:cNvCxnSpPr>
            <a:cxnSpLocks/>
          </p:cNvCxnSpPr>
          <p:nvPr/>
        </p:nvCxnSpPr>
        <p:spPr>
          <a:xfrm>
            <a:off x="4860043" y="2357801"/>
            <a:ext cx="1381983" cy="1156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2DD99C1-570B-8F49-8A94-E5F701E5E86C}"/>
              </a:ext>
            </a:extLst>
          </p:cNvPr>
          <p:cNvCxnSpPr>
            <a:cxnSpLocks/>
          </p:cNvCxnSpPr>
          <p:nvPr/>
        </p:nvCxnSpPr>
        <p:spPr>
          <a:xfrm flipH="1">
            <a:off x="3369501" y="1629030"/>
            <a:ext cx="209596" cy="5174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3874E2C3-A2E2-DB44-9859-ED5605CE67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7612" y="3448318"/>
            <a:ext cx="3556390" cy="92666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B1D83F1-AA42-7248-B995-B2457B573AB6}"/>
              </a:ext>
            </a:extLst>
          </p:cNvPr>
          <p:cNvSpPr txBox="1"/>
          <p:nvPr/>
        </p:nvSpPr>
        <p:spPr>
          <a:xfrm>
            <a:off x="433403" y="86510"/>
            <a:ext cx="4875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Time Dependent Perturbation Theory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85A6D5-7DB3-B140-A458-22BB02C8C7EF}"/>
              </a:ext>
            </a:extLst>
          </p:cNvPr>
          <p:cNvSpPr txBox="1"/>
          <p:nvPr/>
        </p:nvSpPr>
        <p:spPr>
          <a:xfrm>
            <a:off x="811109" y="1065221"/>
            <a:ext cx="1352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zeroth order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73728B-621C-DC45-930D-3046C8707375}"/>
              </a:ext>
            </a:extLst>
          </p:cNvPr>
          <p:cNvSpPr txBox="1"/>
          <p:nvPr/>
        </p:nvSpPr>
        <p:spPr>
          <a:xfrm>
            <a:off x="7167148" y="4422208"/>
            <a:ext cx="4627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For all the details see GM2 doc 25607, note 269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4867AD-6DB7-E446-B96E-F4546D85A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5-Jan-2022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2FB6FA-D11F-4D4A-AD4E-86A4E10ED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542B73C-8F68-6F4B-81B0-4DD0403F4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636A-65FA-B14D-8821-99466958E84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304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C288FD-797C-F84A-A235-392CDB58A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66" y="1442602"/>
            <a:ext cx="5407514" cy="9143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61A0F6-B4EC-0D43-BD45-9497F03A26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11" y="4179496"/>
            <a:ext cx="4872358" cy="7901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56A55B-08E5-9047-9E02-6811FFE491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1026" y="3251548"/>
            <a:ext cx="1780175" cy="5732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F63B75-15FD-4347-A085-2872CEBFD9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1691" y="1204586"/>
            <a:ext cx="6195838" cy="40939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C0F356-0D2A-4447-9442-213294B75A61}"/>
              </a:ext>
            </a:extLst>
          </p:cNvPr>
          <p:cNvSpPr txBox="1"/>
          <p:nvPr/>
        </p:nvSpPr>
        <p:spPr>
          <a:xfrm>
            <a:off x="294471" y="794011"/>
            <a:ext cx="4866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precession frequency is the expectation value of  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0B8598-BA91-4843-8ACB-E02C5AD6E3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18982" y="4132617"/>
            <a:ext cx="1244600" cy="355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5E96871-BBCD-6442-80EA-FB9CA09FF00C}"/>
              </a:ext>
            </a:extLst>
          </p:cNvPr>
          <p:cNvSpPr txBox="1"/>
          <p:nvPr/>
        </p:nvSpPr>
        <p:spPr>
          <a:xfrm>
            <a:off x="726510" y="2655518"/>
            <a:ext cx="2540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 in terms of pitch angle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2E290E-31BA-354F-BCEC-435A5CC922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1825" y="5990904"/>
            <a:ext cx="1371600" cy="266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B8B8D5-21EE-3543-8DE1-EC882B68B8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16072" y="5638930"/>
            <a:ext cx="330200" cy="190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8E3E4C-A688-9346-8EB6-6EEC1DD588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98182" y="5464478"/>
            <a:ext cx="317500" cy="190500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E06EDB5-5753-A040-A69B-21AF5DFBD8F4}"/>
              </a:ext>
            </a:extLst>
          </p:cNvPr>
          <p:cNvCxnSpPr>
            <a:cxnSpLocks/>
          </p:cNvCxnSpPr>
          <p:nvPr/>
        </p:nvCxnSpPr>
        <p:spPr>
          <a:xfrm flipV="1">
            <a:off x="6951945" y="5124533"/>
            <a:ext cx="0" cy="3549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56B971D-D16B-5A47-B31B-4D184F21EF11}"/>
              </a:ext>
            </a:extLst>
          </p:cNvPr>
          <p:cNvCxnSpPr>
            <a:cxnSpLocks/>
          </p:cNvCxnSpPr>
          <p:nvPr/>
        </p:nvCxnSpPr>
        <p:spPr>
          <a:xfrm flipV="1">
            <a:off x="11359019" y="4969608"/>
            <a:ext cx="0" cy="3549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6E142C0-E285-0149-BDC0-D65EC293F332}"/>
              </a:ext>
            </a:extLst>
          </p:cNvPr>
          <p:cNvSpPr txBox="1"/>
          <p:nvPr/>
        </p:nvSpPr>
        <p:spPr>
          <a:xfrm>
            <a:off x="6379269" y="5952337"/>
            <a:ext cx="1871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our experiment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F34DC2C-3C95-2A4F-9EF8-A53330FE3A37}"/>
              </a:ext>
            </a:extLst>
          </p:cNvPr>
          <p:cNvSpPr txBox="1"/>
          <p:nvPr/>
        </p:nvSpPr>
        <p:spPr>
          <a:xfrm>
            <a:off x="285521" y="192716"/>
            <a:ext cx="4875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Time Dependent Perturbation Theory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FD19801-92F3-934F-8F8A-76C951275CF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00468" y="862616"/>
            <a:ext cx="558800" cy="2794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81E60F2-28BC-7C40-8BBF-2724892B0C1F}"/>
              </a:ext>
            </a:extLst>
          </p:cNvPr>
          <p:cNvSpPr txBox="1"/>
          <p:nvPr/>
        </p:nvSpPr>
        <p:spPr>
          <a:xfrm>
            <a:off x="1008067" y="5598005"/>
            <a:ext cx="31806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i="1" dirty="0"/>
              <a:t>as shown by On Kim (Note 267)</a:t>
            </a:r>
          </a:p>
          <a:p>
            <a:r>
              <a:rPr lang="en-US" i="1" dirty="0"/>
              <a:t>  and F. Farley</a:t>
            </a:r>
            <a:r>
              <a:rPr lang="en-US" dirty="0"/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654AB6-43AD-F041-AF63-AD7B9D692CFA}"/>
              </a:ext>
            </a:extLst>
          </p:cNvPr>
          <p:cNvSpPr txBox="1"/>
          <p:nvPr/>
        </p:nvSpPr>
        <p:spPr>
          <a:xfrm>
            <a:off x="6682806" y="489057"/>
            <a:ext cx="46546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(Numerical </a:t>
            </a:r>
          </a:p>
          <a:p>
            <a:r>
              <a:rPr lang="en-US" dirty="0"/>
              <a:t>     – integrate EOM and BMT,  compute              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C8B2AB9-E653-424A-B1EE-314D023A2D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02053" y="825465"/>
            <a:ext cx="558800" cy="279400"/>
          </a:xfrm>
          <a:prstGeom prst="rect">
            <a:avLst/>
          </a:prstGeom>
        </p:spPr>
      </p:pic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FC5AA186-26AE-A248-BB2A-258FEB4F5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5-Jan-2022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0F1DC590-D9CD-794D-8DD0-273E5254E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B2C0B468-1E91-5545-9181-0155B2B52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636A-65FA-B14D-8821-99466958E84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29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  <p:bldP spid="20" grpId="0"/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FE584C-2033-D741-B970-18E699F19A3C}"/>
              </a:ext>
            </a:extLst>
          </p:cNvPr>
          <p:cNvSpPr txBox="1"/>
          <p:nvPr/>
        </p:nvSpPr>
        <p:spPr>
          <a:xfrm>
            <a:off x="6606109" y="691128"/>
            <a:ext cx="3628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Another example that relies on TDPT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9F58D5-26C5-524D-8D08-F433376F4F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374" y="1191432"/>
            <a:ext cx="4608183" cy="5498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1B45A8-5930-AD4F-957E-FE23B9230E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595" y="1641009"/>
            <a:ext cx="2899064" cy="685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1F6BD2-551D-994E-9F35-D8B7578274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934" y="3192377"/>
            <a:ext cx="10789920" cy="6669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D3813E-1A04-A247-BE31-01DF5D41DD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04" y="4167786"/>
            <a:ext cx="3911522" cy="7380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BA4F1F-88ED-B94E-BEE4-5666F662437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1" b="32895"/>
          <a:stretch/>
        </p:blipFill>
        <p:spPr>
          <a:xfrm>
            <a:off x="5652555" y="4601046"/>
            <a:ext cx="6391681" cy="139017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3ACE129-A0E4-CD4C-86E1-EE40D1F8CE02}"/>
              </a:ext>
            </a:extLst>
          </p:cNvPr>
          <p:cNvSpPr txBox="1"/>
          <p:nvPr/>
        </p:nvSpPr>
        <p:spPr>
          <a:xfrm>
            <a:off x="543935" y="181881"/>
            <a:ext cx="72870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Nonuniform Longitudinal field – Longitudinal  Harmonics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9C4ADC-03F4-D34C-8E45-8D58260F2480}"/>
              </a:ext>
            </a:extLst>
          </p:cNvPr>
          <p:cNvSpPr txBox="1"/>
          <p:nvPr/>
        </p:nvSpPr>
        <p:spPr>
          <a:xfrm>
            <a:off x="348893" y="942635"/>
            <a:ext cx="982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Suppose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10F6D7-9265-CE4F-8B99-086B658631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934" y="2369278"/>
            <a:ext cx="4389120" cy="723207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7AFD38A-C504-9C47-AEBD-E6A2CF86C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5-Jan-2022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11E47BC-E6AA-7F47-B4AE-FA4AB31A2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EC7AB57-7E3F-484F-B954-FDA9EF3FA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636A-65FA-B14D-8821-99466958E84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274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FE584C-2033-D741-B970-18E699F19A3C}"/>
              </a:ext>
            </a:extLst>
          </p:cNvPr>
          <p:cNvSpPr txBox="1"/>
          <p:nvPr/>
        </p:nvSpPr>
        <p:spPr>
          <a:xfrm>
            <a:off x="1372748" y="475659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Longitudinal Harmonics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D3813E-1A04-A247-BE31-01DF5D41DD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403" y="1357692"/>
            <a:ext cx="3911522" cy="7380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BA4F1F-88ED-B94E-BEE4-5666F66243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3865"/>
          <a:stretch/>
        </p:blipFill>
        <p:spPr>
          <a:xfrm>
            <a:off x="5574007" y="1261055"/>
            <a:ext cx="5863590" cy="12568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08D1D07-E3BA-AE42-82C4-8A36B4C9CF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756"/>
          <a:stretch/>
        </p:blipFill>
        <p:spPr>
          <a:xfrm>
            <a:off x="1621859" y="4674989"/>
            <a:ext cx="1966746" cy="8191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6D689A-2561-484A-ADFD-816DCAF33D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0753" y="4674989"/>
            <a:ext cx="2850540" cy="6483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85D09C-4FB2-DB43-8D39-692103796BA2}"/>
              </a:ext>
            </a:extLst>
          </p:cNvPr>
          <p:cNvSpPr txBox="1"/>
          <p:nvPr/>
        </p:nvSpPr>
        <p:spPr>
          <a:xfrm>
            <a:off x="6639339" y="2741951"/>
            <a:ext cx="1715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small parameter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2C6A86E-2FF4-FE4E-9F1E-649CF4967176}"/>
              </a:ext>
            </a:extLst>
          </p:cNvPr>
          <p:cNvCxnSpPr>
            <a:cxnSpLocks/>
          </p:cNvCxnSpPr>
          <p:nvPr/>
        </p:nvCxnSpPr>
        <p:spPr>
          <a:xfrm flipH="1" flipV="1">
            <a:off x="6771861" y="2320327"/>
            <a:ext cx="172279" cy="371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D290E123-3AB7-3C44-836A-C4101826D1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807" y="2557453"/>
            <a:ext cx="4262713" cy="73802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E4532C6-84FB-3642-AD02-309319070B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1381" y="3631074"/>
            <a:ext cx="2095500" cy="304800"/>
          </a:xfrm>
          <a:prstGeom prst="rect">
            <a:avLst/>
          </a:prstGeom>
        </p:spPr>
      </p:pic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3479DEBC-2173-5A43-B5AE-209694BE9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5-Jan-2022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4069C37A-9FA2-0049-9668-5382E7097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C7806286-5F22-DD46-9832-8D6AA3F08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636A-65FA-B14D-8821-99466958E84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326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C1F4E5-80D7-3A42-8B04-8A4B902E70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663" y="541926"/>
            <a:ext cx="2277503" cy="9834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A5780A-D705-9D44-9F52-E1C1E315B5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018" y="1866726"/>
            <a:ext cx="4261691" cy="9834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E51293-9FD6-7C45-A082-FE46B652D8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6069" y="3102209"/>
            <a:ext cx="3302584" cy="5694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214C1B-B092-E049-BC40-9EE83F6D8C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3577" y="4570741"/>
            <a:ext cx="4133381" cy="7948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6D7566-F651-5749-B3FB-3621C9FA56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0318" y="5654798"/>
            <a:ext cx="3626640" cy="794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A68F4A-74B3-A845-BE7B-1A14A781F1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26181" y="1823579"/>
            <a:ext cx="4691448" cy="31116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C2C1BC5-6D6F-C240-B449-FE903098DA68}"/>
              </a:ext>
            </a:extLst>
          </p:cNvPr>
          <p:cNvSpPr txBox="1"/>
          <p:nvPr/>
        </p:nvSpPr>
        <p:spPr>
          <a:xfrm>
            <a:off x="5160723" y="263047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Longitudinal Harmonics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1F98C1-6BA4-7047-93EB-5526059941F1}"/>
              </a:ext>
            </a:extLst>
          </p:cNvPr>
          <p:cNvSpPr txBox="1"/>
          <p:nvPr/>
        </p:nvSpPr>
        <p:spPr>
          <a:xfrm>
            <a:off x="2014330" y="3935896"/>
            <a:ext cx="2038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=&gt; polarization and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7B62026-1308-CF42-A416-D42884AD04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52517" y="3980862"/>
            <a:ext cx="558800" cy="279400"/>
          </a:xfrm>
          <a:prstGeom prst="rect">
            <a:avLst/>
          </a:prstGeom>
        </p:spPr>
      </p:pic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6E61A721-3F44-294E-AF5A-4B7F83B31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5-Jan-2022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0F117ADB-1240-7D46-97B5-74A459C29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FC22AF4B-3011-6F49-91EA-9E2831DCC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636A-65FA-B14D-8821-99466958E84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03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6692612-7E21-C747-8158-64DD6181BCCA}"/>
              </a:ext>
            </a:extLst>
          </p:cNvPr>
          <p:cNvSpPr txBox="1"/>
          <p:nvPr/>
        </p:nvSpPr>
        <p:spPr>
          <a:xfrm>
            <a:off x="535936" y="237130"/>
            <a:ext cx="4542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Electric dipole moment in a radial electric field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F3B372-9D63-BB4D-93C5-F9B5BE0C0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565" y="1219158"/>
            <a:ext cx="8648353" cy="6203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3B0AA1-016F-8E4D-9BAC-C686F108371C}"/>
              </a:ext>
            </a:extLst>
          </p:cNvPr>
          <p:cNvSpPr txBox="1"/>
          <p:nvPr/>
        </p:nvSpPr>
        <p:spPr>
          <a:xfrm>
            <a:off x="817778" y="786978"/>
            <a:ext cx="6112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Including the electric dipole moment the Hamiltonian becomes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B59017-BFC0-2540-B6DF-F8BF5B6852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1273" y="2010022"/>
            <a:ext cx="1134377" cy="3693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0D7BBD-D9AF-604E-B2BD-232EDD8143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062" y="2668045"/>
            <a:ext cx="2419568" cy="3102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86CB4E-15F3-E743-BA1D-D84786EC7A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778" y="3598592"/>
            <a:ext cx="2782200" cy="5080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9451AE-38FB-F34B-B819-61A12EBE8C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5923" y="3147594"/>
            <a:ext cx="715846" cy="310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538ED2F-F1D3-AD4B-85FB-A6065395D74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9292"/>
          <a:stretch/>
        </p:blipFill>
        <p:spPr>
          <a:xfrm>
            <a:off x="838200" y="4287353"/>
            <a:ext cx="2929540" cy="6793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F2186A8-9A81-2A4C-9C17-FACBF45FBD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5936" y="4209310"/>
            <a:ext cx="305288" cy="5401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41B2BB8-F4CD-E347-9613-3162F62434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4553" y="5252315"/>
            <a:ext cx="3568626" cy="8310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E61659C-F480-574E-B18A-5305A9667C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3304" y="2267806"/>
            <a:ext cx="952367" cy="3703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E3981A8-5AA0-5A4E-BF39-FF6FA5AA579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65967" y="2149994"/>
            <a:ext cx="3501837" cy="5969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648C4A5-177C-8047-A986-4015033EEA6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8660" y="2900062"/>
            <a:ext cx="2857258" cy="126713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CE5B8E6-D613-D846-847B-F24AA738D93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95366" y="4725088"/>
            <a:ext cx="3030799" cy="67931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94E8412-7249-154E-B8F7-65E57C7EBE65}"/>
              </a:ext>
            </a:extLst>
          </p:cNvPr>
          <p:cNvSpPr txBox="1"/>
          <p:nvPr/>
        </p:nvSpPr>
        <p:spPr>
          <a:xfrm>
            <a:off x="6060831" y="4325818"/>
            <a:ext cx="4185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precession frequency in the rotating frame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E49D494-21A9-3748-B055-1BDC43538A1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87705" y="5550556"/>
            <a:ext cx="3770609" cy="96163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A95EB6C-785A-F042-8D2D-AC3DA2C42A4C}"/>
              </a:ext>
            </a:extLst>
          </p:cNvPr>
          <p:cNvSpPr txBox="1"/>
          <p:nvPr/>
        </p:nvSpPr>
        <p:spPr>
          <a:xfrm>
            <a:off x="6156754" y="5345449"/>
            <a:ext cx="2506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 the magic momentum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1A3360-D4FC-D741-A1A2-B94EDD7DF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5-Jan-2022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41CB5ED-F3FC-914C-AE1E-8440F257B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7843F1A-F9AA-D146-8AA7-75C90770A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636A-65FA-B14D-8821-99466958E84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182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1" grpId="0"/>
      <p:bldP spid="2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3ABEA17-252E-5744-8E8D-4260D8D3A10E}"/>
              </a:ext>
            </a:extLst>
          </p:cNvPr>
          <p:cNvSpPr txBox="1"/>
          <p:nvPr/>
        </p:nvSpPr>
        <p:spPr>
          <a:xfrm>
            <a:off x="1052483" y="378803"/>
            <a:ext cx="14428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Summary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F821E6-7BEE-044E-8693-8E2D72E34E08}"/>
              </a:ext>
            </a:extLst>
          </p:cNvPr>
          <p:cNvSpPr txBox="1"/>
          <p:nvPr/>
        </p:nvSpPr>
        <p:spPr>
          <a:xfrm>
            <a:off x="563671" y="2332654"/>
            <a:ext cx="2948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Write Hamiltonian equivalent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71F74B-3857-0643-88D3-3FA57252B9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243" y="5841553"/>
            <a:ext cx="2835859" cy="5783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75FB15-63AE-9541-8946-0FD649F04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115" y="1552373"/>
            <a:ext cx="5490102" cy="6180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CAC39C-821B-FA46-9133-6DE0F2A9BA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0545" y="3678023"/>
            <a:ext cx="956230" cy="4168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C30AAE-1698-F64B-AEEB-7336C72120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671" y="4495542"/>
            <a:ext cx="5019640" cy="6180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301C30-99C2-464D-B0F5-9639570EE5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0123" y="3045265"/>
            <a:ext cx="1292139" cy="4168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0875AAD-9C31-F144-B3D1-5B025BF16B51}"/>
              </a:ext>
            </a:extLst>
          </p:cNvPr>
          <p:cNvSpPr txBox="1"/>
          <p:nvPr/>
        </p:nvSpPr>
        <p:spPr>
          <a:xfrm>
            <a:off x="393329" y="3644675"/>
            <a:ext cx="21020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where                         </a:t>
            </a:r>
          </a:p>
          <a:p>
            <a:endParaRPr lang="en-US" dirty="0"/>
          </a:p>
          <a:p>
            <a:r>
              <a:rPr lang="en-US" dirty="0"/>
              <a:t>and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E67C9C-8339-4E48-A298-DC864948EE93}"/>
              </a:ext>
            </a:extLst>
          </p:cNvPr>
          <p:cNvSpPr txBox="1"/>
          <p:nvPr/>
        </p:nvSpPr>
        <p:spPr>
          <a:xfrm>
            <a:off x="826718" y="1152395"/>
            <a:ext cx="3294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 with Thomas-BMT equation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0AC7F4-B4DC-AB47-B00E-DA9FEA5DAC07}"/>
              </a:ext>
            </a:extLst>
          </p:cNvPr>
          <p:cNvSpPr txBox="1"/>
          <p:nvPr/>
        </p:nvSpPr>
        <p:spPr>
          <a:xfrm>
            <a:off x="826718" y="5361140"/>
            <a:ext cx="2859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Solve Lorentz force equation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934993-0687-A44C-9ACD-C93543BA60C9}"/>
              </a:ext>
            </a:extLst>
          </p:cNvPr>
          <p:cNvSpPr txBox="1"/>
          <p:nvPr/>
        </p:nvSpPr>
        <p:spPr>
          <a:xfrm>
            <a:off x="7878103" y="2045671"/>
            <a:ext cx="2745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Solve Schrodinger Equation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04B06FA-8F1B-B64F-96C3-A79B204027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74647" y="2430979"/>
            <a:ext cx="1522769" cy="74929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6CD91EC-F5D9-2E44-B587-2397961BED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79447" y="3270025"/>
            <a:ext cx="1143000" cy="749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B11457-9E25-7249-B344-CE481AF5D904}"/>
              </a:ext>
            </a:extLst>
          </p:cNvPr>
          <p:cNvSpPr txBox="1"/>
          <p:nvPr/>
        </p:nvSpPr>
        <p:spPr>
          <a:xfrm>
            <a:off x="7991605" y="638827"/>
            <a:ext cx="2783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Transform to rotating frame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DAD6A9B-6492-1A48-A98B-757A326582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64564" y="1289126"/>
            <a:ext cx="1752600" cy="2921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EB98DA5-804E-2F48-A0FC-DC5AF31DA75E}"/>
              </a:ext>
            </a:extLst>
          </p:cNvPr>
          <p:cNvSpPr txBox="1"/>
          <p:nvPr/>
        </p:nvSpPr>
        <p:spPr>
          <a:xfrm>
            <a:off x="6715128" y="4568005"/>
            <a:ext cx="53360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If the Hamiltonian in the rotating frame is time independent, the precession frequency is the difference of the eigenvalues (J. Miller Note 276)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If the Hamiltonian depends on time, use time dependent perturbation theory to determine frequency shift to arbitrary order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370140-09DF-304C-80A4-7B25E82209B6}"/>
              </a:ext>
            </a:extLst>
          </p:cNvPr>
          <p:cNvSpPr txBox="1"/>
          <p:nvPr/>
        </p:nvSpPr>
        <p:spPr>
          <a:xfrm>
            <a:off x="6956428" y="6287735"/>
            <a:ext cx="41317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For all the details see GM2 doc 25607, note 269</a:t>
            </a: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55E47188-E0F4-0247-9353-F7B184C67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5-Jan-2022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2055FF1B-A064-9944-AC25-6FC6B688B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D. Rubin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B73BB0D6-F501-4942-A5E2-25F4C24FD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636A-65FA-B14D-8821-99466958E842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3957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D5F7FFE-9E9B-9C41-98F2-D339C268B1B7}"/>
              </a:ext>
            </a:extLst>
          </p:cNvPr>
          <p:cNvSpPr txBox="1"/>
          <p:nvPr/>
        </p:nvSpPr>
        <p:spPr>
          <a:xfrm>
            <a:off x="1553227" y="926926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8C70F1-755C-5C4E-92A0-2CBF3AF48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5-Jan-2022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575C57-B4F3-6642-B2AC-EC67FD49E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2C4F83-B10D-6548-ADBE-C57594750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636A-65FA-B14D-8821-99466958E84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863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6A2441-D3B1-4A42-A1F5-22702E507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5-Jan-2022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D020B3-FAA4-B04B-B13C-4B2FCE4B8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28BB6F-D0C2-984D-80A6-F417CEB07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636A-65FA-B14D-8821-99466958E842}" type="slidenum">
              <a:rPr lang="en-US" smtClean="0"/>
              <a:t>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9FCC25-5428-7347-A728-1808EDD95A9E}"/>
              </a:ext>
            </a:extLst>
          </p:cNvPr>
          <p:cNvSpPr txBox="1"/>
          <p:nvPr/>
        </p:nvSpPr>
        <p:spPr>
          <a:xfrm>
            <a:off x="2712378" y="2188396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030F7E-E910-A247-81B7-46E160578CBC}"/>
              </a:ext>
            </a:extLst>
          </p:cNvPr>
          <p:cNvSpPr txBox="1"/>
          <p:nvPr/>
        </p:nvSpPr>
        <p:spPr>
          <a:xfrm>
            <a:off x="3183501" y="2741130"/>
            <a:ext cx="5284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Spin ½ at rest in a uniform magnetic field</a:t>
            </a:r>
          </a:p>
        </p:txBody>
      </p:sp>
    </p:spTree>
    <p:extLst>
      <p:ext uri="{BB962C8B-B14F-4D97-AF65-F5344CB8AC3E}">
        <p14:creationId xmlns:p14="http://schemas.microsoft.com/office/powerpoint/2010/main" val="591909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73A83A-C6ED-6C43-81CC-F58818907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286" y="1603296"/>
            <a:ext cx="1631713" cy="7770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37D6E4-D2EA-9E4A-B314-A1E4323DB6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7668" y="2920547"/>
            <a:ext cx="1237637" cy="3039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A63667-EAE9-F74C-8785-021C2FD4D5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045" y="4326778"/>
            <a:ext cx="6703785" cy="8582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D654B71-BB79-C34E-B8C1-7623B01AB28E}"/>
              </a:ext>
            </a:extLst>
          </p:cNvPr>
          <p:cNvSpPr txBox="1"/>
          <p:nvPr/>
        </p:nvSpPr>
        <p:spPr>
          <a:xfrm>
            <a:off x="3536394" y="1809816"/>
            <a:ext cx="4407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Equation of motion for angular momentum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A649BA-BF13-8B46-8BB5-6D510294B4B8}"/>
              </a:ext>
            </a:extLst>
          </p:cNvPr>
          <p:cNvSpPr txBox="1"/>
          <p:nvPr/>
        </p:nvSpPr>
        <p:spPr>
          <a:xfrm>
            <a:off x="3831408" y="2773885"/>
            <a:ext cx="2934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Equivalent interaction energy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C14074-0A46-BA4B-A4E6-F149AC78CD52}"/>
              </a:ext>
            </a:extLst>
          </p:cNvPr>
          <p:cNvSpPr txBox="1"/>
          <p:nvPr/>
        </p:nvSpPr>
        <p:spPr>
          <a:xfrm>
            <a:off x="3526104" y="845747"/>
            <a:ext cx="4331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magnetic momentum is proportional to spin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AACF38-3205-B441-B84A-EB2BBF42B744}"/>
              </a:ext>
            </a:extLst>
          </p:cNvPr>
          <p:cNvSpPr txBox="1"/>
          <p:nvPr/>
        </p:nvSpPr>
        <p:spPr>
          <a:xfrm>
            <a:off x="713984" y="3569918"/>
            <a:ext cx="3168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Hamiltonian for spin ½ particle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F68347F-9242-4847-9BB8-18571E01AD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7154" y="5572576"/>
            <a:ext cx="977900" cy="635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80F0B54-EA02-0045-816F-50A4346CFA18}"/>
              </a:ext>
            </a:extLst>
          </p:cNvPr>
          <p:cNvSpPr txBox="1"/>
          <p:nvPr/>
        </p:nvSpPr>
        <p:spPr>
          <a:xfrm>
            <a:off x="1184093" y="5705410"/>
            <a:ext cx="832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where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5153304-7788-0C4A-86FC-32D44E708189}"/>
              </a:ext>
            </a:extLst>
          </p:cNvPr>
          <p:cNvSpPr txBox="1"/>
          <p:nvPr/>
        </p:nvSpPr>
        <p:spPr>
          <a:xfrm>
            <a:off x="543043" y="162316"/>
            <a:ext cx="5284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Spin ½ at rest in a uniform magnetic field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9939E6-1E6A-EC4F-AB19-023B9B910F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9286" y="3657954"/>
            <a:ext cx="2185859" cy="22321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16020D-DAB8-904D-BFE8-50E1D46266A4}"/>
              </a:ext>
            </a:extLst>
          </p:cNvPr>
          <p:cNvSpPr txBox="1"/>
          <p:nvPr/>
        </p:nvSpPr>
        <p:spPr>
          <a:xfrm>
            <a:off x="9488557" y="2955235"/>
            <a:ext cx="1495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Pauli matrices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70AECCE-1088-F94F-8D18-0AB5C8A3B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5-Jan-2022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820F324-49CB-0E4C-9255-F08F490FE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C8503C8-B9DD-5A45-B0BD-714C37917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636A-65FA-B14D-8821-99466958E842}" type="slidenum">
              <a:rPr lang="en-US" smtClean="0"/>
              <a:t>5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3A4307B-181C-4B46-B30E-5B48A40D7B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6168" y="817988"/>
            <a:ext cx="1384992" cy="46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420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  <p:bldP spid="18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F00432-EE62-5E46-B2CA-52B61CC05A74}"/>
              </a:ext>
            </a:extLst>
          </p:cNvPr>
          <p:cNvSpPr txBox="1"/>
          <p:nvPr/>
        </p:nvSpPr>
        <p:spPr>
          <a:xfrm>
            <a:off x="864296" y="764087"/>
            <a:ext cx="1035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Suppose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6036BB-3417-464E-B840-85CCBB8BD6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8544" y="826717"/>
            <a:ext cx="1155700" cy="266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B99BB7-2184-3442-893F-1ED22DDE7A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5217" y="2692400"/>
            <a:ext cx="2159000" cy="736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A20DF8-DC34-1649-A339-DCB1A8C4D4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3274" y="1463160"/>
            <a:ext cx="3479800" cy="736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2B32400-28B7-8843-89DD-DEA28468E1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0107" y="4244111"/>
            <a:ext cx="1844342" cy="90753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A8D32D6-4FA2-8D49-8D72-8039844573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0778" y="5394840"/>
            <a:ext cx="1143000" cy="7493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3CC9478-8B2A-A341-8FEF-E6DBFB9E08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5908" y="830371"/>
            <a:ext cx="4203700" cy="7366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BD820C9-6F45-7941-8F95-3BF07BA20F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58928" y="2120291"/>
            <a:ext cx="1854200" cy="7112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42639A6-07B1-334C-ACF8-AAE65F8B6E6A}"/>
              </a:ext>
            </a:extLst>
          </p:cNvPr>
          <p:cNvSpPr txBox="1"/>
          <p:nvPr/>
        </p:nvSpPr>
        <p:spPr>
          <a:xfrm>
            <a:off x="776484" y="3937847"/>
            <a:ext cx="2345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Schrodinger’s equation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E927056-1B92-8547-9FBD-841E15AA449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42793" y="4026510"/>
            <a:ext cx="2324100" cy="7493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3F94DF4-04C2-4246-A5F8-AA70CB238210}"/>
              </a:ext>
            </a:extLst>
          </p:cNvPr>
          <p:cNvSpPr txBox="1"/>
          <p:nvPr/>
        </p:nvSpPr>
        <p:spPr>
          <a:xfrm>
            <a:off x="9966893" y="2199760"/>
            <a:ext cx="1284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eigenvalues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C2333D7-B54E-DE4A-9F0A-4B970E182163}"/>
              </a:ext>
            </a:extLst>
          </p:cNvPr>
          <p:cNvCxnSpPr>
            <a:cxnSpLocks/>
          </p:cNvCxnSpPr>
          <p:nvPr/>
        </p:nvCxnSpPr>
        <p:spPr>
          <a:xfrm flipH="1">
            <a:off x="9320493" y="2384426"/>
            <a:ext cx="526094" cy="712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AD9FCBB-EFF9-A64A-9AD5-84B5AC1FA642}"/>
              </a:ext>
            </a:extLst>
          </p:cNvPr>
          <p:cNvCxnSpPr>
            <a:cxnSpLocks/>
          </p:cNvCxnSpPr>
          <p:nvPr/>
        </p:nvCxnSpPr>
        <p:spPr>
          <a:xfrm flipH="1" flipV="1">
            <a:off x="9320493" y="2120292"/>
            <a:ext cx="526094" cy="794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D233A79D-51F7-0D42-9A91-6EE0DF4D5C24}"/>
              </a:ext>
            </a:extLst>
          </p:cNvPr>
          <p:cNvSpPr txBox="1"/>
          <p:nvPr/>
        </p:nvSpPr>
        <p:spPr>
          <a:xfrm>
            <a:off x="662541" y="124582"/>
            <a:ext cx="5290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Spin 1/2 at rest in uniform magnetic field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2E1439-AEF6-E641-80DB-34F3C69C2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5-Jan-2022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CFAEAB-ABED-5C49-BD03-8E3F740EC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031733-B96F-7347-A343-B4BCA8D6B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636A-65FA-B14D-8821-99466958E84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117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9D0163-7BBF-C34F-B7BC-04C4DE595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5-Jan-2022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2FC007-6D7E-954C-898F-5CA46731D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E318B-CC23-1742-8E46-11A09DB88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636A-65FA-B14D-8821-99466958E842}" type="slidenum">
              <a:rPr lang="en-US" smtClean="0"/>
              <a:t>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94692E-BFEA-794A-AA12-0A80802B9620}"/>
              </a:ext>
            </a:extLst>
          </p:cNvPr>
          <p:cNvSpPr txBox="1"/>
          <p:nvPr/>
        </p:nvSpPr>
        <p:spPr>
          <a:xfrm>
            <a:off x="3773290" y="2866489"/>
            <a:ext cx="4380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The observable is the polarization</a:t>
            </a:r>
          </a:p>
        </p:txBody>
      </p:sp>
    </p:spTree>
    <p:extLst>
      <p:ext uri="{BB962C8B-B14F-4D97-AF65-F5344CB8AC3E}">
        <p14:creationId xmlns:p14="http://schemas.microsoft.com/office/powerpoint/2010/main" val="19891304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83EFA450-8670-E24E-A14B-27AAF95FF9FE}"/>
              </a:ext>
            </a:extLst>
          </p:cNvPr>
          <p:cNvSpPr txBox="1"/>
          <p:nvPr/>
        </p:nvSpPr>
        <p:spPr>
          <a:xfrm>
            <a:off x="1265129" y="1800694"/>
            <a:ext cx="4506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Suppose that the initial state is an </a:t>
            </a:r>
            <a:r>
              <a:rPr lang="en-US" dirty="0" err="1"/>
              <a:t>eigenket</a:t>
            </a:r>
            <a:r>
              <a:rPr lang="en-US" dirty="0"/>
              <a:t> of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2D7942B-BFDE-FB48-A1B5-C0D6478CEA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1234" y="1958561"/>
            <a:ext cx="292100" cy="1905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2376E4E-D6C0-5044-8A99-CA115E42C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7634" y="5398066"/>
            <a:ext cx="3873500" cy="635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F48D1A-FE1B-8B4D-B869-BEE7F79D4F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7981" y="2428393"/>
            <a:ext cx="3200400" cy="736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C5C942-7F19-FE46-8A73-0362713CDB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7981" y="3821758"/>
            <a:ext cx="2590800" cy="7493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309F05D-E295-9041-8E38-2CB9A2FD68A9}"/>
              </a:ext>
            </a:extLst>
          </p:cNvPr>
          <p:cNvSpPr txBox="1"/>
          <p:nvPr/>
        </p:nvSpPr>
        <p:spPr>
          <a:xfrm>
            <a:off x="1177447" y="3407079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8A5D37-67F2-1040-9247-58D2E5DFDD1A}"/>
              </a:ext>
            </a:extLst>
          </p:cNvPr>
          <p:cNvSpPr txBox="1"/>
          <p:nvPr/>
        </p:nvSpPr>
        <p:spPr>
          <a:xfrm>
            <a:off x="7102258" y="5386735"/>
            <a:ext cx="4233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Precession frequency is the difference of the eigenvalues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EF0DC6-89B5-1D40-816F-42AD68C3014F}"/>
              </a:ext>
            </a:extLst>
          </p:cNvPr>
          <p:cNvSpPr txBox="1"/>
          <p:nvPr/>
        </p:nvSpPr>
        <p:spPr>
          <a:xfrm>
            <a:off x="489449" y="101976"/>
            <a:ext cx="47516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Expectation value of the polarization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481FAB-30A8-9545-9530-A042F0BD9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5-Jan-2022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94B5DE-B89C-2847-8376-FD082193F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9E67B6-9871-7F46-B679-24A736BCB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636A-65FA-B14D-8821-99466958E842}" type="slidenum">
              <a:rPr lang="en-US" smtClean="0"/>
              <a:t>8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061E4F8-0E82-DA40-8922-D6F455F5D7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3300" y="764919"/>
            <a:ext cx="7307848" cy="64633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B135D2D-0DD6-A545-880C-D34371DCF8F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885"/>
          <a:stretch/>
        </p:blipFill>
        <p:spPr>
          <a:xfrm>
            <a:off x="8712199" y="4120193"/>
            <a:ext cx="1880817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032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8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8CCCD9-9513-7C4F-B33F-559B35069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5-Jan-2022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4456E2-3653-A544-AC68-A7384615A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7A5C03-D386-0541-BE4B-3CD6434EA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636A-65FA-B14D-8821-99466958E842}" type="slidenum">
              <a:rPr lang="en-US" smtClean="0"/>
              <a:t>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4644F8-20E5-C746-92BC-4BE33343D9F6}"/>
              </a:ext>
            </a:extLst>
          </p:cNvPr>
          <p:cNvSpPr txBox="1"/>
          <p:nvPr/>
        </p:nvSpPr>
        <p:spPr>
          <a:xfrm>
            <a:off x="2879952" y="2889568"/>
            <a:ext cx="6603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Spin ½ at rest in a time dependent magnetic field</a:t>
            </a:r>
          </a:p>
        </p:txBody>
      </p:sp>
    </p:spTree>
    <p:extLst>
      <p:ext uri="{BB962C8B-B14F-4D97-AF65-F5344CB8AC3E}">
        <p14:creationId xmlns:p14="http://schemas.microsoft.com/office/powerpoint/2010/main" val="19223803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21140</TotalTime>
  <Words>1378</Words>
  <Application>Microsoft Macintosh PowerPoint</Application>
  <PresentationFormat>Widescreen</PresentationFormat>
  <Paragraphs>314</Paragraphs>
  <Slides>39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Arial</vt:lpstr>
      <vt:lpstr>Calibri</vt:lpstr>
      <vt:lpstr>Calibri Light</vt:lpstr>
      <vt:lpstr>Courier New</vt:lpstr>
      <vt:lpstr>Symbol</vt:lpstr>
      <vt:lpstr>Office Theme</vt:lpstr>
      <vt:lpstr>Quantum Mechanical Description of Spin Dynamics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Quantum Mechanical Evaluation of Pitch Correction</dc:title>
  <dc:creator>David L. Rubin</dc:creator>
  <cp:lastModifiedBy>David L. Rubin</cp:lastModifiedBy>
  <cp:revision>25</cp:revision>
  <dcterms:created xsi:type="dcterms:W3CDTF">2021-12-19T15:31:37Z</dcterms:created>
  <dcterms:modified xsi:type="dcterms:W3CDTF">2022-01-05T14:49:33Z</dcterms:modified>
</cp:coreProperties>
</file>