
<file path=[Content_Types].xml><?xml version="1.0" encoding="utf-8"?>
<Types xmlns="http://schemas.openxmlformats.org/package/2006/content-types">
  <Default Extension="xml" ContentType="application/xml"/>
  <Default Extension="pdf" ContentType="application/pdf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gif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6" r:id="rId1"/>
  </p:sldMasterIdLst>
  <p:notesMasterIdLst>
    <p:notesMasterId r:id="rId47"/>
  </p:notesMasterIdLst>
  <p:handoutMasterIdLst>
    <p:handoutMasterId r:id="rId48"/>
  </p:handoutMasterIdLst>
  <p:sldIdLst>
    <p:sldId id="256" r:id="rId2"/>
    <p:sldId id="306" r:id="rId3"/>
    <p:sldId id="319" r:id="rId4"/>
    <p:sldId id="281" r:id="rId5"/>
    <p:sldId id="322" r:id="rId6"/>
    <p:sldId id="291" r:id="rId7"/>
    <p:sldId id="296" r:id="rId8"/>
    <p:sldId id="287" r:id="rId9"/>
    <p:sldId id="295" r:id="rId10"/>
    <p:sldId id="309" r:id="rId11"/>
    <p:sldId id="310" r:id="rId12"/>
    <p:sldId id="271" r:id="rId13"/>
    <p:sldId id="272" r:id="rId14"/>
    <p:sldId id="262" r:id="rId15"/>
    <p:sldId id="273" r:id="rId16"/>
    <p:sldId id="320" r:id="rId17"/>
    <p:sldId id="303" r:id="rId18"/>
    <p:sldId id="304" r:id="rId19"/>
    <p:sldId id="305" r:id="rId20"/>
    <p:sldId id="302" r:id="rId21"/>
    <p:sldId id="324" r:id="rId22"/>
    <p:sldId id="312" r:id="rId23"/>
    <p:sldId id="313" r:id="rId24"/>
    <p:sldId id="317" r:id="rId25"/>
    <p:sldId id="316" r:id="rId26"/>
    <p:sldId id="318" r:id="rId27"/>
    <p:sldId id="290" r:id="rId28"/>
    <p:sldId id="289" r:id="rId29"/>
    <p:sldId id="260" r:id="rId30"/>
    <p:sldId id="261" r:id="rId31"/>
    <p:sldId id="264" r:id="rId32"/>
    <p:sldId id="297" r:id="rId33"/>
    <p:sldId id="292" r:id="rId34"/>
    <p:sldId id="265" r:id="rId35"/>
    <p:sldId id="314" r:id="rId36"/>
    <p:sldId id="267" r:id="rId37"/>
    <p:sldId id="315" r:id="rId38"/>
    <p:sldId id="294" r:id="rId39"/>
    <p:sldId id="259" r:id="rId40"/>
    <p:sldId id="321" r:id="rId41"/>
    <p:sldId id="311" r:id="rId42"/>
    <p:sldId id="274" r:id="rId43"/>
    <p:sldId id="280" r:id="rId44"/>
    <p:sldId id="307" r:id="rId45"/>
    <p:sldId id="257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63" autoAdjust="0"/>
  </p:normalViewPr>
  <p:slideViewPr>
    <p:cSldViewPr snapToGrid="0" snapToObjects="1">
      <p:cViewPr>
        <p:scale>
          <a:sx n="130" d="100"/>
          <a:sy n="130" d="100"/>
        </p:scale>
        <p:origin x="-880" y="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7" d="100"/>
          <a:sy n="107" d="100"/>
        </p:scale>
        <p:origin x="-2648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notesMaster" Target="notesMasters/notesMaster1.xml"/><Relationship Id="rId48" Type="http://schemas.openxmlformats.org/officeDocument/2006/relationships/handoutMaster" Target="handoutMasters/handoutMaster1.xml"/><Relationship Id="rId4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D5BDB-A98F-0940-B10A-F650A8A57761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79EB9-A940-9B40-860B-6890D5EA00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463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6E834-CA4B-CF42-A08E-7527734072C4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E3CD0-5283-1C42-827C-891918522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0480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 of the experiment</a:t>
            </a:r>
          </a:p>
          <a:p>
            <a:r>
              <a:rPr lang="en-US" dirty="0" smtClean="0"/>
              <a:t>Method to store polarized </a:t>
            </a:r>
            <a:r>
              <a:rPr lang="en-US" dirty="0" err="1" smtClean="0"/>
              <a:t>muons</a:t>
            </a:r>
            <a:r>
              <a:rPr lang="en-US" dirty="0" smtClean="0"/>
              <a:t> and measure </a:t>
            </a:r>
            <a:r>
              <a:rPr lang="en-US" dirty="0" err="1" smtClean="0"/>
              <a:t>polarizaiton</a:t>
            </a:r>
            <a:r>
              <a:rPr lang="en-US" dirty="0" smtClean="0"/>
              <a:t> when</a:t>
            </a:r>
            <a:r>
              <a:rPr lang="en-US" baseline="0" dirty="0" smtClean="0"/>
              <a:t> they decay</a:t>
            </a:r>
          </a:p>
          <a:p>
            <a:r>
              <a:rPr lang="en-US" baseline="0" dirty="0" smtClean="0"/>
              <a:t>How to get polarized </a:t>
            </a:r>
            <a:r>
              <a:rPr lang="en-US" baseline="0" dirty="0" err="1" smtClean="0"/>
              <a:t>muons</a:t>
            </a:r>
            <a:r>
              <a:rPr lang="en-US" baseline="0" dirty="0" smtClean="0"/>
              <a:t>. How to measure polarization.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Equation for omega a for </a:t>
            </a:r>
            <a:r>
              <a:rPr lang="en-US" baseline="0" dirty="0" err="1" smtClean="0"/>
              <a:t>muons</a:t>
            </a:r>
            <a:r>
              <a:rPr lang="en-US" baseline="0" dirty="0" smtClean="0"/>
              <a:t> on axis and with particular momentum</a:t>
            </a:r>
          </a:p>
          <a:p>
            <a:r>
              <a:rPr lang="en-US" baseline="0" dirty="0" smtClean="0"/>
              <a:t>Movie</a:t>
            </a:r>
          </a:p>
          <a:p>
            <a:r>
              <a:rPr lang="en-US" baseline="0" dirty="0" smtClean="0"/>
              <a:t>Storage ring picture. With the specifications.</a:t>
            </a:r>
          </a:p>
          <a:p>
            <a:r>
              <a:rPr lang="en-US" baseline="0" dirty="0" smtClean="0"/>
              <a:t>Electrostatic quads </a:t>
            </a:r>
            <a:r>
              <a:rPr lang="mr-IN" baseline="0" dirty="0" smtClean="0"/>
              <a:t>–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twiss</a:t>
            </a:r>
            <a:r>
              <a:rPr lang="en-US" baseline="0" dirty="0" smtClean="0"/>
              <a:t> </a:t>
            </a:r>
            <a:r>
              <a:rPr lang="mr-IN" baseline="0" dirty="0" smtClean="0"/>
              <a:t>–</a:t>
            </a:r>
            <a:r>
              <a:rPr lang="en-US" baseline="0" dirty="0" smtClean="0"/>
              <a:t> tunes</a:t>
            </a:r>
          </a:p>
          <a:p>
            <a:r>
              <a:rPr lang="en-US" baseline="0" dirty="0" smtClean="0"/>
              <a:t>Injection </a:t>
            </a:r>
            <a:r>
              <a:rPr lang="mr-IN" baseline="0" dirty="0" smtClean="0"/>
              <a:t>–</a:t>
            </a:r>
            <a:r>
              <a:rPr lang="en-US" baseline="0" dirty="0" smtClean="0"/>
              <a:t> apertures </a:t>
            </a:r>
            <a:r>
              <a:rPr lang="mr-IN" baseline="0" dirty="0" smtClean="0"/>
              <a:t>–</a:t>
            </a:r>
            <a:r>
              <a:rPr lang="en-US" baseline="0" dirty="0" smtClean="0"/>
              <a:t> mismatch</a:t>
            </a:r>
          </a:p>
          <a:p>
            <a:r>
              <a:rPr lang="en-US" baseline="0" dirty="0" smtClean="0"/>
              <a:t>Detectors </a:t>
            </a:r>
            <a:r>
              <a:rPr lang="mr-IN" baseline="0" dirty="0" smtClean="0"/>
              <a:t>–</a:t>
            </a:r>
            <a:r>
              <a:rPr lang="en-US" baseline="0" dirty="0" smtClean="0"/>
              <a:t> Measurements</a:t>
            </a:r>
          </a:p>
          <a:p>
            <a:r>
              <a:rPr lang="en-US" baseline="0" dirty="0" smtClean="0"/>
              <a:t>Tunes</a:t>
            </a:r>
          </a:p>
          <a:p>
            <a:r>
              <a:rPr lang="en-US" baseline="0" dirty="0" smtClean="0"/>
              <a:t>Injection dependencies </a:t>
            </a:r>
            <a:r>
              <a:rPr lang="mr-IN" baseline="0" dirty="0" smtClean="0"/>
              <a:t>–</a:t>
            </a:r>
            <a:r>
              <a:rPr lang="en-US" baseline="0" dirty="0" smtClean="0"/>
              <a:t> angle, kick, another drawing</a:t>
            </a:r>
          </a:p>
          <a:p>
            <a:r>
              <a:rPr lang="en-US" baseline="0" dirty="0" smtClean="0"/>
              <a:t>What we learn from distribution that is stored</a:t>
            </a:r>
          </a:p>
          <a:p>
            <a:r>
              <a:rPr lang="en-US" baseline="0" dirty="0" smtClean="0"/>
              <a:t>On and off energy</a:t>
            </a:r>
          </a:p>
          <a:p>
            <a:r>
              <a:rPr lang="en-US" baseline="0" dirty="0" smtClean="0"/>
              <a:t>Measurements</a:t>
            </a:r>
          </a:p>
          <a:p>
            <a:r>
              <a:rPr lang="en-US" baseline="0" dirty="0" smtClean="0"/>
              <a:t>Equation</a:t>
            </a:r>
          </a:p>
          <a:p>
            <a:r>
              <a:rPr lang="en-US" baseline="0" dirty="0" smtClean="0"/>
              <a:t>What we need to know to understand systematics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768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04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94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347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57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03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824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15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685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30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14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51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May 4, 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mr-IN" smtClean="0"/>
              <a:t>D. L. Rubin    IPAC'18    Muon g-2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Gray 10in Header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" y="0"/>
            <a:ext cx="9143391" cy="79852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20.emf"/><Relationship Id="rId5" Type="http://schemas.openxmlformats.org/officeDocument/2006/relationships/image" Target="../media/image21.emf"/><Relationship Id="rId6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Relationship Id="rId3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Relationship Id="rId3" Type="http://schemas.openxmlformats.org/officeDocument/2006/relationships/image" Target="../media/image2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emf"/><Relationship Id="rId5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Relationship Id="rId3" Type="http://schemas.openxmlformats.org/officeDocument/2006/relationships/image" Target="../media/image3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4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38.png"/><Relationship Id="rId5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20.emf"/><Relationship Id="rId5" Type="http://schemas.openxmlformats.org/officeDocument/2006/relationships/image" Target="../media/image40.emf"/><Relationship Id="rId6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4" Type="http://schemas.openxmlformats.org/officeDocument/2006/relationships/image" Target="../media/image43.png"/><Relationship Id="rId5" Type="http://schemas.openxmlformats.org/officeDocument/2006/relationships/image" Target="../media/image39.emf"/><Relationship Id="rId6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7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emf"/><Relationship Id="rId3" Type="http://schemas.openxmlformats.org/officeDocument/2006/relationships/image" Target="../media/image50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emf"/><Relationship Id="rId3" Type="http://schemas.openxmlformats.org/officeDocument/2006/relationships/image" Target="../media/image52.pd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emf"/><Relationship Id="rId3" Type="http://schemas.openxmlformats.org/officeDocument/2006/relationships/image" Target="../media/image55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4" Type="http://schemas.openxmlformats.org/officeDocument/2006/relationships/image" Target="../media/image60.emf"/><Relationship Id="rId5" Type="http://schemas.openxmlformats.org/officeDocument/2006/relationships/image" Target="../media/image61.emf"/><Relationship Id="rId6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5" Type="http://schemas.openxmlformats.org/officeDocument/2006/relationships/image" Target="../media/image6.emf"/><Relationship Id="rId6" Type="http://schemas.openxmlformats.org/officeDocument/2006/relationships/image" Target="../media/image7.emf"/><Relationship Id="rId1" Type="http://schemas.microsoft.com/office/2007/relationships/media" Target="../media/media1.gif"/><Relationship Id="rId2" Type="http://schemas.openxmlformats.org/officeDocument/2006/relationships/video" Target="../media/media1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5.emf"/><Relationship Id="rId5" Type="http://schemas.openxmlformats.org/officeDocument/2006/relationships/image" Target="../media/image16.emf"/><Relationship Id="rId6" Type="http://schemas.openxmlformats.org/officeDocument/2006/relationships/image" Target="../media/image17.emf"/><Relationship Id="rId7" Type="http://schemas.openxmlformats.org/officeDocument/2006/relationships/image" Target="../media/image18.emf"/><Relationship Id="rId8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2525"/>
            <a:ext cx="7772400" cy="1470025"/>
          </a:xfrm>
        </p:spPr>
        <p:txBody>
          <a:bodyPr/>
          <a:lstStyle/>
          <a:p>
            <a:r>
              <a:rPr lang="en-US" dirty="0" err="1" smtClean="0"/>
              <a:t>Muon</a:t>
            </a:r>
            <a:r>
              <a:rPr lang="en-US" dirty="0" smtClean="0"/>
              <a:t> Beam Dynamics and Spin Dynamics </a:t>
            </a:r>
            <a:r>
              <a:rPr lang="en-US" dirty="0"/>
              <a:t>i</a:t>
            </a:r>
            <a:r>
              <a:rPr lang="en-US" dirty="0" smtClean="0"/>
              <a:t>n the g-2 Storage Ring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7068" y="3519526"/>
            <a:ext cx="7485499" cy="1752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D. L. Rubin, Cornell University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 err="1" smtClean="0"/>
              <a:t>A.Chapelain</a:t>
            </a:r>
            <a:r>
              <a:rPr lang="en-US" dirty="0" smtClean="0"/>
              <a:t>,  Cornell University,  F. Gray, Regis University</a:t>
            </a:r>
          </a:p>
          <a:p>
            <a:r>
              <a:rPr lang="en-US" dirty="0" err="1" smtClean="0"/>
              <a:t>S.Charity</a:t>
            </a:r>
            <a:r>
              <a:rPr lang="en-US" dirty="0" smtClean="0"/>
              <a:t>, J. Price, University of Liverpool</a:t>
            </a:r>
          </a:p>
          <a:p>
            <a:r>
              <a:rPr lang="en-US" dirty="0" smtClean="0"/>
              <a:t>Joe Mott, Boston University</a:t>
            </a:r>
          </a:p>
          <a:p>
            <a:r>
              <a:rPr lang="en-US" dirty="0" err="1" smtClean="0"/>
              <a:t>J.D.Crnkovic</a:t>
            </a:r>
            <a:r>
              <a:rPr lang="en-US" dirty="0" smtClean="0"/>
              <a:t>, W. Morse, V. </a:t>
            </a:r>
            <a:r>
              <a:rPr lang="en-US" dirty="0" err="1" smtClean="0"/>
              <a:t>Tishchenko</a:t>
            </a:r>
            <a:r>
              <a:rPr lang="en-US" dirty="0" smtClean="0"/>
              <a:t>, Brookhaven National Laboratory</a:t>
            </a:r>
          </a:p>
          <a:p>
            <a:r>
              <a:rPr lang="en-US" dirty="0" smtClean="0"/>
              <a:t>W. Wu, University of Mississippi</a:t>
            </a:r>
          </a:p>
          <a:p>
            <a:endParaRPr lang="en-US" dirty="0"/>
          </a:p>
        </p:txBody>
      </p:sp>
      <p:pic>
        <p:nvPicPr>
          <p:cNvPr id="5" name="Picture 4" descr="symbo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39" y="5418084"/>
            <a:ext cx="2641600" cy="13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06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110" y="-661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Calorimeters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5785" y="933825"/>
            <a:ext cx="5394955" cy="539495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26" y="2406697"/>
            <a:ext cx="4077316" cy="25721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741" y="1950167"/>
            <a:ext cx="3481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Histogram of high energy positrons</a:t>
            </a:r>
            <a:endParaRPr lang="en-US" dirty="0"/>
          </a:p>
        </p:txBody>
      </p:sp>
      <p:pic>
        <p:nvPicPr>
          <p:cNvPr id="21" name="Picture 20" descr="vec_omega_a_=_v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46" y="4102514"/>
            <a:ext cx="2284024" cy="341426"/>
          </a:xfrm>
          <a:prstGeom prst="rect">
            <a:avLst/>
          </a:prstGeom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75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12" y="1396274"/>
            <a:ext cx="2103119" cy="42062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999907" y="5255140"/>
            <a:ext cx="0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353300" y="1750591"/>
            <a:ext cx="1082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R</a:t>
            </a:r>
            <a:r>
              <a:rPr lang="en-US" dirty="0" smtClean="0"/>
              <a:t>=</a:t>
            </a:r>
            <a:r>
              <a:rPr lang="en-US" dirty="0" smtClean="0"/>
              <a:t>1.45 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74524" y="2150180"/>
            <a:ext cx="1535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D</a:t>
            </a:r>
            <a:r>
              <a:rPr lang="en-US" dirty="0" smtClean="0">
                <a:cs typeface="Symbol" charset="2"/>
              </a:rPr>
              <a:t>B/B</a:t>
            </a:r>
            <a:r>
              <a:rPr lang="en-US" dirty="0" smtClean="0"/>
              <a:t> &lt; 70 ppb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769654"/>
            <a:ext cx="6358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sp>
        <p:nvSpPr>
          <p:cNvPr id="33" name="Donut 32"/>
          <p:cNvSpPr>
            <a:spLocks noChangeAspect="1"/>
          </p:cNvSpPr>
          <p:nvPr/>
        </p:nvSpPr>
        <p:spPr>
          <a:xfrm>
            <a:off x="2233253" y="1086160"/>
            <a:ext cx="5486400" cy="5486400"/>
          </a:xfrm>
          <a:prstGeom prst="donu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3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3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0700" y="1643921"/>
            <a:ext cx="1160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/>
              <a:t>I</a:t>
            </a:r>
            <a:r>
              <a:rPr lang="en-US" dirty="0" smtClean="0"/>
              <a:t>= -1.45 </a:t>
            </a:r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43547" y="4297244"/>
            <a:ext cx="1005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 </a:t>
            </a:r>
          </a:p>
          <a:p>
            <a:r>
              <a:rPr lang="en-US" dirty="0" smtClean="0"/>
              <a:t>aperture</a:t>
            </a:r>
            <a:endParaRPr lang="en-US" dirty="0"/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726419" y="2680241"/>
            <a:ext cx="10947" cy="1427465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>
            <a:off x="1245135" y="2264044"/>
            <a:ext cx="10947" cy="445313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35726" y="3168318"/>
            <a:ext cx="671904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5.8 cm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180214" y="1478004"/>
            <a:ext cx="90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=77mm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18308" y="2081637"/>
            <a:ext cx="631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1.8cm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5685693"/>
            <a:ext cx="1974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Injection mismatch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57827" y="1201839"/>
            <a:ext cx="60836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1.7m</a:t>
            </a:r>
            <a:endParaRPr lang="en-US" sz="1600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11</a:t>
            </a:fld>
            <a:endParaRPr lang="en-US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755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4584" y="137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InjectionChannelCrossSect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127" y="3621420"/>
            <a:ext cx="4927600" cy="2743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20288" y="5289048"/>
            <a:ext cx="99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39cm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300283" y="5670048"/>
            <a:ext cx="10668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injectionchannel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403" y="1219200"/>
            <a:ext cx="4961397" cy="20701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3733800" y="1600200"/>
            <a:ext cx="1066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4800" y="4267200"/>
            <a:ext cx="396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magnetic field is near zero at the inner surface of the yoke, and rises to 1.45T between the magnet poles, over a distance of ~39cm 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1" y="1144374"/>
            <a:ext cx="3962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Muons</a:t>
            </a:r>
            <a:r>
              <a:rPr lang="en-US" sz="2000" dirty="0" smtClean="0"/>
              <a:t> come to the end of the M5 line and then propagate through: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H</a:t>
            </a:r>
            <a:r>
              <a:rPr lang="en-US" sz="2000" dirty="0" smtClean="0">
                <a:solidFill>
                  <a:srgbClr val="FF0000"/>
                </a:solidFill>
              </a:rPr>
              <a:t>ole in magnet yoke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ipole fringe field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Inflector</a:t>
            </a:r>
          </a:p>
          <a:p>
            <a:r>
              <a:rPr lang="en-US" sz="2000" dirty="0" smtClean="0"/>
              <a:t>And exit the inflector 77 mm from the center of the dipole aperture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12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38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038" y="87197"/>
            <a:ext cx="2103119" cy="42062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1969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Inflector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poles-CP5-mod2-v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3198" r="-2560"/>
          <a:stretch>
            <a:fillRect/>
          </a:stretch>
        </p:blipFill>
        <p:spPr bwMode="auto">
          <a:xfrm>
            <a:off x="228600" y="1316627"/>
            <a:ext cx="5791200" cy="329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2887" y="4333082"/>
            <a:ext cx="37112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Apertures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Inflector half-width = 9mm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Inflector half-height = 28mm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Storage volume radius = 45mm</a:t>
            </a: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2682" y="3322486"/>
            <a:ext cx="3467100" cy="30607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799242" y="3017714"/>
            <a:ext cx="1005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 </a:t>
            </a:r>
          </a:p>
          <a:p>
            <a:r>
              <a:rPr lang="en-US" dirty="0" smtClean="0"/>
              <a:t>aperture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682114" y="1400711"/>
            <a:ext cx="10947" cy="1427465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>
            <a:off x="8200830" y="984514"/>
            <a:ext cx="10947" cy="445313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879171" y="806077"/>
            <a:ext cx="67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1.8 cm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7291421" y="1888788"/>
            <a:ext cx="671904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5.8 cm</a:t>
            </a:r>
            <a:endParaRPr lang="en-US" sz="14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1600200"/>
            <a:ext cx="1828800" cy="36576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600200"/>
            <a:ext cx="1828800" cy="365760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6553200" y="2676769"/>
            <a:ext cx="1410125" cy="2002693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894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4423" y="9767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Injection phase space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" y="2002692"/>
            <a:ext cx="3419231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Beam </a:t>
            </a:r>
            <a:r>
              <a:rPr lang="en-US" dirty="0" smtClean="0"/>
              <a:t>is focused to a waist to clear inflector </a:t>
            </a:r>
            <a:r>
              <a:rPr lang="en-US" dirty="0" smtClean="0"/>
              <a:t>aperture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Muons</a:t>
            </a:r>
            <a:r>
              <a:rPr lang="en-US" dirty="0" smtClean="0"/>
              <a:t> are scattered in coil overlapping inflector aperture)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Dispersion is zero in inflector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79046" y="5675923"/>
            <a:ext cx="4028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=&gt; Dispersion and phase space mismatch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24924" y="5160052"/>
            <a:ext cx="973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20077" y="1143000"/>
            <a:ext cx="24889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Injected beam</a:t>
            </a:r>
          </a:p>
          <a:p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smtClean="0">
                <a:latin typeface="Symbol" charset="2"/>
                <a:cs typeface="Symbol" charset="2"/>
              </a:rPr>
              <a:t>e</a:t>
            </a:r>
            <a:r>
              <a:rPr lang="en-US" dirty="0" smtClean="0"/>
              <a:t> = 40 mm-</a:t>
            </a:r>
            <a:r>
              <a:rPr lang="en-US" dirty="0" err="1" smtClean="0"/>
              <a:t>mrad</a:t>
            </a:r>
            <a:r>
              <a:rPr lang="en-US" dirty="0" smtClean="0"/>
              <a:t> (95%)</a:t>
            </a:r>
          </a:p>
          <a:p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err="1" smtClean="0">
                <a:latin typeface="Symbol" charset="2"/>
                <a:cs typeface="Symbol" charset="2"/>
              </a:rPr>
              <a:t>D</a:t>
            </a:r>
            <a:r>
              <a:rPr lang="en-US" dirty="0" err="1" smtClean="0"/>
              <a:t>p</a:t>
            </a:r>
            <a:r>
              <a:rPr lang="en-US" dirty="0" smtClean="0"/>
              <a:t>/p = 2%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881077" y="5666154"/>
            <a:ext cx="14285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Ring </a:t>
            </a:r>
          </a:p>
          <a:p>
            <a:pPr marL="285750" indent="-285750">
              <a:buFont typeface="Symbol" charset="0"/>
              <a:buChar char=" "/>
            </a:pP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baseline="-25000" dirty="0" err="1" smtClean="0"/>
              <a:t>x</a:t>
            </a:r>
            <a:r>
              <a:rPr lang="en-US" dirty="0" smtClean="0"/>
              <a:t> = 7.8 m</a:t>
            </a:r>
          </a:p>
          <a:p>
            <a:pPr marL="285750" indent="-285750">
              <a:buFont typeface="Symbol" charset="0"/>
              <a:buChar char=" "/>
            </a:pPr>
            <a:r>
              <a:rPr lang="en-US" dirty="0"/>
              <a:t> </a:t>
            </a:r>
            <a:r>
              <a:rPr lang="en-US" dirty="0" smtClean="0">
                <a:latin typeface="Symbol" charset="2"/>
                <a:cs typeface="Symbol" charset="2"/>
              </a:rPr>
              <a:t>h</a:t>
            </a:r>
            <a:r>
              <a:rPr lang="en-US" dirty="0" smtClean="0"/>
              <a:t>  = 8.2 m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659923" y="4396154"/>
            <a:ext cx="263769" cy="664308"/>
          </a:xfrm>
          <a:prstGeom prst="straightConnector1">
            <a:avLst/>
          </a:prstGeom>
          <a:ln w="9525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823432" y="2325077"/>
            <a:ext cx="548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ring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347308" y="1484923"/>
            <a:ext cx="2036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Hole in </a:t>
            </a:r>
            <a:r>
              <a:rPr lang="en-US" dirty="0" err="1" smtClean="0"/>
              <a:t>backleg</a:t>
            </a:r>
            <a:r>
              <a:rPr lang="en-US" dirty="0" smtClean="0"/>
              <a:t> iron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4659923" y="1854255"/>
            <a:ext cx="338081" cy="588053"/>
          </a:xfrm>
          <a:prstGeom prst="straightConnector1">
            <a:avLst/>
          </a:prstGeom>
          <a:ln w="9525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FRXGBE2f9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86" y="1865923"/>
            <a:ext cx="5799015" cy="3624384"/>
          </a:xfrm>
          <a:prstGeom prst="rect">
            <a:avLst/>
          </a:prstGeom>
        </p:spPr>
      </p:pic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46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415" y="29308"/>
            <a:ext cx="8229600" cy="11430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 channel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RingFromAbov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8" y="863600"/>
            <a:ext cx="7721600" cy="51181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4510420" y="3295564"/>
            <a:ext cx="2441319" cy="22554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72305" y="4479486"/>
            <a:ext cx="94749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7.112 m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81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>
            <a:spLocks noChangeAspect="1"/>
          </p:cNvSpPr>
          <p:nvPr/>
        </p:nvSpPr>
        <p:spPr>
          <a:xfrm rot="21332227">
            <a:off x="3906446" y="3911278"/>
            <a:ext cx="2286000" cy="2286339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983909" y="3983261"/>
            <a:ext cx="2286000" cy="2286339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883645" y="3983261"/>
            <a:ext cx="1243264" cy="243973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>
            <a:spLocks/>
          </p:cNvSpPr>
          <p:nvPr/>
        </p:nvSpPr>
        <p:spPr>
          <a:xfrm>
            <a:off x="755309" y="3862944"/>
            <a:ext cx="1371600" cy="22057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>
            <a:spLocks noChangeAspect="1"/>
          </p:cNvSpPr>
          <p:nvPr/>
        </p:nvSpPr>
        <p:spPr>
          <a:xfrm>
            <a:off x="982567" y="4324155"/>
            <a:ext cx="2286000" cy="2286339"/>
          </a:xfrm>
          <a:prstGeom prst="ellipse">
            <a:avLst/>
          </a:prstGeom>
          <a:solidFill>
            <a:srgbClr val="FFFF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67895" y="3969892"/>
            <a:ext cx="2065421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83645" y="3493612"/>
            <a:ext cx="973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888983" y="3078113"/>
            <a:ext cx="2105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Trajectory of magic momentum </a:t>
            </a:r>
            <a:r>
              <a:rPr lang="en-US" sz="1200" dirty="0" err="1" smtClean="0"/>
              <a:t>muon</a:t>
            </a:r>
            <a:endParaRPr lang="en-US" sz="1200" dirty="0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2887579" y="4260655"/>
            <a:ext cx="160421" cy="19718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721744" y="3355112"/>
            <a:ext cx="2192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Inflector rotated clockwise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3815323" y="3885571"/>
            <a:ext cx="1147118" cy="110649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3229157" y="3236042"/>
            <a:ext cx="312494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775352" y="4162063"/>
            <a:ext cx="160421" cy="162092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spect="1"/>
          </p:cNvSpPr>
          <p:nvPr/>
        </p:nvSpPr>
        <p:spPr>
          <a:xfrm>
            <a:off x="3815323" y="4260655"/>
            <a:ext cx="2286000" cy="2286339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>
            <a:spLocks/>
          </p:cNvSpPr>
          <p:nvPr/>
        </p:nvSpPr>
        <p:spPr>
          <a:xfrm>
            <a:off x="3590841" y="3825056"/>
            <a:ext cx="1371600" cy="2842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/>
          <p:nvPr/>
        </p:nvCxnSpPr>
        <p:spPr>
          <a:xfrm flipV="1">
            <a:off x="2979615" y="3641880"/>
            <a:ext cx="3586316" cy="52018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80743" y="3969892"/>
            <a:ext cx="6098565" cy="13369"/>
          </a:xfrm>
          <a:prstGeom prst="line">
            <a:avLst/>
          </a:prstGeom>
          <a:ln w="9525" cmpd="sng">
            <a:solidFill>
              <a:schemeClr val="accent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862" y="1847007"/>
            <a:ext cx="803574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Amplitude and envelope of </a:t>
            </a:r>
            <a:r>
              <a:rPr lang="en-US" sz="2000" dirty="0" err="1" smtClean="0"/>
              <a:t>betatron</a:t>
            </a:r>
            <a:r>
              <a:rPr lang="en-US" sz="2000" dirty="0" smtClean="0"/>
              <a:t> oscillation of stored beam depends on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injection angle  </a:t>
            </a:r>
            <a:r>
              <a:rPr lang="en-US" dirty="0">
                <a:latin typeface="Symbol" charset="2"/>
                <a:cs typeface="Symbol" charset="2"/>
              </a:rPr>
              <a:t>q</a:t>
            </a:r>
            <a:r>
              <a:rPr lang="en-US" dirty="0" smtClean="0">
                <a:latin typeface="Symbol" charset="2"/>
                <a:cs typeface="Symbol" charset="2"/>
              </a:rPr>
              <a:t>  </a:t>
            </a:r>
            <a:r>
              <a:rPr lang="en-US" dirty="0" smtClean="0"/>
              <a:t>and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Kicker angle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Momentum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5648356" y="3694653"/>
            <a:ext cx="11496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q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5855240" y="5070229"/>
            <a:ext cx="0" cy="488461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340237" y="5070229"/>
            <a:ext cx="0" cy="488461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995038" y="5070229"/>
            <a:ext cx="0" cy="488461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441790" y="5070229"/>
            <a:ext cx="0" cy="488461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565931" y="5189358"/>
            <a:ext cx="74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kicker</a:t>
            </a:r>
            <a:endParaRPr lang="en-US" dirty="0"/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2212266" y="2930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FFFFFF"/>
                </a:solidFill>
              </a:rPr>
              <a:t>Injection Dependencies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895" y="852791"/>
            <a:ext cx="7845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Injected </a:t>
            </a:r>
            <a:r>
              <a:rPr lang="en-US" dirty="0"/>
              <a:t>particles oscillate about the closed orbit with amplitude that depends </a:t>
            </a:r>
            <a:r>
              <a:rPr lang="en-US" dirty="0" smtClean="0"/>
              <a:t>on; </a:t>
            </a:r>
            <a:r>
              <a:rPr lang="en-US" dirty="0"/>
              <a:t>momentum, injection angle, </a:t>
            </a:r>
            <a:r>
              <a:rPr lang="en-US" dirty="0" smtClean="0"/>
              <a:t>offset, and </a:t>
            </a:r>
            <a:r>
              <a:rPr lang="en-US" dirty="0"/>
              <a:t>kick angle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077720" y="3914744"/>
            <a:ext cx="1949" cy="345911"/>
          </a:xfrm>
          <a:prstGeom prst="straightConnector1">
            <a:avLst/>
          </a:prstGeom>
          <a:ln w="635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23768" y="3907681"/>
            <a:ext cx="6636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offset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6101323" y="3236042"/>
            <a:ext cx="65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Symbol" charset="2"/>
                <a:cs typeface="Symbol" charset="2"/>
              </a:rPr>
              <a:t>D</a:t>
            </a:r>
            <a:r>
              <a:rPr lang="en-US" dirty="0" err="1" smtClean="0"/>
              <a:t>p</a:t>
            </a:r>
            <a:r>
              <a:rPr lang="en-US" dirty="0" smtClean="0"/>
              <a:t>/p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277935" y="5900663"/>
            <a:ext cx="2411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Symbol" charset="2"/>
                <a:cs typeface="Symbol" charset="2"/>
              </a:rPr>
              <a:t>Df</a:t>
            </a:r>
            <a:r>
              <a:rPr lang="en-US" dirty="0" smtClean="0">
                <a:latin typeface="Symbol" charset="2"/>
                <a:cs typeface="Symbol" charset="2"/>
              </a:rPr>
              <a:t> = p/2</a:t>
            </a:r>
          </a:p>
          <a:p>
            <a:r>
              <a:rPr lang="en-US" dirty="0" smtClean="0">
                <a:cs typeface="Symbol" charset="2"/>
              </a:rPr>
              <a:t>Injection point to kicker</a:t>
            </a:r>
            <a:endParaRPr lang="en-US" dirty="0">
              <a:cs typeface="Symbol" charset="2"/>
            </a:endParaRPr>
          </a:p>
        </p:txBody>
      </p:sp>
      <p:sp>
        <p:nvSpPr>
          <p:cNvPr id="32" name="Date Placeholder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16</a:t>
            </a:fld>
            <a:endParaRPr lang="en-US"/>
          </a:p>
        </p:txBody>
      </p:sp>
      <p:sp>
        <p:nvSpPr>
          <p:cNvPr id="34" name="Footer Placeholder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471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644161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1953846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54538" y="928079"/>
            <a:ext cx="73383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(</a:t>
            </a:r>
            <a:r>
              <a:rPr lang="en-US" sz="2400" dirty="0" smtClean="0"/>
              <a:t>10.8 </a:t>
            </a:r>
            <a:r>
              <a:rPr lang="en-US" sz="2400" dirty="0" err="1" smtClean="0"/>
              <a:t>mrad</a:t>
            </a:r>
            <a:r>
              <a:rPr lang="en-US" sz="2400" dirty="0" smtClean="0"/>
              <a:t> kick angle puts on momentum </a:t>
            </a:r>
            <a:r>
              <a:rPr lang="en-US" sz="2400" dirty="0" err="1" smtClean="0"/>
              <a:t>muon</a:t>
            </a:r>
            <a:r>
              <a:rPr lang="en-US" sz="2400" dirty="0" smtClean="0"/>
              <a:t> on axis)</a:t>
            </a:r>
            <a:endParaRPr lang="en-US" sz="28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17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07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644161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1787770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01861" y="1881554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109360" y="820617"/>
            <a:ext cx="725714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 smtClean="0"/>
          </a:p>
          <a:p>
            <a:r>
              <a:rPr lang="en-US" sz="2800" dirty="0"/>
              <a:t>(</a:t>
            </a:r>
            <a:r>
              <a:rPr lang="en-US" sz="2400" dirty="0"/>
              <a:t>10.8 </a:t>
            </a:r>
            <a:r>
              <a:rPr lang="en-US" sz="2400" dirty="0" err="1"/>
              <a:t>mrad</a:t>
            </a:r>
            <a:r>
              <a:rPr lang="en-US" sz="2400" dirty="0"/>
              <a:t> kick angle puts on momentum </a:t>
            </a:r>
            <a:r>
              <a:rPr lang="en-US" sz="2400" dirty="0" err="1"/>
              <a:t>muon</a:t>
            </a:r>
            <a:r>
              <a:rPr lang="en-US" sz="2400" dirty="0"/>
              <a:t> on axis)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18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195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755041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2032001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01861" y="1875693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714261" y="1875693"/>
            <a:ext cx="0" cy="364392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84923" y="1064848"/>
            <a:ext cx="6746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19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071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0"/>
            <a:ext cx="8229600" cy="1143000"/>
          </a:xfrm>
        </p:spPr>
        <p:txBody>
          <a:bodyPr/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Muon</a:t>
            </a:r>
            <a:r>
              <a:rPr lang="en-US" sz="4000" dirty="0" smtClean="0">
                <a:solidFill>
                  <a:srgbClr val="FFFFFF"/>
                </a:solidFill>
              </a:rPr>
              <a:t> g-2 experiment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54" y="1158264"/>
            <a:ext cx="8860692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Goal </a:t>
            </a:r>
          </a:p>
          <a:p>
            <a:pPr lvl="1"/>
            <a:r>
              <a:rPr lang="en-US" dirty="0" smtClean="0"/>
              <a:t>measure the anomalous magnetic moment of the </a:t>
            </a:r>
            <a:r>
              <a:rPr lang="en-US" dirty="0" err="1" smtClean="0"/>
              <a:t>muon</a:t>
            </a:r>
            <a:r>
              <a:rPr lang="en-US" dirty="0" smtClean="0"/>
              <a:t> (g-2) </a:t>
            </a:r>
            <a:r>
              <a:rPr lang="en-US" dirty="0" smtClean="0"/>
              <a:t>with 0.14 ppm uncertainty (</a:t>
            </a:r>
            <a:r>
              <a:rPr lang="en-US" i="1" dirty="0" smtClean="0"/>
              <a:t>BNL  0.54 ppm</a:t>
            </a:r>
            <a:r>
              <a:rPr lang="en-US" dirty="0" smtClean="0"/>
              <a:t>) </a:t>
            </a:r>
          </a:p>
          <a:p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Circulate polarized </a:t>
            </a:r>
            <a:r>
              <a:rPr lang="en-US" dirty="0" err="1" smtClean="0"/>
              <a:t>muons</a:t>
            </a:r>
            <a:r>
              <a:rPr lang="en-US" dirty="0" smtClean="0"/>
              <a:t> at the ‘magic’ </a:t>
            </a:r>
            <a:r>
              <a:rPr lang="en-US" dirty="0" err="1" smtClean="0"/>
              <a:t>momentu</a:t>
            </a:r>
            <a:r>
              <a:rPr lang="en-US" dirty="0" smtClean="0"/>
              <a:t>, </a:t>
            </a:r>
            <a:r>
              <a:rPr lang="en-US" dirty="0" smtClean="0"/>
              <a:t>in uniform magnetic field and measure precession frequency</a:t>
            </a:r>
          </a:p>
          <a:p>
            <a:r>
              <a:rPr lang="en-US" dirty="0" smtClean="0"/>
              <a:t>Polarized </a:t>
            </a:r>
            <a:r>
              <a:rPr lang="en-US" dirty="0" err="1" smtClean="0"/>
              <a:t>muons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select of highest </a:t>
            </a:r>
            <a:r>
              <a:rPr lang="en-US" dirty="0" smtClean="0"/>
              <a:t>energy </a:t>
            </a:r>
            <a:r>
              <a:rPr lang="en-US" dirty="0" err="1" smtClean="0"/>
              <a:t>muons</a:t>
            </a:r>
            <a:r>
              <a:rPr lang="en-US" dirty="0" smtClean="0"/>
              <a:t> </a:t>
            </a:r>
            <a:r>
              <a:rPr lang="en-US" dirty="0" smtClean="0"/>
              <a:t>in </a:t>
            </a:r>
            <a:r>
              <a:rPr lang="en-US" baseline="30000" dirty="0" smtClean="0">
                <a:latin typeface="Symbol" charset="2"/>
                <a:cs typeface="Symbol" charset="2"/>
              </a:rPr>
              <a:t> </a:t>
            </a:r>
          </a:p>
          <a:p>
            <a:r>
              <a:rPr lang="en-US" dirty="0" smtClean="0">
                <a:cs typeface="Symbol" charset="2"/>
              </a:rPr>
              <a:t>Measure </a:t>
            </a:r>
            <a:r>
              <a:rPr lang="en-US" dirty="0" err="1" smtClean="0">
                <a:cs typeface="Symbol" charset="2"/>
              </a:rPr>
              <a:t>muon</a:t>
            </a:r>
            <a:r>
              <a:rPr lang="en-US" dirty="0" smtClean="0">
                <a:cs typeface="Symbol" charset="2"/>
              </a:rPr>
              <a:t> polarization</a:t>
            </a:r>
          </a:p>
          <a:p>
            <a:pPr lvl="1"/>
            <a:r>
              <a:rPr lang="en-US" dirty="0" smtClean="0">
                <a:cs typeface="Symbol" charset="2"/>
              </a:rPr>
              <a:t>Correlation with energy of decay </a:t>
            </a:r>
            <a:r>
              <a:rPr lang="en-US" dirty="0" smtClean="0">
                <a:cs typeface="Symbol" charset="2"/>
              </a:rPr>
              <a:t>positrons</a:t>
            </a:r>
            <a:endParaRPr lang="en-US" dirty="0">
              <a:cs typeface="Symbol" charset="2"/>
            </a:endParaRPr>
          </a:p>
        </p:txBody>
      </p:sp>
      <p:pic>
        <p:nvPicPr>
          <p:cNvPr id="7" name="Picture 6" descr="pi^+_rightarrow_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993" y="4208583"/>
            <a:ext cx="2032000" cy="469900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240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 descr="FRXGBE2f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9" y="1832845"/>
            <a:ext cx="6633501" cy="41459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4538" y="928079"/>
            <a:ext cx="69486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(</a:t>
            </a:r>
            <a:r>
              <a:rPr lang="en-US" sz="2400" dirty="0"/>
              <a:t>8</a:t>
            </a:r>
            <a:r>
              <a:rPr lang="en-US" sz="2400" dirty="0" smtClean="0"/>
              <a:t> </a:t>
            </a:r>
            <a:r>
              <a:rPr lang="en-US" sz="2400" dirty="0" err="1" smtClean="0"/>
              <a:t>mrad</a:t>
            </a:r>
            <a:r>
              <a:rPr lang="en-US" sz="2400" dirty="0" smtClean="0"/>
              <a:t> kick = 75% nominal </a:t>
            </a:r>
            <a:r>
              <a:rPr lang="mr-IN" sz="2400" dirty="0" smtClean="0"/>
              <a:t>–</a:t>
            </a:r>
            <a:r>
              <a:rPr lang="en-US" sz="2400" dirty="0" smtClean="0"/>
              <a:t> under kicking)</a:t>
            </a:r>
            <a:endParaRPr lang="en-US" sz="28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572008" y="2032001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20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656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8" name="Picture 7" descr="FRXGBE2f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9" y="2340833"/>
            <a:ext cx="6633501" cy="4145938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572008" y="2422761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32949" y="2266453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09112" y="2266453"/>
            <a:ext cx="0" cy="364392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82077" y="1064848"/>
            <a:ext cx="57374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 the event of </a:t>
            </a:r>
            <a:r>
              <a:rPr lang="en-US" sz="2400" i="1" dirty="0" smtClean="0"/>
              <a:t>under kicking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 Acceptance is skewed to higher momenta</a:t>
            </a:r>
            <a:endParaRPr lang="en-US" sz="24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21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878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8585" y="30407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Measurement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2293924"/>
            <a:ext cx="7825145" cy="8459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0113" y="3585308"/>
            <a:ext cx="42242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 general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Finite momentum distribution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Transverse motion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Non zero E-field 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10846" y="1211385"/>
            <a:ext cx="214814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Systematics</a:t>
            </a:r>
            <a:endParaRPr lang="en-US" sz="3200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64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8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Pitch correction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1707784"/>
            <a:ext cx="7825145" cy="8459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930768" y="1230937"/>
            <a:ext cx="2540001" cy="1768217"/>
          </a:xfrm>
          <a:prstGeom prst="ellipse">
            <a:avLst/>
          </a:prstGeom>
          <a:solidFill>
            <a:srgbClr val="FF0000">
              <a:alpha val="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6846" y="2999154"/>
            <a:ext cx="654539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Pitch correction: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Contribution depends on vertical phase space distribution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 Correction requires measurement of </a:t>
            </a:r>
            <a:r>
              <a:rPr lang="en-US" sz="2000" dirty="0" smtClean="0"/>
              <a:t>   </a:t>
            </a:r>
          </a:p>
          <a:p>
            <a:r>
              <a:rPr lang="en-US" sz="2000" i="1" dirty="0" smtClean="0"/>
              <a:t>                                            </a:t>
            </a:r>
          </a:p>
          <a:p>
            <a:r>
              <a:rPr lang="en-US" sz="2000" i="1" dirty="0"/>
              <a:t> </a:t>
            </a:r>
            <a:r>
              <a:rPr lang="en-US" sz="2000" i="1" dirty="0" smtClean="0"/>
              <a:t>                                     </a:t>
            </a:r>
            <a:r>
              <a:rPr lang="en-US" sz="2000" i="1" dirty="0" smtClean="0"/>
              <a:t>vertical </a:t>
            </a:r>
            <a:r>
              <a:rPr lang="en-US" sz="2000" i="1" dirty="0" smtClean="0"/>
              <a:t>phase space</a:t>
            </a:r>
          </a:p>
          <a:p>
            <a:pPr marL="285750" indent="-285750">
              <a:buFont typeface="Arial"/>
              <a:buChar char="•"/>
            </a:pPr>
            <a:endParaRPr lang="en-US" sz="2000" dirty="0" smtClean="0"/>
          </a:p>
        </p:txBody>
      </p:sp>
      <p:pic>
        <p:nvPicPr>
          <p:cNvPr id="19" name="Picture 18" descr="beta_y_=_p_y∕(_g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654" y="3925083"/>
            <a:ext cx="2366596" cy="404053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253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8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E-field correction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1707784"/>
            <a:ext cx="7825145" cy="8459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5666151" y="1143014"/>
            <a:ext cx="3089032" cy="1992923"/>
          </a:xfrm>
          <a:prstGeom prst="ellipse">
            <a:avLst/>
          </a:prstGeom>
          <a:solidFill>
            <a:srgbClr val="FF0000">
              <a:alpha val="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6846" y="2999154"/>
            <a:ext cx="2569934" cy="1079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E-field correction: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Choose momentum</a:t>
            </a:r>
            <a:r>
              <a:rPr lang="en-US" dirty="0" smtClean="0"/>
              <a:t>.</a:t>
            </a:r>
          </a:p>
          <a:p>
            <a:pPr>
              <a:lnSpc>
                <a:spcPct val="60000"/>
              </a:lnSpc>
            </a:pPr>
            <a:r>
              <a:rPr lang="en-US" dirty="0" smtClean="0"/>
              <a:t>      </a:t>
            </a:r>
          </a:p>
          <a:p>
            <a:pPr>
              <a:lnSpc>
                <a:spcPct val="60000"/>
              </a:lnSpc>
            </a:pPr>
            <a:r>
              <a:rPr lang="en-US" dirty="0" smtClean="0"/>
              <a:t>        </a:t>
            </a:r>
            <a:r>
              <a:rPr lang="en-US" sz="2000" dirty="0" smtClean="0"/>
              <a:t>At</a:t>
            </a:r>
          </a:p>
        </p:txBody>
      </p:sp>
      <p:pic>
        <p:nvPicPr>
          <p:cNvPr id="15" name="Picture 14" descr="vec_p_rm_magic_=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096" y="3463681"/>
            <a:ext cx="5395058" cy="77988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56846" y="4570439"/>
            <a:ext cx="69361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Correcting for contribution from non-magic momentum </a:t>
            </a:r>
            <a:r>
              <a:rPr lang="en-US" dirty="0" err="1" smtClean="0"/>
              <a:t>muons</a:t>
            </a:r>
            <a:r>
              <a:rPr lang="en-US" dirty="0" smtClean="0"/>
              <a:t> requires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Measurement of </a:t>
            </a:r>
            <a:r>
              <a:rPr lang="en-US" i="1" dirty="0" smtClean="0"/>
              <a:t>momentum distribution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Measurement of </a:t>
            </a:r>
            <a:r>
              <a:rPr lang="en-US" i="1" dirty="0" smtClean="0"/>
              <a:t>radial distribution </a:t>
            </a:r>
          </a:p>
          <a:p>
            <a:endParaRPr lang="en-US" dirty="0"/>
          </a:p>
        </p:txBody>
      </p:sp>
      <p:pic>
        <p:nvPicPr>
          <p:cNvPr id="18" name="Picture 17" descr="vec_E_=_k(x_hat_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4" y="5119076"/>
            <a:ext cx="2125295" cy="41068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24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236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0045" y="-477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Acceptance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876802"/>
            <a:ext cx="799171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acceptance of the calorimeters depends on the radial offset of the decay </a:t>
            </a:r>
            <a:r>
              <a:rPr lang="en-US" dirty="0" err="1" smtClean="0"/>
              <a:t>muon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Radial offset varies with modulation of beam width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 And with oscillation of the centroid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54" y="2005895"/>
            <a:ext cx="5627076" cy="335944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91365" y="5667103"/>
            <a:ext cx="4323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Correction requires </a:t>
            </a:r>
            <a:r>
              <a:rPr lang="en-US" dirty="0" smtClean="0"/>
              <a:t>measurement of 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             </a:t>
            </a:r>
            <a:r>
              <a:rPr lang="en-US" i="1" dirty="0" smtClean="0"/>
              <a:t> evolution of radial distribution</a:t>
            </a:r>
            <a:endParaRPr lang="en-US" i="1" dirty="0"/>
          </a:p>
        </p:txBody>
      </p:sp>
      <p:pic>
        <p:nvPicPr>
          <p:cNvPr id="29" name="Picture 28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606" y="2093546"/>
            <a:ext cx="2347044" cy="23416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5697" y="2271951"/>
            <a:ext cx="2140312" cy="2140312"/>
          </a:xfrm>
          <a:prstGeom prst="rect">
            <a:avLst/>
          </a:prstGeom>
        </p:spPr>
      </p:pic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25</a:t>
            </a:fld>
            <a:endParaRPr lang="en-US"/>
          </a:p>
        </p:txBody>
      </p:sp>
      <p:sp>
        <p:nvSpPr>
          <p:cNvPr id="33" name="Footer Placeholder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463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969" y="20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Detectors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8846" y="1817077"/>
            <a:ext cx="294155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Fiber Harps</a:t>
            </a:r>
          </a:p>
          <a:p>
            <a:r>
              <a:rPr lang="en-US" sz="2800" dirty="0" err="1" smtClean="0"/>
              <a:t>Traceback</a:t>
            </a:r>
            <a:r>
              <a:rPr lang="en-US" sz="2800" dirty="0" smtClean="0"/>
              <a:t> trackers</a:t>
            </a:r>
          </a:p>
          <a:p>
            <a:r>
              <a:rPr lang="en-US" sz="2800" i="1" dirty="0" smtClean="0"/>
              <a:t>Calorimeters</a:t>
            </a:r>
            <a:endParaRPr lang="en-US" sz="2800" i="1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26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254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062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875234" y="5496255"/>
            <a:ext cx="131371" cy="5405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2992829" y="3465023"/>
            <a:ext cx="131371" cy="5405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16564" y="6058734"/>
            <a:ext cx="61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</a:t>
            </a:r>
            <a:r>
              <a:rPr lang="en-US" baseline="30000" dirty="0" smtClean="0"/>
              <a:t>o</a:t>
            </a:r>
            <a:endParaRPr lang="en-US" baseline="30000" dirty="0"/>
          </a:p>
        </p:txBody>
      </p:sp>
      <p:sp>
        <p:nvSpPr>
          <p:cNvPr id="16" name="TextBox 15"/>
          <p:cNvSpPr txBox="1"/>
          <p:nvPr/>
        </p:nvSpPr>
        <p:spPr>
          <a:xfrm>
            <a:off x="2151402" y="3577603"/>
            <a:ext cx="61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270</a:t>
            </a:r>
            <a:r>
              <a:rPr lang="en-US" baseline="30000" dirty="0" smtClean="0"/>
              <a:t>o</a:t>
            </a:r>
            <a:endParaRPr lang="en-US" baseline="300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053" y="4601891"/>
            <a:ext cx="2170366" cy="17544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62" y="1673302"/>
            <a:ext cx="2199259" cy="20455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07942" y="4171557"/>
            <a:ext cx="2199259" cy="22348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553199" y="1006230"/>
            <a:ext cx="2727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Horizontal and vertical fiber harps at 180 and 270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5056941" y="5492351"/>
            <a:ext cx="131371" cy="54058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 rot="5400000">
            <a:off x="2998694" y="3646730"/>
            <a:ext cx="131371" cy="54058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27</a:t>
            </a:fld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985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86" y="679425"/>
            <a:ext cx="5562600" cy="55499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871" y="965550"/>
            <a:ext cx="5394955" cy="539495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2252968" y="3229360"/>
            <a:ext cx="5029200" cy="5029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2264379" y="3239129"/>
            <a:ext cx="5029200" cy="5029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>
            <a:off x="2301814" y="-459502"/>
            <a:ext cx="5029200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7191" y="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Traceback</a:t>
            </a:r>
            <a:r>
              <a:rPr lang="en-US" dirty="0" smtClean="0">
                <a:solidFill>
                  <a:srgbClr val="FFFFFF"/>
                </a:solidFill>
              </a:rPr>
              <a:t> trackers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Arc 2"/>
          <p:cNvSpPr>
            <a:spLocks noChangeAspect="1"/>
          </p:cNvSpPr>
          <p:nvPr/>
        </p:nvSpPr>
        <p:spPr>
          <a:xfrm rot="6237839">
            <a:off x="5599564" y="2610444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471963" y="4882005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706334" y="5524461"/>
            <a:ext cx="21342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8393966" y="4385032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8362460" y="4504514"/>
            <a:ext cx="101010" cy="371262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42501" y="507115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8414624" y="4385032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260894" y="2808604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511991" y="3815884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46152" y="1424437"/>
            <a:ext cx="40136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Measure trajectory of </a:t>
            </a:r>
            <a:r>
              <a:rPr lang="en-US" dirty="0" smtClean="0"/>
              <a:t>decay positron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Traceback</a:t>
            </a:r>
            <a:r>
              <a:rPr lang="en-US" dirty="0" smtClean="0"/>
              <a:t> to position of parent </a:t>
            </a:r>
            <a:r>
              <a:rPr lang="en-US" dirty="0" err="1" smtClean="0"/>
              <a:t>muon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sz="1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359529" flipH="1" flipV="1">
            <a:off x="71512" y="3976949"/>
            <a:ext cx="5137547" cy="1133282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 flipV="1">
            <a:off x="2301813" y="3086416"/>
            <a:ext cx="2504649" cy="909199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2715847" y="4148016"/>
            <a:ext cx="2090615" cy="606348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28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698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508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Beam centroid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 descr="FRXGBE2f6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8" y="1016683"/>
            <a:ext cx="4637145" cy="2960571"/>
          </a:xfrm>
          <a:prstGeom prst="rect">
            <a:avLst/>
          </a:prstGeom>
        </p:spPr>
      </p:pic>
      <p:pic>
        <p:nvPicPr>
          <p:cNvPr id="10" name="Picture 9" descr="FRXGBE2f7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789" y="3172241"/>
            <a:ext cx="4695211" cy="31841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941" y="4027686"/>
            <a:ext cx="2199259" cy="20455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3205" y="1143000"/>
            <a:ext cx="2739733" cy="21754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760875" y="1250462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2194259" y="1455615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194259" y="1705707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81539" y="801077"/>
            <a:ext cx="3779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Measurement of evolution of centroid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40866" y="5490308"/>
            <a:ext cx="1092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Decohere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05632" y="3172241"/>
            <a:ext cx="1146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Fiber harp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310923" y="3541573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tracker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8312938" y="5695462"/>
            <a:ext cx="373862" cy="97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29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516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7892" y="11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Status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794" y="791462"/>
            <a:ext cx="8674667" cy="569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Commissioning run summer 2017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Production run is just beginning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S</a:t>
            </a:r>
            <a:r>
              <a:rPr lang="en-US" sz="2800" dirty="0" smtClean="0"/>
              <a:t>tatistics </a:t>
            </a:r>
            <a:r>
              <a:rPr lang="en-US" sz="2800" dirty="0" smtClean="0"/>
              <a:t>in excess of BNL by summer </a:t>
            </a:r>
            <a:r>
              <a:rPr lang="en-US" sz="2800" dirty="0" smtClean="0"/>
              <a:t>2018</a:t>
            </a: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i="1" dirty="0" smtClean="0"/>
          </a:p>
          <a:p>
            <a:pPr marL="285750" indent="-285750">
              <a:buFont typeface="Arial"/>
              <a:buChar char="•"/>
            </a:pPr>
            <a:endParaRPr lang="en-US" sz="2800" i="1" dirty="0" smtClean="0"/>
          </a:p>
          <a:p>
            <a:pPr marL="285750" indent="-285750">
              <a:buFont typeface="Arial"/>
              <a:buChar char="•"/>
            </a:pPr>
            <a:endParaRPr lang="en-US" sz="2800" i="1" dirty="0"/>
          </a:p>
          <a:p>
            <a:pPr marL="285750" indent="-285750">
              <a:buFont typeface="Arial"/>
              <a:buChar char="•"/>
            </a:pPr>
            <a:r>
              <a:rPr lang="en-US" sz="2800" i="1" dirty="0" smtClean="0"/>
              <a:t>Upgrades </a:t>
            </a:r>
            <a:r>
              <a:rPr lang="en-US" sz="2800" i="1" dirty="0" smtClean="0"/>
              <a:t>of several systems planned for summer 2018</a:t>
            </a:r>
            <a:endParaRPr lang="en-US" sz="2800" i="1" dirty="0"/>
          </a:p>
        </p:txBody>
      </p:sp>
      <p:pic>
        <p:nvPicPr>
          <p:cNvPr id="8" name="Picture 7" descr="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585" y="2225472"/>
            <a:ext cx="5379720" cy="358648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69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XGBE2f8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1758950"/>
            <a:ext cx="7200900" cy="4597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8046" y="-127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6000" y="1094154"/>
            <a:ext cx="72148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Radial width / 150 ns</a:t>
            </a:r>
          </a:p>
          <a:p>
            <a:r>
              <a:rPr lang="en-US" dirty="0"/>
              <a:t> </a:t>
            </a:r>
            <a:r>
              <a:rPr lang="en-US" dirty="0" smtClean="0"/>
              <a:t> - Phase space and dispersion mismatch at injection</a:t>
            </a:r>
          </a:p>
          <a:p>
            <a:r>
              <a:rPr lang="en-US" dirty="0"/>
              <a:t> </a:t>
            </a:r>
            <a:r>
              <a:rPr lang="en-US" dirty="0" smtClean="0"/>
              <a:t> - Width modulated at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x</a:t>
            </a:r>
            <a:r>
              <a:rPr lang="en-US" baseline="-25000" dirty="0" smtClean="0"/>
              <a:t>  </a:t>
            </a:r>
            <a:r>
              <a:rPr lang="en-US" dirty="0" smtClean="0"/>
              <a:t>and  2Q</a:t>
            </a:r>
            <a:r>
              <a:rPr lang="en-US" baseline="-25000" dirty="0" smtClean="0"/>
              <a:t>x </a:t>
            </a:r>
            <a:r>
              <a:rPr lang="en-US" dirty="0" smtClean="0"/>
              <a:t>=&gt; dispersive and </a:t>
            </a:r>
            <a:r>
              <a:rPr lang="en-US" dirty="0" err="1" smtClean="0"/>
              <a:t>betatron</a:t>
            </a:r>
            <a:r>
              <a:rPr lang="en-US" dirty="0" smtClean="0"/>
              <a:t> components</a:t>
            </a:r>
            <a:endParaRPr lang="en-US" baseline="-25000" dirty="0" smtClean="0"/>
          </a:p>
          <a:p>
            <a:r>
              <a:rPr lang="en-US" baseline="-25000" dirty="0"/>
              <a:t> </a:t>
            </a:r>
            <a:r>
              <a:rPr lang="en-US" dirty="0" smtClean="0"/>
              <a:t> -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4798" y="2354385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568182" y="2559538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68182" y="2809630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413001" y="2559538"/>
            <a:ext cx="1136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horizontal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30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170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7353" y="2747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7" y="1677377"/>
            <a:ext cx="7200900" cy="4597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4154" y="967154"/>
            <a:ext cx="57246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Vertical height / 150 ns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Modulation at 2Q</a:t>
            </a:r>
            <a:r>
              <a:rPr lang="en-US" baseline="-25000" dirty="0" smtClean="0"/>
              <a:t>y </a:t>
            </a:r>
            <a:r>
              <a:rPr lang="en-US" dirty="0" smtClean="0"/>
              <a:t>=&gt; phase space mismatch at injection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Informs pitch correction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44028" y="2387986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177412" y="2593139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77412" y="2843231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31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660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7585" y="4017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Tune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8154" y="178776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Antoine’s plots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622" y="1892300"/>
            <a:ext cx="5494024" cy="35882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62537" y="1183175"/>
            <a:ext cx="347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FFT of fiber harp centroid</a:t>
            </a: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32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17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Tune scan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1" name="Picture 10" descr="FRXGBE2f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243" y="944752"/>
            <a:ext cx="4454957" cy="55686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3769" y="2364154"/>
            <a:ext cx="232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Tune along quad voltage contour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062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122" y="0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08" y="878698"/>
            <a:ext cx="7556500" cy="23495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188308" y="1145878"/>
            <a:ext cx="4904154" cy="3585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870141" y="1158526"/>
            <a:ext cx="3291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Positron intensity in calorimeters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34" y="3168600"/>
            <a:ext cx="7557957" cy="276064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654831" y="3348947"/>
            <a:ext cx="3014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Remove decay and precession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188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122" y="0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17373" y="2906014"/>
            <a:ext cx="2889942" cy="4404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0896" y="4811201"/>
            <a:ext cx="43590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Distribution of revolution frequencies </a:t>
            </a:r>
            <a:r>
              <a:rPr lang="en-US" b="1" dirty="0" smtClean="0"/>
              <a:t>is</a:t>
            </a:r>
            <a:r>
              <a:rPr lang="en-US" dirty="0" smtClean="0"/>
              <a:t> the distribution of momenta.</a:t>
            </a:r>
            <a:r>
              <a:rPr lang="en-US" dirty="0"/>
              <a:t> </a:t>
            </a:r>
            <a:r>
              <a:rPr lang="en-US" dirty="0" smtClean="0"/>
              <a:t>Fourier transform of the fast rotation signal =&gt; frequency distribution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0896" y="4390798"/>
            <a:ext cx="4164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Fourier analysis of fast rotation signal </a:t>
            </a:r>
            <a:endParaRPr lang="en-US" sz="2000" i="1" dirty="0"/>
          </a:p>
        </p:txBody>
      </p:sp>
      <p:sp>
        <p:nvSpPr>
          <p:cNvPr id="11" name="Rectangle 10"/>
          <p:cNvSpPr/>
          <p:nvPr/>
        </p:nvSpPr>
        <p:spPr>
          <a:xfrm>
            <a:off x="2188308" y="2181416"/>
            <a:ext cx="4904154" cy="3585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743434" y="3907693"/>
            <a:ext cx="0" cy="2324387"/>
          </a:xfrm>
          <a:prstGeom prst="line">
            <a:avLst/>
          </a:prstGeom>
          <a:ln w="9525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241691" y="4391743"/>
            <a:ext cx="1706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Frequency distribution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0089" y="1473530"/>
            <a:ext cx="4112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/>
              <a:t>Fit momentum distribution to </a:t>
            </a:r>
            <a:r>
              <a:rPr lang="en-US" sz="2000" i="1" dirty="0" err="1" smtClean="0"/>
              <a:t>debunching</a:t>
            </a:r>
            <a:r>
              <a:rPr lang="en-US" sz="2000" i="1" dirty="0" smtClean="0"/>
              <a:t> signal</a:t>
            </a:r>
            <a:endParaRPr lang="en-US" sz="2000" i="1" dirty="0"/>
          </a:p>
        </p:txBody>
      </p:sp>
      <p:pic>
        <p:nvPicPr>
          <p:cNvPr id="15" name="Picture 14" descr="FRXGBE2f14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121" y="779793"/>
            <a:ext cx="4372285" cy="2834824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6641834" y="908538"/>
            <a:ext cx="0" cy="2435071"/>
          </a:xfrm>
          <a:prstGeom prst="line">
            <a:avLst/>
          </a:prstGeom>
          <a:ln w="9525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83121" y="3509572"/>
            <a:ext cx="15294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Magic momentum</a:t>
            </a:r>
            <a:endParaRPr lang="en-US" sz="1400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5890846" y="2999154"/>
            <a:ext cx="662354" cy="510418"/>
          </a:xfrm>
          <a:prstGeom prst="straightConnector1">
            <a:avLst/>
          </a:prstGeom>
          <a:ln w="63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019800" y="3817349"/>
            <a:ext cx="685800" cy="735113"/>
          </a:xfrm>
          <a:prstGeom prst="straightConnector1">
            <a:avLst/>
          </a:prstGeom>
          <a:ln w="63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746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1816" y="20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Radial distribution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00" y="2676769"/>
            <a:ext cx="4902200" cy="3035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3692" y="1465385"/>
            <a:ext cx="5819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Average radial distribution measured with </a:t>
            </a:r>
            <a:r>
              <a:rPr lang="en-US" dirty="0" err="1" smtClean="0"/>
              <a:t>traceback</a:t>
            </a:r>
            <a:r>
              <a:rPr lang="en-US" dirty="0" smtClean="0"/>
              <a:t> </a:t>
            </a:r>
            <a:r>
              <a:rPr lang="en-US" dirty="0" smtClean="0"/>
              <a:t>tracker</a:t>
            </a:r>
          </a:p>
          <a:p>
            <a:r>
              <a:rPr lang="en-US" dirty="0"/>
              <a:t> </a:t>
            </a:r>
            <a:r>
              <a:rPr lang="en-US" dirty="0" smtClean="0"/>
              <a:t>   (Radial distribution convoluted with detector acceptance)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57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8410" y="20638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2694" y="1309077"/>
            <a:ext cx="6525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Momentum distribution is ‘high’</a:t>
            </a:r>
          </a:p>
          <a:p>
            <a:pPr marL="285750" indent="-285750">
              <a:buFont typeface="Symbol" charset="0"/>
              <a:buChar char=""/>
            </a:pPr>
            <a:r>
              <a:rPr lang="en-US" dirty="0" smtClean="0"/>
              <a:t>Injection kicker is under-kicking and/or tails of the </a:t>
            </a:r>
            <a:r>
              <a:rPr lang="en-US" dirty="0" err="1" smtClean="0"/>
              <a:t>muon</a:t>
            </a:r>
            <a:r>
              <a:rPr lang="en-US" dirty="0" smtClean="0"/>
              <a:t> pulse    are in the rising and falling tails of the kick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46" y="2525484"/>
            <a:ext cx="3657600" cy="3657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586893"/>
            <a:ext cx="3657600" cy="3657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60029" y="2811639"/>
            <a:ext cx="1299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Muon</a:t>
            </a:r>
            <a:r>
              <a:rPr lang="en-US" dirty="0" smtClean="0"/>
              <a:t> pulse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929923" y="2947460"/>
            <a:ext cx="130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Kicker pulse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246875" y="5255855"/>
            <a:ext cx="985103" cy="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45017" y="4996924"/>
            <a:ext cx="6627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149 ns</a:t>
            </a:r>
            <a:endParaRPr lang="en-US" sz="1400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95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Nonlinearity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 descr="FRXGBE2f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57967"/>
            <a:ext cx="36576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11" y="972108"/>
            <a:ext cx="3238916" cy="2885859"/>
          </a:xfrm>
          <a:prstGeom prst="rect">
            <a:avLst/>
          </a:prstGeom>
        </p:spPr>
      </p:pic>
      <p:pic>
        <p:nvPicPr>
          <p:cNvPr id="12" name="Picture 11" descr="quad_field (dragged)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494" y="2174973"/>
            <a:ext cx="3217887" cy="32178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58691" y="1795872"/>
            <a:ext cx="1686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Quad field error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38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663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94" y="-67281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Resonances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9" name="Picture 8" descr="FRXGBE2f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43" y="1280878"/>
            <a:ext cx="4729742" cy="4729742"/>
          </a:xfrm>
          <a:prstGeom prst="rect">
            <a:avLst/>
          </a:prstGeom>
        </p:spPr>
      </p:pic>
      <p:pic>
        <p:nvPicPr>
          <p:cNvPr id="10" name="Picture 9" descr="nu_x+3_nu_y=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873" y="6169301"/>
            <a:ext cx="1209431" cy="215473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3370384" y="5587986"/>
            <a:ext cx="0" cy="510555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3_nu_y=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66" y="6073517"/>
            <a:ext cx="729160" cy="219456"/>
          </a:xfrm>
          <a:prstGeom prst="rect">
            <a:avLst/>
          </a:prstGeom>
        </p:spPr>
      </p:pic>
      <p:pic>
        <p:nvPicPr>
          <p:cNvPr id="14" name="Picture 13" descr="3_nu_y=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566" y="-1056543"/>
            <a:ext cx="729160" cy="219456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V="1">
            <a:off x="1715476" y="5587986"/>
            <a:ext cx="0" cy="5105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FRXGBE2f2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94" y="1075719"/>
            <a:ext cx="3904487" cy="4880609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H="1">
            <a:off x="7473462" y="2090617"/>
            <a:ext cx="440104" cy="3223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7131538" y="3171092"/>
            <a:ext cx="341924" cy="5105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29966" y="969212"/>
            <a:ext cx="144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Tune scan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80878"/>
            <a:ext cx="1497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Stored </a:t>
            </a:r>
            <a:r>
              <a:rPr lang="en-US" dirty="0" err="1" smtClean="0"/>
              <a:t>muons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11026" y="5825954"/>
            <a:ext cx="1435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Quad voltage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39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3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9253"/>
            <a:ext cx="8229600" cy="1143000"/>
          </a:xfrm>
        </p:spPr>
        <p:txBody>
          <a:bodyPr/>
          <a:lstStyle/>
          <a:p>
            <a:r>
              <a:rPr lang="en-US" sz="3600" dirty="0" err="1" smtClean="0">
                <a:solidFill>
                  <a:srgbClr val="FFFFFF"/>
                </a:solidFill>
              </a:rPr>
              <a:t>Muon</a:t>
            </a:r>
            <a:r>
              <a:rPr lang="en-US" sz="3600" dirty="0" smtClean="0">
                <a:solidFill>
                  <a:srgbClr val="FFFFFF"/>
                </a:solidFill>
              </a:rPr>
              <a:t> storage ring</a:t>
            </a:r>
            <a:endParaRPr lang="en-US" sz="3600" dirty="0">
              <a:solidFill>
                <a:srgbClr val="FFFFFF"/>
              </a:solidFill>
            </a:endParaRPr>
          </a:p>
        </p:txBody>
      </p:sp>
      <p:pic>
        <p:nvPicPr>
          <p:cNvPr id="7" name="muon_wcalo_1000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46665" y="1765300"/>
            <a:ext cx="4445000" cy="3327400"/>
          </a:xfrm>
          <a:prstGeom prst="rect">
            <a:avLst/>
          </a:prstGeom>
        </p:spPr>
      </p:pic>
      <p:sp>
        <p:nvSpPr>
          <p:cNvPr id="8" name="Donut 7"/>
          <p:cNvSpPr>
            <a:spLocks noChangeAspect="1"/>
          </p:cNvSpPr>
          <p:nvPr/>
        </p:nvSpPr>
        <p:spPr>
          <a:xfrm>
            <a:off x="4935513" y="2144688"/>
            <a:ext cx="2808312" cy="2808312"/>
          </a:xfrm>
          <a:prstGeom prst="donut">
            <a:avLst>
              <a:gd name="adj" fmla="val 20719"/>
            </a:avLst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27000"/>
                </a:schemeClr>
              </a:gs>
              <a:gs pos="80000">
                <a:schemeClr val="accent1">
                  <a:shade val="93000"/>
                  <a:satMod val="130000"/>
                  <a:alpha val="27000"/>
                </a:schemeClr>
              </a:gs>
              <a:gs pos="100000">
                <a:schemeClr val="accent1">
                  <a:shade val="94000"/>
                  <a:satMod val="135000"/>
                  <a:alpha val="2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571953" y="2348880"/>
            <a:ext cx="1936216" cy="576064"/>
          </a:xfrm>
          <a:prstGeom prst="line">
            <a:avLst/>
          </a:prstGeom>
          <a:ln w="762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 rot="20700000">
            <a:off x="4203503" y="2468880"/>
            <a:ext cx="216024" cy="4572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640000">
            <a:off x="4807247" y="2304288"/>
            <a:ext cx="216024" cy="43204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782272" y="2964334"/>
            <a:ext cx="928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M5 line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846865" y="1752600"/>
            <a:ext cx="723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inflector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447065" y="2286000"/>
            <a:ext cx="775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 quad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7904265" y="3276600"/>
            <a:ext cx="7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kickers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618265" y="5257800"/>
            <a:ext cx="1411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24 calorimeters</a:t>
            </a:r>
            <a:endParaRPr lang="en-US" sz="1400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6075465" y="4572000"/>
            <a:ext cx="152400" cy="6858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6304065" y="4572000"/>
            <a:ext cx="228600" cy="6096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7370865" y="2590800"/>
            <a:ext cx="381000" cy="1524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4339" y="4599057"/>
            <a:ext cx="4741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Requirement of uniform </a:t>
            </a:r>
            <a:r>
              <a:rPr lang="en-US" sz="2000" dirty="0" smtClean="0"/>
              <a:t>B-field </a:t>
            </a:r>
            <a:endParaRPr lang="en-US" sz="2000" dirty="0" smtClean="0"/>
          </a:p>
          <a:p>
            <a:r>
              <a:rPr lang="en-US" sz="2000" dirty="0"/>
              <a:t> </a:t>
            </a:r>
            <a:r>
              <a:rPr lang="en-US" sz="2000" dirty="0" smtClean="0"/>
              <a:t>    </a:t>
            </a:r>
            <a:r>
              <a:rPr lang="en-US" sz="2000" dirty="0" smtClean="0"/>
              <a:t>=</a:t>
            </a:r>
            <a:r>
              <a:rPr lang="en-US" sz="2000" dirty="0" smtClean="0"/>
              <a:t>&gt; electrostatic focusing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6194157" y="5695462"/>
            <a:ext cx="2541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Circumference = 44.69 m 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19282" y="2641894"/>
            <a:ext cx="2618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(ideal field and trajectory)</a:t>
            </a:r>
            <a:endParaRPr lang="en-US" dirty="0"/>
          </a:p>
        </p:txBody>
      </p:sp>
      <p:pic>
        <p:nvPicPr>
          <p:cNvPr id="3" name="Picture 2" descr="a_mu_=_frac_g-2_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37" y="1085840"/>
            <a:ext cx="1525465" cy="666760"/>
          </a:xfrm>
          <a:prstGeom prst="rect">
            <a:avLst/>
          </a:prstGeom>
        </p:spPr>
      </p:pic>
      <p:pic>
        <p:nvPicPr>
          <p:cNvPr id="20" name="Picture 19" descr="vec_omega_a_=_v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92" y="1926976"/>
            <a:ext cx="3486416" cy="574577"/>
          </a:xfrm>
          <a:prstGeom prst="rect">
            <a:avLst/>
          </a:prstGeom>
        </p:spPr>
      </p:pic>
      <p:sp>
        <p:nvSpPr>
          <p:cNvPr id="2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910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6892" y="1086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Summary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1122" y="1439094"/>
            <a:ext cx="8628185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A quantitative understanding of the evolution of the </a:t>
            </a:r>
            <a:r>
              <a:rPr lang="en-US" dirty="0" err="1"/>
              <a:t>muon</a:t>
            </a:r>
            <a:r>
              <a:rPr lang="en-US" dirty="0"/>
              <a:t> distribution over the course of the fill is essential to </a:t>
            </a:r>
            <a:r>
              <a:rPr lang="en-US" dirty="0" smtClean="0"/>
              <a:t>limiting </a:t>
            </a:r>
            <a:r>
              <a:rPr lang="en-US" dirty="0"/>
              <a:t>the systematic uncertainty in the measurement of the anomalous magnetic moment to the 70 ppb (systematic) </a:t>
            </a:r>
            <a:r>
              <a:rPr lang="en-US" dirty="0" smtClean="0"/>
              <a:t>target.</a:t>
            </a:r>
          </a:p>
          <a:p>
            <a:pPr marL="285750" indent="-285750">
              <a:buFont typeface="Arial"/>
              <a:buChar char="•"/>
            </a:pPr>
            <a:endParaRPr lang="en-US" baseline="30000" dirty="0"/>
          </a:p>
          <a:p>
            <a:pPr marL="285750" indent="-285750">
              <a:buFont typeface="Arial"/>
              <a:buChar char="•"/>
            </a:pPr>
            <a:r>
              <a:rPr lang="en-US" baseline="30000" dirty="0" smtClean="0"/>
              <a:t> </a:t>
            </a:r>
            <a:r>
              <a:rPr lang="en-US" dirty="0" smtClean="0"/>
              <a:t>The </a:t>
            </a:r>
            <a:r>
              <a:rPr lang="en-US" dirty="0" err="1" smtClean="0"/>
              <a:t>Muon</a:t>
            </a:r>
            <a:r>
              <a:rPr lang="en-US" dirty="0" smtClean="0"/>
              <a:t> g-2 </a:t>
            </a:r>
            <a:r>
              <a:rPr lang="en-US" dirty="0"/>
              <a:t>experiment is equipped with detectors that can measure phase space and momentum distribution in some </a:t>
            </a:r>
            <a:r>
              <a:rPr lang="en-US" dirty="0" smtClean="0"/>
              <a:t>detail. 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Beam </a:t>
            </a:r>
            <a:r>
              <a:rPr lang="en-US" dirty="0"/>
              <a:t>dynamics simulations informed by the measurements </a:t>
            </a:r>
            <a:r>
              <a:rPr lang="en-US" dirty="0" smtClean="0"/>
              <a:t>complete </a:t>
            </a:r>
            <a:r>
              <a:rPr lang="en-US" dirty="0"/>
              <a:t>the description. 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The </a:t>
            </a:r>
            <a:r>
              <a:rPr lang="en-US" dirty="0"/>
              <a:t>preliminary data presented </a:t>
            </a:r>
            <a:r>
              <a:rPr lang="en-US" dirty="0" smtClean="0"/>
              <a:t>was </a:t>
            </a:r>
            <a:r>
              <a:rPr lang="en-US" dirty="0"/>
              <a:t>collected during the commissioning phase of the </a:t>
            </a:r>
            <a:r>
              <a:rPr lang="en-US" dirty="0" smtClean="0"/>
              <a:t>experiment</a:t>
            </a:r>
            <a:r>
              <a:rPr lang="en-US" dirty="0"/>
              <a:t>. 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Based on that data </a:t>
            </a:r>
            <a:r>
              <a:rPr lang="en-US" dirty="0"/>
              <a:t>it is clear that the fiber harp and tracker systems are an </a:t>
            </a:r>
            <a:r>
              <a:rPr lang="en-US" dirty="0" smtClean="0"/>
              <a:t>effective </a:t>
            </a:r>
            <a:r>
              <a:rPr lang="en-US" dirty="0"/>
              <a:t>window on the behavior of the circulating distribution.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740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-1843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Thanks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3613" y="823346"/>
            <a:ext cx="7678617" cy="5663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A.Chapelain</a:t>
            </a:r>
            <a:r>
              <a:rPr lang="en-US" dirty="0" smtClean="0"/>
              <a:t>,  Cornell University,  F. Gray, Regis University</a:t>
            </a:r>
          </a:p>
          <a:p>
            <a:r>
              <a:rPr lang="en-US" dirty="0" err="1" smtClean="0"/>
              <a:t>S.Charity</a:t>
            </a:r>
            <a:r>
              <a:rPr lang="en-US" dirty="0" smtClean="0"/>
              <a:t>, J. Price, University of Liverpool</a:t>
            </a:r>
          </a:p>
          <a:p>
            <a:r>
              <a:rPr lang="en-US" dirty="0" smtClean="0"/>
              <a:t>Joe Mott, Boston University</a:t>
            </a:r>
          </a:p>
          <a:p>
            <a:r>
              <a:rPr lang="en-US" dirty="0" err="1" smtClean="0"/>
              <a:t>J.D.Crnkovic</a:t>
            </a:r>
            <a:r>
              <a:rPr lang="en-US" dirty="0" smtClean="0"/>
              <a:t>, W. Morse, V. </a:t>
            </a:r>
            <a:r>
              <a:rPr lang="en-US" dirty="0" err="1" smtClean="0"/>
              <a:t>Tishchenko</a:t>
            </a:r>
            <a:r>
              <a:rPr lang="en-US" dirty="0" smtClean="0"/>
              <a:t>, Brookhaven National Laboratory</a:t>
            </a:r>
          </a:p>
          <a:p>
            <a:r>
              <a:rPr lang="en-US" dirty="0" smtClean="0"/>
              <a:t>W. Wu, University of Mississippi</a:t>
            </a:r>
          </a:p>
          <a:p>
            <a:r>
              <a:rPr lang="en-US" dirty="0" smtClean="0"/>
              <a:t>K. S. </a:t>
            </a:r>
            <a:r>
              <a:rPr lang="en-US" dirty="0" err="1" smtClean="0"/>
              <a:t>Khaw</a:t>
            </a:r>
            <a:r>
              <a:rPr lang="en-US" dirty="0" smtClean="0"/>
              <a:t>,  A.T. Feinberg, University of Washington</a:t>
            </a:r>
          </a:p>
          <a:p>
            <a:endParaRPr lang="en-US" dirty="0" smtClean="0"/>
          </a:p>
          <a:p>
            <a:r>
              <a:rPr lang="en-US" dirty="0" smtClean="0"/>
              <a:t>All of the </a:t>
            </a:r>
            <a:r>
              <a:rPr lang="en-US" dirty="0" err="1" smtClean="0"/>
              <a:t>Muon</a:t>
            </a:r>
            <a:r>
              <a:rPr lang="en-US" dirty="0"/>
              <a:t> </a:t>
            </a:r>
            <a:r>
              <a:rPr lang="en-US" dirty="0" smtClean="0"/>
              <a:t>g-2 Collaboration (E989)</a:t>
            </a:r>
          </a:p>
          <a:p>
            <a:endParaRPr lang="en-US" dirty="0"/>
          </a:p>
          <a:p>
            <a:endParaRPr lang="en-US" sz="16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Commissioning the Superconducting Magnetic Inflector System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N.S.Froemming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WEPAF014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Commissioning the Electrostatic </a:t>
            </a:r>
            <a:r>
              <a:rPr lang="en-US" sz="1400" dirty="0" err="1" smtClean="0"/>
              <a:t>Quadrupole</a:t>
            </a:r>
            <a:r>
              <a:rPr lang="en-US" sz="1400" dirty="0" smtClean="0"/>
              <a:t> System for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 - J.D. </a:t>
            </a:r>
            <a:r>
              <a:rPr lang="en-US" sz="1400" dirty="0" err="1" smtClean="0"/>
              <a:t>Crnkovic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 WEPAF015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Application of Quad-Scan Measurement Techniques to </a:t>
            </a:r>
            <a:r>
              <a:rPr lang="en-US" sz="1400" dirty="0" err="1" smtClean="0"/>
              <a:t>Muon</a:t>
            </a:r>
            <a:r>
              <a:rPr lang="en-US" sz="1400" dirty="0" smtClean="0"/>
              <a:t> Beams in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J. Bradley </a:t>
            </a:r>
            <a:r>
              <a:rPr lang="en-US" sz="1400" i="1" dirty="0" smtClean="0"/>
              <a:t>et al</a:t>
            </a:r>
            <a:r>
              <a:rPr lang="en-US" sz="1400" dirty="0" smtClean="0"/>
              <a:t>. WEPAF016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Lost </a:t>
            </a:r>
            <a:r>
              <a:rPr lang="en-US" sz="1400" dirty="0" err="1" smtClean="0"/>
              <a:t>Muon</a:t>
            </a:r>
            <a:r>
              <a:rPr lang="en-US" sz="1400" dirty="0" smtClean="0"/>
              <a:t> Function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S.Ganguly</a:t>
            </a:r>
            <a:r>
              <a:rPr lang="en-US" sz="1400" dirty="0" smtClean="0"/>
              <a:t> &amp; </a:t>
            </a:r>
            <a:r>
              <a:rPr lang="en-US" sz="1400" dirty="0" err="1" smtClean="0"/>
              <a:t>J.D.Crnkovic</a:t>
            </a:r>
            <a:r>
              <a:rPr lang="en-US" sz="1400" dirty="0" smtClean="0"/>
              <a:t> THPAK139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New Fast Kicker Results from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A.P.Schreckenberger</a:t>
            </a:r>
            <a:r>
              <a:rPr lang="en-US" sz="1400" dirty="0" smtClean="0"/>
              <a:t> </a:t>
            </a:r>
            <a:r>
              <a:rPr lang="en-US" sz="1400" i="1" dirty="0" smtClean="0"/>
              <a:t>et al.  </a:t>
            </a:r>
            <a:r>
              <a:rPr lang="en-US" sz="1400" dirty="0" smtClean="0"/>
              <a:t>THPML093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Using Time Evolution of the Bunch Structure to Extract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Momentum Distribution in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W. Wu, B. Quinn, </a:t>
            </a:r>
            <a:r>
              <a:rPr lang="en-US" sz="1400" dirty="0" err="1" smtClean="0"/>
              <a:t>J.D.Crnkovic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Initial Studies into Longitudinal </a:t>
            </a:r>
            <a:r>
              <a:rPr lang="en-US" sz="1400" dirty="0" err="1" smtClean="0"/>
              <a:t>Inization</a:t>
            </a:r>
            <a:r>
              <a:rPr lang="en-US" sz="1400" dirty="0" smtClean="0"/>
              <a:t> Cooling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 - J. Bradley </a:t>
            </a:r>
            <a:r>
              <a:rPr lang="en-US" sz="1400" i="1" dirty="0" smtClean="0"/>
              <a:t>et al. </a:t>
            </a:r>
            <a:endParaRPr lang="en-US" sz="1400" i="1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Correction of the Effect of the Coherent </a:t>
            </a:r>
            <a:r>
              <a:rPr lang="en-US" sz="1400" dirty="0" err="1" smtClean="0"/>
              <a:t>Betatron</a:t>
            </a:r>
            <a:r>
              <a:rPr lang="en-US" sz="1400" dirty="0" smtClean="0"/>
              <a:t> Oscillation with RF Electric Field for </a:t>
            </a:r>
            <a:r>
              <a:rPr lang="en-US" sz="1400" dirty="0" err="1" smtClean="0"/>
              <a:t>Muon</a:t>
            </a:r>
            <a:r>
              <a:rPr lang="en-US" sz="1400" dirty="0" smtClean="0"/>
              <a:t> </a:t>
            </a:r>
            <a:r>
              <a:rPr lang="en-US" sz="1400" dirty="0"/>
              <a:t> </a:t>
            </a:r>
            <a:r>
              <a:rPr lang="en-US" sz="1400" dirty="0" smtClean="0"/>
              <a:t>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O. Kim </a:t>
            </a:r>
            <a:r>
              <a:rPr lang="en-US" sz="1400" i="1" dirty="0" smtClean="0"/>
              <a:t>et al</a:t>
            </a:r>
            <a:r>
              <a:rPr lang="en-US" sz="1400" dirty="0" smtClean="0"/>
              <a:t>.  THPAF010</a:t>
            </a:r>
            <a:endParaRPr lang="en-US" sz="1400" dirty="0" smtClean="0"/>
          </a:p>
          <a:p>
            <a:endParaRPr lang="en-US" sz="1600" i="1" dirty="0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544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581" y="-6728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backup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PictureChamberWithTrackerMott2018032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r="38201"/>
          <a:stretch/>
        </p:blipFill>
        <p:spPr>
          <a:xfrm rot="16200000">
            <a:off x="3873766" y="68384"/>
            <a:ext cx="1387231" cy="68580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6070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50723"/>
          <a:stretch/>
        </p:blipFill>
        <p:spPr>
          <a:xfrm>
            <a:off x="1396023" y="2035908"/>
            <a:ext cx="6421455" cy="372793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589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999907" y="5255140"/>
            <a:ext cx="0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353300" y="1750591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B=1.45 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74524" y="2150180"/>
            <a:ext cx="1535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D</a:t>
            </a:r>
            <a:r>
              <a:rPr lang="en-US" dirty="0" smtClean="0">
                <a:cs typeface="Symbol" charset="2"/>
              </a:rPr>
              <a:t>B/B</a:t>
            </a:r>
            <a:r>
              <a:rPr lang="en-US" dirty="0" smtClean="0"/>
              <a:t> &lt; 70 ppb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769654"/>
            <a:ext cx="6358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sp>
        <p:nvSpPr>
          <p:cNvPr id="33" name="Donut 32"/>
          <p:cNvSpPr>
            <a:spLocks noChangeAspect="1"/>
          </p:cNvSpPr>
          <p:nvPr/>
        </p:nvSpPr>
        <p:spPr>
          <a:xfrm>
            <a:off x="2233253" y="1086160"/>
            <a:ext cx="5486400" cy="5486400"/>
          </a:xfrm>
          <a:prstGeom prst="donu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3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3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44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6770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834466"/>
            <a:ext cx="635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cxnSp>
        <p:nvCxnSpPr>
          <p:cNvPr id="15" name="Straight Arrow Connector 14"/>
          <p:cNvCxnSpPr>
            <a:endCxn id="34" idx="0"/>
          </p:cNvCxnSpPr>
          <p:nvPr/>
        </p:nvCxnSpPr>
        <p:spPr>
          <a:xfrm flipH="1" flipV="1">
            <a:off x="4979080" y="5255140"/>
            <a:ext cx="21384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536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-107461"/>
            <a:ext cx="8229600" cy="1143000"/>
          </a:xfrm>
        </p:spPr>
        <p:txBody>
          <a:bodyPr/>
          <a:lstStyle/>
          <a:p>
            <a:pPr>
              <a:tabLst>
                <a:tab pos="58738" algn="l"/>
              </a:tabLst>
            </a:pPr>
            <a:r>
              <a:rPr lang="en-US" dirty="0" err="1" smtClean="0">
                <a:solidFill>
                  <a:schemeClr val="bg1"/>
                </a:solidFill>
              </a:rPr>
              <a:t>Muon</a:t>
            </a:r>
            <a:r>
              <a:rPr lang="en-US" dirty="0" smtClean="0">
                <a:solidFill>
                  <a:schemeClr val="bg1"/>
                </a:solidFill>
              </a:rPr>
              <a:t> storage ring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8507"/>
            <a:ext cx="8229600" cy="4525963"/>
          </a:xfrm>
        </p:spPr>
        <p:txBody>
          <a:bodyPr/>
          <a:lstStyle/>
          <a:p>
            <a:r>
              <a:rPr lang="en-US" dirty="0" smtClean="0"/>
              <a:t>Circumference = 44.69 m</a:t>
            </a:r>
          </a:p>
          <a:p>
            <a:r>
              <a:rPr lang="en-US" dirty="0" smtClean="0"/>
              <a:t>Revolution period = 149.1 ns</a:t>
            </a:r>
          </a:p>
          <a:p>
            <a:r>
              <a:rPr lang="en-US" dirty="0" smtClean="0"/>
              <a:t>B</a:t>
            </a:r>
            <a:r>
              <a:rPr lang="en-US" baseline="-25000" dirty="0" smtClean="0"/>
              <a:t>y</a:t>
            </a:r>
            <a:r>
              <a:rPr lang="en-US" dirty="0" smtClean="0"/>
              <a:t> = 1.45 T</a:t>
            </a:r>
          </a:p>
          <a:p>
            <a:r>
              <a:rPr lang="en-US" dirty="0" smtClean="0"/>
              <a:t>P</a:t>
            </a:r>
            <a:r>
              <a:rPr lang="en-US" baseline="-25000" dirty="0" smtClean="0">
                <a:latin typeface="Symbol" charset="2"/>
                <a:cs typeface="Symbol" charset="2"/>
              </a:rPr>
              <a:t>m </a:t>
            </a:r>
            <a:r>
              <a:rPr lang="en-US" dirty="0" smtClean="0">
                <a:latin typeface="Symbol" charset="2"/>
                <a:cs typeface="Symbol" charset="2"/>
              </a:rPr>
              <a:t>= 3.09 </a:t>
            </a:r>
            <a:r>
              <a:rPr lang="en-US" dirty="0" err="1" smtClean="0">
                <a:cs typeface="Symbol" charset="2"/>
              </a:rPr>
              <a:t>GeV</a:t>
            </a:r>
            <a:r>
              <a:rPr lang="en-US" dirty="0" smtClean="0">
                <a:cs typeface="Symbol" charset="2"/>
              </a:rPr>
              <a:t>/c</a:t>
            </a:r>
          </a:p>
          <a:p>
            <a:r>
              <a:rPr lang="en-US" dirty="0" smtClean="0">
                <a:latin typeface="Symbol" charset="2"/>
                <a:cs typeface="Symbol" charset="2"/>
              </a:rPr>
              <a:t>g = 29.3 =</a:t>
            </a:r>
          </a:p>
          <a:p>
            <a:r>
              <a:rPr lang="en-US" dirty="0" smtClean="0">
                <a:cs typeface="Symbol" charset="2"/>
              </a:rPr>
              <a:t>Aperture = 9 cm</a:t>
            </a:r>
          </a:p>
          <a:p>
            <a:r>
              <a:rPr lang="en-US" dirty="0" smtClean="0">
                <a:latin typeface="Symbol" charset="2"/>
                <a:cs typeface="Symbol" charset="2"/>
              </a:rPr>
              <a:t>t</a:t>
            </a:r>
            <a:r>
              <a:rPr lang="en-US" baseline="-25000" dirty="0" smtClean="0">
                <a:latin typeface="Symbol" charset="2"/>
                <a:cs typeface="Symbol" charset="2"/>
              </a:rPr>
              <a:t>m </a:t>
            </a:r>
            <a:r>
              <a:rPr lang="en-US" dirty="0" smtClean="0">
                <a:latin typeface="Symbol" charset="2"/>
                <a:cs typeface="Symbol" charset="2"/>
              </a:rPr>
              <a:t>=64.4 </a:t>
            </a:r>
            <a:r>
              <a:rPr lang="en-US" dirty="0" err="1" smtClean="0">
                <a:latin typeface="Symbol" charset="2"/>
                <a:cs typeface="Symbol" charset="2"/>
              </a:rPr>
              <a:t>m</a:t>
            </a:r>
            <a:r>
              <a:rPr lang="en-US" dirty="0" err="1" smtClean="0">
                <a:cs typeface="Symbol" charset="2"/>
              </a:rPr>
              <a:t>s</a:t>
            </a:r>
            <a:r>
              <a:rPr lang="en-US" dirty="0" smtClean="0">
                <a:cs typeface="Symbol" charset="2"/>
              </a:rPr>
              <a:t> (at 3.09 </a:t>
            </a:r>
            <a:r>
              <a:rPr lang="en-US" dirty="0" err="1" smtClean="0">
                <a:cs typeface="Symbol" charset="2"/>
              </a:rPr>
              <a:t>GeV</a:t>
            </a:r>
            <a:r>
              <a:rPr lang="en-US" dirty="0" smtClean="0">
                <a:cs typeface="Symbol" charset="2"/>
              </a:rPr>
              <a:t>/c) = 432 turns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7" name="Picture 6" descr="(_frac_1_a_mu_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477" y="3522799"/>
            <a:ext cx="1706878" cy="831550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69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Electrostatic </a:t>
            </a:r>
            <a:r>
              <a:rPr lang="en-US" sz="3200" dirty="0" err="1" smtClean="0">
                <a:solidFill>
                  <a:srgbClr val="FFFFFF"/>
                </a:solidFill>
              </a:rPr>
              <a:t>quadrupoles</a:t>
            </a:r>
            <a:endParaRPr lang="en-US" sz="3200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82" y="4190444"/>
            <a:ext cx="2406618" cy="21442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59" y="2121069"/>
            <a:ext cx="2530341" cy="1645289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986693" y="5246077"/>
            <a:ext cx="1006230" cy="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04983" y="4907523"/>
            <a:ext cx="585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9 cm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7522308" y="3477846"/>
            <a:ext cx="1142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10.8 </a:t>
            </a:r>
            <a:r>
              <a:rPr lang="en-US" dirty="0" err="1" smtClean="0"/>
              <a:t>mrad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51363" y="5498178"/>
            <a:ext cx="2331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Quads span 156</a:t>
            </a:r>
            <a:r>
              <a:rPr lang="en-US" baseline="30000" dirty="0" smtClean="0"/>
              <a:t>o </a:t>
            </a:r>
            <a:r>
              <a:rPr lang="en-US" dirty="0" smtClean="0"/>
              <a:t>of arc</a:t>
            </a:r>
            <a:endParaRPr lang="en-US" baseline="30000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80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4893" y="-19538"/>
            <a:ext cx="8229600" cy="1143000"/>
          </a:xfrm>
        </p:spPr>
        <p:txBody>
          <a:bodyPr/>
          <a:lstStyle/>
          <a:p>
            <a:pPr>
              <a:tabLst>
                <a:tab pos="1368425" algn="l"/>
              </a:tabLst>
            </a:pPr>
            <a:r>
              <a:rPr lang="en-US" sz="4000" dirty="0" smtClean="0">
                <a:solidFill>
                  <a:srgbClr val="FFFFFF"/>
                </a:solidFill>
              </a:rPr>
              <a:t>Weak focusing lattice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8" name="Picture 7" descr="FRXGBE2f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1" y="4070350"/>
            <a:ext cx="36576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109" y="884604"/>
            <a:ext cx="3238916" cy="2885859"/>
          </a:xfrm>
          <a:prstGeom prst="rect">
            <a:avLst/>
          </a:prstGeom>
        </p:spPr>
      </p:pic>
      <p:pic>
        <p:nvPicPr>
          <p:cNvPr id="9" name="Picture 8" descr="tune_plane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351" y="945924"/>
            <a:ext cx="4449387" cy="556173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7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085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477" y="0"/>
            <a:ext cx="8229600" cy="1143000"/>
          </a:xfrm>
        </p:spPr>
        <p:txBody>
          <a:bodyPr/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Muon</a:t>
            </a:r>
            <a:r>
              <a:rPr lang="en-US" sz="4000" dirty="0" smtClean="0">
                <a:solidFill>
                  <a:srgbClr val="FFFFFF"/>
                </a:solidFill>
              </a:rPr>
              <a:t> decay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454" y="640375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u^+_rightarrow_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66059"/>
            <a:ext cx="2362200" cy="469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3984" y="5070720"/>
            <a:ext cx="2677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Correlation of positron energy with </a:t>
            </a:r>
            <a:r>
              <a:rPr lang="en-US" dirty="0" err="1" smtClean="0"/>
              <a:t>muon</a:t>
            </a:r>
            <a:r>
              <a:rPr lang="en-US" dirty="0" smtClean="0"/>
              <a:t> spin is measure of </a:t>
            </a:r>
            <a:r>
              <a:rPr lang="en-US" dirty="0" err="1" smtClean="0"/>
              <a:t>muon</a:t>
            </a:r>
            <a:r>
              <a:rPr lang="en-US" dirty="0" smtClean="0"/>
              <a:t> polarization</a:t>
            </a:r>
            <a:endParaRPr lang="en-US" dirty="0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1334477" y="3155462"/>
            <a:ext cx="228600" cy="228600"/>
          </a:xfrm>
          <a:prstGeom prst="ellipse">
            <a:avLst/>
          </a:prstGeom>
          <a:solidFill>
            <a:schemeClr val="accent2"/>
          </a:solidFill>
          <a:ln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973377" y="3155462"/>
            <a:ext cx="51776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1911540" y="3333262"/>
            <a:ext cx="51776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1165171" y="3270739"/>
            <a:ext cx="517769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54325" y="3259016"/>
            <a:ext cx="51776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nu_e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85" y="2920999"/>
            <a:ext cx="247904" cy="190694"/>
          </a:xfrm>
          <a:prstGeom prst="rect">
            <a:avLst/>
          </a:prstGeom>
        </p:spPr>
      </p:pic>
      <p:pic>
        <p:nvPicPr>
          <p:cNvPr id="26" name="Picture 25" descr="bar_nu_mu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004" y="3401156"/>
            <a:ext cx="267716" cy="267716"/>
          </a:xfrm>
          <a:prstGeom prst="rect">
            <a:avLst/>
          </a:prstGeom>
        </p:spPr>
      </p:pic>
      <p:pic>
        <p:nvPicPr>
          <p:cNvPr id="27" name="Picture 26" descr="mu^+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314" y="2832120"/>
            <a:ext cx="354583" cy="317259"/>
          </a:xfrm>
          <a:prstGeom prst="rect">
            <a:avLst/>
          </a:prstGeom>
        </p:spPr>
      </p:pic>
      <p:pic>
        <p:nvPicPr>
          <p:cNvPr id="28" name="Picture 27" descr="e^+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07" y="2920999"/>
            <a:ext cx="296672" cy="25958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9189" y="3784159"/>
            <a:ext cx="2711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=&gt; Highest energy positron</a:t>
            </a:r>
            <a:endParaRPr lang="en-US" dirty="0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8</a:t>
            </a:fld>
            <a:endParaRPr lang="en-US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686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110" y="-661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Calorimeters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5785" y="933825"/>
            <a:ext cx="5394955" cy="539495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14923" y="2725615"/>
            <a:ext cx="2598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24 calorimeters measure positron energy and time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43376" y="3424596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calorimeters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692769" y="3897923"/>
            <a:ext cx="879231" cy="3516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243333" y="3897923"/>
            <a:ext cx="901513" cy="6936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9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mr-IN" smtClean="0"/>
              <a:t>D. L. Rubin    IPAC'18    Muon g-2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74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LASSE_Presentation_Gra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CLASSE_Presentation_Gray.thmx</Template>
  <TotalTime>10462</TotalTime>
  <Words>2243</Words>
  <Application>Microsoft Macintosh PowerPoint</Application>
  <PresentationFormat>On-screen Show (4:3)</PresentationFormat>
  <Paragraphs>439</Paragraphs>
  <Slides>45</Slides>
  <Notes>12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CLASSE_Presentation_Gray</vt:lpstr>
      <vt:lpstr>Muon Beam Dynamics and Spin Dynamics in the g-2 Storage Ring </vt:lpstr>
      <vt:lpstr>Muon g-2 experiment</vt:lpstr>
      <vt:lpstr>Status</vt:lpstr>
      <vt:lpstr>Muon storage ring</vt:lpstr>
      <vt:lpstr>Muon storage ring</vt:lpstr>
      <vt:lpstr>Electrostatic quadrupoles</vt:lpstr>
      <vt:lpstr>Weak focusing lattice</vt:lpstr>
      <vt:lpstr>Muon decay</vt:lpstr>
      <vt:lpstr>Calorimeters</vt:lpstr>
      <vt:lpstr>Calorimeters</vt:lpstr>
      <vt:lpstr>Injection</vt:lpstr>
      <vt:lpstr>Injection</vt:lpstr>
      <vt:lpstr>Inflector</vt:lpstr>
      <vt:lpstr>Injection phase space</vt:lpstr>
      <vt:lpstr>Injection channel</vt:lpstr>
      <vt:lpstr>PowerPoint Presentation</vt:lpstr>
      <vt:lpstr>Muon capture</vt:lpstr>
      <vt:lpstr>Muon capture</vt:lpstr>
      <vt:lpstr>Muon capture</vt:lpstr>
      <vt:lpstr>Muon capture</vt:lpstr>
      <vt:lpstr>Muon capture</vt:lpstr>
      <vt:lpstr>Measurement</vt:lpstr>
      <vt:lpstr>Pitch correction</vt:lpstr>
      <vt:lpstr>E-field correction</vt:lpstr>
      <vt:lpstr>Acceptance correction</vt:lpstr>
      <vt:lpstr>Detectors</vt:lpstr>
      <vt:lpstr>Fiber Harps</vt:lpstr>
      <vt:lpstr>Traceback trackers</vt:lpstr>
      <vt:lpstr>Beam centroid</vt:lpstr>
      <vt:lpstr>Fiber harp</vt:lpstr>
      <vt:lpstr>Fiber Harp</vt:lpstr>
      <vt:lpstr>Tune</vt:lpstr>
      <vt:lpstr>Tune scan</vt:lpstr>
      <vt:lpstr>Momentum distribution</vt:lpstr>
      <vt:lpstr>Momentum Distribution</vt:lpstr>
      <vt:lpstr>Radial distribution</vt:lpstr>
      <vt:lpstr>Momentum distribution</vt:lpstr>
      <vt:lpstr>Nonlinearity</vt:lpstr>
      <vt:lpstr>Resonances</vt:lpstr>
      <vt:lpstr>Summary</vt:lpstr>
      <vt:lpstr>Thanks</vt:lpstr>
      <vt:lpstr>backup</vt:lpstr>
      <vt:lpstr>PowerPoint Presentation</vt:lpstr>
      <vt:lpstr>Muon storage ring</vt:lpstr>
      <vt:lpstr>Muon storage ring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Muon Beam Dynamics and Spin Dynamics in the g-2 Storage Ring </dc:title>
  <dc:creator>David Rubin</dc:creator>
  <cp:lastModifiedBy>David Rubin</cp:lastModifiedBy>
  <cp:revision>101</cp:revision>
  <dcterms:created xsi:type="dcterms:W3CDTF">2018-04-25T23:48:59Z</dcterms:created>
  <dcterms:modified xsi:type="dcterms:W3CDTF">2018-05-03T17:28:24Z</dcterms:modified>
</cp:coreProperties>
</file>