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eg" ContentType="image/jpeg"/>
  <Default Extension="rels" ContentType="application/vnd.openxmlformats-package.relationships+xml"/>
  <Default Extension="emf" ContentType="image/x-emf"/>
  <Default Extension="gif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6" r:id="rId1"/>
  </p:sldMasterIdLst>
  <p:notesMasterIdLst>
    <p:notesMasterId r:id="rId46"/>
  </p:notesMasterIdLst>
  <p:handoutMasterIdLst>
    <p:handoutMasterId r:id="rId47"/>
  </p:handoutMasterIdLst>
  <p:sldIdLst>
    <p:sldId id="256" r:id="rId2"/>
    <p:sldId id="306" r:id="rId3"/>
    <p:sldId id="319" r:id="rId4"/>
    <p:sldId id="281" r:id="rId5"/>
    <p:sldId id="291" r:id="rId6"/>
    <p:sldId id="296" r:id="rId7"/>
    <p:sldId id="287" r:id="rId8"/>
    <p:sldId id="295" r:id="rId9"/>
    <p:sldId id="309" r:id="rId10"/>
    <p:sldId id="310" r:id="rId11"/>
    <p:sldId id="257" r:id="rId12"/>
    <p:sldId id="271" r:id="rId13"/>
    <p:sldId id="272" r:id="rId14"/>
    <p:sldId id="262" r:id="rId15"/>
    <p:sldId id="273" r:id="rId16"/>
    <p:sldId id="263" r:id="rId17"/>
    <p:sldId id="320" r:id="rId18"/>
    <p:sldId id="303" r:id="rId19"/>
    <p:sldId id="304" r:id="rId20"/>
    <p:sldId id="305" r:id="rId21"/>
    <p:sldId id="302" r:id="rId22"/>
    <p:sldId id="312" r:id="rId23"/>
    <p:sldId id="313" r:id="rId24"/>
    <p:sldId id="317" r:id="rId25"/>
    <p:sldId id="316" r:id="rId26"/>
    <p:sldId id="318" r:id="rId27"/>
    <p:sldId id="290" r:id="rId28"/>
    <p:sldId id="289" r:id="rId29"/>
    <p:sldId id="260" r:id="rId30"/>
    <p:sldId id="261" r:id="rId31"/>
    <p:sldId id="264" r:id="rId32"/>
    <p:sldId id="297" r:id="rId33"/>
    <p:sldId id="292" r:id="rId34"/>
    <p:sldId id="265" r:id="rId35"/>
    <p:sldId id="314" r:id="rId36"/>
    <p:sldId id="267" r:id="rId37"/>
    <p:sldId id="315" r:id="rId38"/>
    <p:sldId id="294" r:id="rId39"/>
    <p:sldId id="259" r:id="rId40"/>
    <p:sldId id="321" r:id="rId41"/>
    <p:sldId id="311" r:id="rId42"/>
    <p:sldId id="274" r:id="rId43"/>
    <p:sldId id="280" r:id="rId44"/>
    <p:sldId id="307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663" autoAdjust="0"/>
  </p:normalViewPr>
  <p:slideViewPr>
    <p:cSldViewPr snapToGrid="0" snapToObjects="1">
      <p:cViewPr>
        <p:scale>
          <a:sx n="130" d="100"/>
          <a:sy n="130" d="100"/>
        </p:scale>
        <p:origin x="-384" y="-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7" d="100"/>
          <a:sy n="107" d="100"/>
        </p:scale>
        <p:origin x="-264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handoutMaster" Target="handoutMasters/handoutMaster1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D5BDB-A98F-0940-B10A-F650A8A57761}" type="datetimeFigureOut">
              <a:rPr lang="en-US" smtClean="0"/>
              <a:t>4/25/18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79EB9-A940-9B40-860B-6890D5EA00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463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6E834-CA4B-CF42-A08E-7527734072C4}" type="datetimeFigureOut">
              <a:rPr lang="en-US" smtClean="0"/>
              <a:t>4/25/18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E3CD0-5283-1C42-827C-8919185226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480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 of the experiment</a:t>
            </a:r>
          </a:p>
          <a:p>
            <a:r>
              <a:rPr lang="en-US" dirty="0" smtClean="0"/>
              <a:t>Method to store polarized </a:t>
            </a:r>
            <a:r>
              <a:rPr lang="en-US" dirty="0" err="1" smtClean="0"/>
              <a:t>muons</a:t>
            </a:r>
            <a:r>
              <a:rPr lang="en-US" dirty="0" smtClean="0"/>
              <a:t> and measure </a:t>
            </a:r>
            <a:r>
              <a:rPr lang="en-US" dirty="0" err="1" smtClean="0"/>
              <a:t>polarizaiton</a:t>
            </a:r>
            <a:r>
              <a:rPr lang="en-US" dirty="0" smtClean="0"/>
              <a:t> when</a:t>
            </a:r>
            <a:r>
              <a:rPr lang="en-US" baseline="0" dirty="0" smtClean="0"/>
              <a:t> they decay</a:t>
            </a:r>
          </a:p>
          <a:p>
            <a:r>
              <a:rPr lang="en-US" baseline="0" dirty="0" smtClean="0"/>
              <a:t>How to get polarized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. How to measure polarization.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Equation for omega a for </a:t>
            </a:r>
            <a:r>
              <a:rPr lang="en-US" baseline="0" dirty="0" err="1" smtClean="0"/>
              <a:t>muons</a:t>
            </a:r>
            <a:r>
              <a:rPr lang="en-US" baseline="0" dirty="0" smtClean="0"/>
              <a:t> on axis and with particular momentum</a:t>
            </a:r>
          </a:p>
          <a:p>
            <a:r>
              <a:rPr lang="en-US" baseline="0" dirty="0" smtClean="0"/>
              <a:t>Movie</a:t>
            </a:r>
          </a:p>
          <a:p>
            <a:r>
              <a:rPr lang="en-US" baseline="0" dirty="0" smtClean="0"/>
              <a:t>Storage ring picture. With the specifications.</a:t>
            </a:r>
          </a:p>
          <a:p>
            <a:r>
              <a:rPr lang="en-US" baseline="0" dirty="0" smtClean="0"/>
              <a:t>Electrostatic quads </a:t>
            </a:r>
            <a:r>
              <a:rPr lang="mr-IN" baseline="0" dirty="0" smtClean="0"/>
              <a:t>–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twiss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tunes</a:t>
            </a:r>
          </a:p>
          <a:p>
            <a:r>
              <a:rPr lang="en-US" baseline="0" dirty="0" smtClean="0"/>
              <a:t>Injection </a:t>
            </a:r>
            <a:r>
              <a:rPr lang="mr-IN" baseline="0" dirty="0" smtClean="0"/>
              <a:t>–</a:t>
            </a:r>
            <a:r>
              <a:rPr lang="en-US" baseline="0" dirty="0" smtClean="0"/>
              <a:t> apertures </a:t>
            </a:r>
            <a:r>
              <a:rPr lang="mr-IN" baseline="0" dirty="0" smtClean="0"/>
              <a:t>–</a:t>
            </a:r>
            <a:r>
              <a:rPr lang="en-US" baseline="0" dirty="0" smtClean="0"/>
              <a:t> mismatch</a:t>
            </a:r>
          </a:p>
          <a:p>
            <a:r>
              <a:rPr lang="en-US" baseline="0" dirty="0" smtClean="0"/>
              <a:t>Detectors </a:t>
            </a:r>
            <a:r>
              <a:rPr lang="mr-IN" baseline="0" dirty="0" smtClean="0"/>
              <a:t>–</a:t>
            </a:r>
            <a:r>
              <a:rPr lang="en-US" baseline="0" dirty="0" smtClean="0"/>
              <a:t> Measurements</a:t>
            </a:r>
          </a:p>
          <a:p>
            <a:r>
              <a:rPr lang="en-US" baseline="0" dirty="0" smtClean="0"/>
              <a:t>Tunes</a:t>
            </a:r>
          </a:p>
          <a:p>
            <a:r>
              <a:rPr lang="en-US" baseline="0" dirty="0" smtClean="0"/>
              <a:t>Injection dependencies </a:t>
            </a:r>
            <a:r>
              <a:rPr lang="mr-IN" baseline="0" dirty="0" smtClean="0"/>
              <a:t>–</a:t>
            </a:r>
            <a:r>
              <a:rPr lang="en-US" baseline="0" dirty="0" smtClean="0"/>
              <a:t> angle, kick, another drawing</a:t>
            </a:r>
          </a:p>
          <a:p>
            <a:r>
              <a:rPr lang="en-US" baseline="0" dirty="0" smtClean="0"/>
              <a:t>What we learn from distribution that is stored</a:t>
            </a:r>
          </a:p>
          <a:p>
            <a:r>
              <a:rPr lang="en-US" baseline="0" dirty="0" smtClean="0"/>
              <a:t>On and off energy</a:t>
            </a:r>
          </a:p>
          <a:p>
            <a:r>
              <a:rPr lang="en-US" baseline="0" dirty="0" smtClean="0"/>
              <a:t>Measurements</a:t>
            </a:r>
          </a:p>
          <a:p>
            <a:r>
              <a:rPr lang="en-US" baseline="0" dirty="0" smtClean="0"/>
              <a:t>Equation</a:t>
            </a:r>
          </a:p>
          <a:p>
            <a:r>
              <a:rPr lang="en-US" baseline="0" dirty="0" smtClean="0"/>
              <a:t>What we need to know to understand systematics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6768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04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94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34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557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03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824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15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685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30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14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DE3CD0-5283-1C42-827C-89191852268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51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ED0F2-B7E8-E746-ADBA-DA3F900D2F8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Gray 10in Heade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9" y="0"/>
            <a:ext cx="9143391" cy="79852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3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5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3" Type="http://schemas.openxmlformats.org/officeDocument/2006/relationships/image" Target="../media/image3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35.png"/><Relationship Id="rId5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7.emf"/><Relationship Id="rId5" Type="http://schemas.openxmlformats.org/officeDocument/2006/relationships/image" Target="../media/image37.emf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4" Type="http://schemas.openxmlformats.org/officeDocument/2006/relationships/image" Target="../media/image40.png"/><Relationship Id="rId5" Type="http://schemas.openxmlformats.org/officeDocument/2006/relationships/image" Target="../media/image36.emf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3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emf"/><Relationship Id="rId3" Type="http://schemas.openxmlformats.org/officeDocument/2006/relationships/image" Target="../media/image46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Relationship Id="rId3" Type="http://schemas.openxmlformats.org/officeDocument/2006/relationships/image" Target="../media/image48.pd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emf"/><Relationship Id="rId3" Type="http://schemas.openxmlformats.org/officeDocument/2006/relationships/image" Target="../media/image51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4" Type="http://schemas.openxmlformats.org/officeDocument/2006/relationships/image" Target="../media/image5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4" Type="http://schemas.openxmlformats.org/officeDocument/2006/relationships/image" Target="../media/image56.emf"/><Relationship Id="rId5" Type="http://schemas.openxmlformats.org/officeDocument/2006/relationships/image" Target="../media/image57.emf"/><Relationship Id="rId6" Type="http://schemas.openxmlformats.org/officeDocument/2006/relationships/image" Target="../media/image4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5" Type="http://schemas.openxmlformats.org/officeDocument/2006/relationships/image" Target="../media/image5.emf"/><Relationship Id="rId6" Type="http://schemas.openxmlformats.org/officeDocument/2006/relationships/image" Target="../media/image6.emf"/><Relationship Id="rId1" Type="http://schemas.microsoft.com/office/2007/relationships/media" Target="../media/media1.gif"/><Relationship Id="rId2" Type="http://schemas.openxmlformats.org/officeDocument/2006/relationships/video" Target="../media/media1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emf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emf"/><Relationship Id="rId5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6" Type="http://schemas.openxmlformats.org/officeDocument/2006/relationships/image" Target="../media/image15.emf"/><Relationship Id="rId7" Type="http://schemas.openxmlformats.org/officeDocument/2006/relationships/image" Target="../media/image16.emf"/><Relationship Id="rId8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6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2525"/>
            <a:ext cx="7772400" cy="1470025"/>
          </a:xfrm>
        </p:spPr>
        <p:txBody>
          <a:bodyPr/>
          <a:lstStyle/>
          <a:p>
            <a:r>
              <a:rPr lang="en-US" dirty="0" err="1" smtClean="0"/>
              <a:t>Muon</a:t>
            </a:r>
            <a:r>
              <a:rPr lang="en-US" dirty="0" smtClean="0"/>
              <a:t> Beam Dynamics and Spin Dynamics </a:t>
            </a:r>
            <a:r>
              <a:rPr lang="en-US" dirty="0"/>
              <a:t>i</a:t>
            </a:r>
            <a:r>
              <a:rPr lang="en-US" dirty="0" smtClean="0"/>
              <a:t>n the g-2 Storage Ring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7068" y="3519526"/>
            <a:ext cx="7485499" cy="17526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D. L. Rubin, Cornell University</a:t>
            </a:r>
            <a:endParaRPr lang="en-US" dirty="0"/>
          </a:p>
          <a:p>
            <a:r>
              <a:rPr lang="en-US" dirty="0" smtClean="0"/>
              <a:t> </a:t>
            </a:r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endParaRPr lang="en-US" dirty="0"/>
          </a:p>
        </p:txBody>
      </p:sp>
      <p:pic>
        <p:nvPicPr>
          <p:cNvPr id="5" name="Picture 4" descr="symbo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9" y="5418084"/>
            <a:ext cx="2641600" cy="13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06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8" name="Trapezoid 17"/>
          <p:cNvSpPr>
            <a:spLocks noChangeAspect="1"/>
          </p:cNvSpPr>
          <p:nvPr/>
        </p:nvSpPr>
        <p:spPr>
          <a:xfrm rot="5400000">
            <a:off x="523556" y="3317459"/>
            <a:ext cx="1427464" cy="448897"/>
          </a:xfrm>
          <a:prstGeom prst="trapezoid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84933" y="4445178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667805" y="2828175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>
            <a:off x="1186521" y="2411978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864862" y="2233541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277112" y="3316252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755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834466"/>
            <a:ext cx="635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cxnSp>
        <p:nvCxnSpPr>
          <p:cNvPr id="15" name="Straight Arrow Connector 14"/>
          <p:cNvCxnSpPr>
            <a:endCxn id="34" idx="0"/>
          </p:cNvCxnSpPr>
          <p:nvPr/>
        </p:nvCxnSpPr>
        <p:spPr>
          <a:xfrm flipH="1" flipV="1">
            <a:off x="4979080" y="5255140"/>
            <a:ext cx="21384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536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4584" y="1374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12</a:t>
            </a:fld>
            <a:endParaRPr lang="en-US"/>
          </a:p>
        </p:txBody>
      </p:sp>
      <p:pic>
        <p:nvPicPr>
          <p:cNvPr id="7" name="Picture 6" descr="InjectionChannelCrossSectio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127" y="3621420"/>
            <a:ext cx="4927600" cy="2743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20288" y="5289048"/>
            <a:ext cx="990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39cm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300283" y="5670048"/>
            <a:ext cx="1066800" cy="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injectionchannel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403" y="1219200"/>
            <a:ext cx="4961397" cy="20701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3733800" y="1600200"/>
            <a:ext cx="1066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4800" y="4267200"/>
            <a:ext cx="396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magnetic field is near zero at the inner surface of the yoke, and rises to 1.45T between the magnet poles, over a distance of ~39cm 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1" y="1144374"/>
            <a:ext cx="39624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Muons</a:t>
            </a:r>
            <a:r>
              <a:rPr lang="en-US" sz="2000" dirty="0" smtClean="0"/>
              <a:t> come to the end of the M5 line and then propagate through: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H</a:t>
            </a:r>
            <a:r>
              <a:rPr lang="en-US" sz="2000" dirty="0" smtClean="0">
                <a:solidFill>
                  <a:srgbClr val="FF0000"/>
                </a:solidFill>
              </a:rPr>
              <a:t>ole in magnet yoke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ipole fringe field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Inflector</a:t>
            </a:r>
          </a:p>
          <a:p>
            <a:r>
              <a:rPr lang="en-US" sz="2000" dirty="0" smtClean="0"/>
              <a:t>And exit the inflector 77 mm from the center of the dipole aperture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38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969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Inflector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13</a:t>
            </a:fld>
            <a:endParaRPr lang="en-US"/>
          </a:p>
        </p:txBody>
      </p:sp>
      <p:pic>
        <p:nvPicPr>
          <p:cNvPr id="7" name="Picture 6" descr="poles-CP5-mod2-v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3198" r="-2560"/>
          <a:stretch>
            <a:fillRect/>
          </a:stretch>
        </p:blipFill>
        <p:spPr bwMode="auto">
          <a:xfrm>
            <a:off x="228600" y="1316627"/>
            <a:ext cx="5791200" cy="329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2887" y="4333082"/>
            <a:ext cx="37112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Apertures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half-width = 9mm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Inflector half-height = 28mm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Storage volume radius = 45mm</a:t>
            </a:r>
            <a:endParaRPr lang="en-US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178896"/>
            <a:ext cx="3467100" cy="30607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7799242" y="3017714"/>
            <a:ext cx="1005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 </a:t>
            </a:r>
          </a:p>
          <a:p>
            <a:r>
              <a:rPr lang="en-US" dirty="0" smtClean="0"/>
              <a:t>aperture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7682114" y="1400711"/>
            <a:ext cx="10947" cy="1427465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 flipH="1">
            <a:off x="8200830" y="984514"/>
            <a:ext cx="10947" cy="445313"/>
          </a:xfrm>
          <a:prstGeom prst="straightConnector1">
            <a:avLst/>
          </a:prstGeom>
          <a:ln w="12700" cmpd="sng"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879171" y="806077"/>
            <a:ext cx="67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1.8 cm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291421" y="1888788"/>
            <a:ext cx="671904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5.8 cm</a:t>
            </a:r>
            <a:endParaRPr lang="en-US" sz="1400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600200"/>
            <a:ext cx="1828800" cy="36576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3038" y="87197"/>
            <a:ext cx="2103119" cy="4206237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6553200" y="2676769"/>
            <a:ext cx="1410125" cy="2002693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894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44423" y="9767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Injection phase space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 descr="FRXGBE2f9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154" y="1696778"/>
            <a:ext cx="6069647" cy="37935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2002692"/>
            <a:ext cx="32531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Beam is focused to a waist to clear inflector aperture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Dispersion is zero in inflector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5040923"/>
            <a:ext cx="4028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=&gt; Dispersion and phase space mismatch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846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7415" y="29308"/>
            <a:ext cx="8229600" cy="1143000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Injection channel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RingFromAbov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8" y="863600"/>
            <a:ext cx="7721600" cy="511810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510420" y="3295564"/>
            <a:ext cx="2441319" cy="22554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072305" y="4479486"/>
            <a:ext cx="947495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7.112 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981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16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735503"/>
            <a:ext cx="7539502" cy="471218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4462" y="947617"/>
            <a:ext cx="8548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Injection particles oscillate about the closed orbit with amplitude that depends on momentum, injection angle, and kick angle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2333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>
            <a:spLocks noChangeAspect="1"/>
          </p:cNvSpPr>
          <p:nvPr/>
        </p:nvSpPr>
        <p:spPr>
          <a:xfrm rot="21332227">
            <a:off x="3906446" y="3686591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983909" y="3758574"/>
            <a:ext cx="2286000" cy="2286339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883645" y="3758574"/>
            <a:ext cx="1243264" cy="24397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>
            <a:spLocks/>
          </p:cNvSpPr>
          <p:nvPr/>
        </p:nvSpPr>
        <p:spPr>
          <a:xfrm>
            <a:off x="755309" y="3638257"/>
            <a:ext cx="1371600" cy="22057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>
            <a:spLocks noChangeAspect="1"/>
          </p:cNvSpPr>
          <p:nvPr/>
        </p:nvSpPr>
        <p:spPr>
          <a:xfrm>
            <a:off x="982567" y="4099468"/>
            <a:ext cx="2286000" cy="2286339"/>
          </a:xfrm>
          <a:prstGeom prst="ellipse">
            <a:avLst/>
          </a:prstGeom>
          <a:solidFill>
            <a:srgbClr val="FFFFFF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67895" y="3745205"/>
            <a:ext cx="2065421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687053" y="494632"/>
            <a:ext cx="1199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42198" y="905099"/>
            <a:ext cx="1795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Injection channel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883645" y="3268925"/>
            <a:ext cx="973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inflector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1888983" y="2853426"/>
            <a:ext cx="2105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Trajectory of magic momentum </a:t>
            </a:r>
            <a:r>
              <a:rPr lang="en-US" sz="1200" dirty="0" err="1" smtClean="0"/>
              <a:t>muon</a:t>
            </a:r>
            <a:endParaRPr lang="en-US" sz="1200" dirty="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2887579" y="4035968"/>
            <a:ext cx="160421" cy="197184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721744" y="3130425"/>
            <a:ext cx="21924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Inflector rotated clockwise</a:t>
            </a:r>
            <a:endParaRPr lang="en-US" sz="1200" dirty="0"/>
          </a:p>
        </p:txBody>
      </p:sp>
      <p:sp>
        <p:nvSpPr>
          <p:cNvPr id="12" name="Rectangle 11"/>
          <p:cNvSpPr/>
          <p:nvPr/>
        </p:nvSpPr>
        <p:spPr>
          <a:xfrm>
            <a:off x="3815323" y="3660884"/>
            <a:ext cx="1147118" cy="110649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>
            <a:off x="3229157" y="3011355"/>
            <a:ext cx="312494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775352" y="3937376"/>
            <a:ext cx="160421" cy="162092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spect="1"/>
          </p:cNvSpPr>
          <p:nvPr/>
        </p:nvSpPr>
        <p:spPr>
          <a:xfrm>
            <a:off x="3815323" y="4035968"/>
            <a:ext cx="2286000" cy="2286339"/>
          </a:xfrm>
          <a:prstGeom prst="ellipse">
            <a:avLst/>
          </a:prstGeom>
          <a:solidFill>
            <a:schemeClr val="bg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>
            <a:spLocks/>
          </p:cNvSpPr>
          <p:nvPr/>
        </p:nvSpPr>
        <p:spPr>
          <a:xfrm>
            <a:off x="3590841" y="3600369"/>
            <a:ext cx="1371600" cy="2842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000"/>
                </a:schemeClr>
              </a:gs>
            </a:gsLst>
            <a:lin ang="16200000" scaled="0"/>
            <a:tileRect/>
          </a:gra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2979615" y="3407424"/>
            <a:ext cx="3604847" cy="529953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80743" y="3745205"/>
            <a:ext cx="6098565" cy="13369"/>
          </a:xfrm>
          <a:prstGeom prst="line">
            <a:avLst/>
          </a:prstGeom>
          <a:ln w="9525" cmpd="sng">
            <a:solidFill>
              <a:schemeClr val="accent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862" y="1314456"/>
            <a:ext cx="8035749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Amplitude and envelope of </a:t>
            </a:r>
            <a:r>
              <a:rPr lang="en-US" sz="2000" dirty="0" err="1" smtClean="0"/>
              <a:t>betatron</a:t>
            </a:r>
            <a:r>
              <a:rPr lang="en-US" sz="2000" dirty="0" smtClean="0"/>
              <a:t> oscillation of stored beam depends on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injection angle  </a:t>
            </a:r>
            <a:r>
              <a:rPr lang="en-US" dirty="0">
                <a:latin typeface="Symbol" charset="2"/>
                <a:cs typeface="Symbol" charset="2"/>
              </a:rPr>
              <a:t>q</a:t>
            </a:r>
            <a:r>
              <a:rPr lang="en-US" dirty="0" smtClean="0">
                <a:latin typeface="Symbol" charset="2"/>
                <a:cs typeface="Symbol" charset="2"/>
              </a:rPr>
              <a:t>  </a:t>
            </a:r>
            <a:r>
              <a:rPr lang="en-US" dirty="0" smtClean="0"/>
              <a:t>and 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Kicker angle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Momentum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5648356" y="3469966"/>
            <a:ext cx="1149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q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5855240" y="4845542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340237" y="4845542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995038" y="4845542"/>
            <a:ext cx="0" cy="488461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441790" y="4845542"/>
            <a:ext cx="0" cy="488461"/>
          </a:xfrm>
          <a:prstGeom prst="line">
            <a:avLst/>
          </a:prstGeom>
          <a:ln>
            <a:solidFill>
              <a:srgbClr val="00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565931" y="4964671"/>
            <a:ext cx="740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471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18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953846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84923" y="1064848"/>
            <a:ext cx="674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3307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19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64416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1787770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81554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84923" y="1064848"/>
            <a:ext cx="674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2195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g-2 experiment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826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Goal </a:t>
            </a:r>
          </a:p>
          <a:p>
            <a:pPr lvl="1"/>
            <a:r>
              <a:rPr lang="en-US" dirty="0" smtClean="0"/>
              <a:t>measure the anomalous magnetic moment of the </a:t>
            </a:r>
            <a:r>
              <a:rPr lang="en-US" dirty="0" err="1" smtClean="0"/>
              <a:t>muon</a:t>
            </a:r>
            <a:r>
              <a:rPr lang="en-US" dirty="0" smtClean="0"/>
              <a:t> with 0.14 ppm uncertainty (</a:t>
            </a:r>
            <a:r>
              <a:rPr lang="en-US" i="1" dirty="0" smtClean="0"/>
              <a:t>BNL  0.54 ppm</a:t>
            </a:r>
            <a:r>
              <a:rPr lang="en-US" dirty="0" smtClean="0"/>
              <a:t>) </a:t>
            </a:r>
          </a:p>
          <a:p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Circulate polarized </a:t>
            </a:r>
            <a:r>
              <a:rPr lang="en-US" dirty="0" err="1" smtClean="0"/>
              <a:t>muons</a:t>
            </a:r>
            <a:r>
              <a:rPr lang="en-US" dirty="0" smtClean="0"/>
              <a:t> in uniform magnetic field and measure precession frequency</a:t>
            </a:r>
          </a:p>
          <a:p>
            <a:r>
              <a:rPr lang="en-US" dirty="0" smtClean="0"/>
              <a:t>Polarized </a:t>
            </a:r>
            <a:r>
              <a:rPr lang="en-US" dirty="0" err="1" smtClean="0"/>
              <a:t>muons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 select of highest energy in </a:t>
            </a:r>
            <a:r>
              <a:rPr lang="en-US" baseline="30000" dirty="0" smtClean="0">
                <a:latin typeface="Symbol" charset="2"/>
                <a:cs typeface="Symbol" charset="2"/>
              </a:rPr>
              <a:t> </a:t>
            </a:r>
          </a:p>
          <a:p>
            <a:r>
              <a:rPr lang="en-US" dirty="0" smtClean="0">
                <a:cs typeface="Symbol" charset="2"/>
              </a:rPr>
              <a:t>Measure </a:t>
            </a:r>
            <a:r>
              <a:rPr lang="en-US" dirty="0" err="1" smtClean="0">
                <a:cs typeface="Symbol" charset="2"/>
              </a:rPr>
              <a:t>muon</a:t>
            </a:r>
            <a:r>
              <a:rPr lang="en-US" dirty="0" smtClean="0">
                <a:cs typeface="Symbol" charset="2"/>
              </a:rPr>
              <a:t> polarization</a:t>
            </a:r>
          </a:p>
          <a:p>
            <a:pPr lvl="1"/>
            <a:r>
              <a:rPr lang="en-US" dirty="0" smtClean="0">
                <a:cs typeface="Symbol" charset="2"/>
              </a:rPr>
              <a:t>Correlation with energy of decay </a:t>
            </a:r>
            <a:r>
              <a:rPr lang="en-US" dirty="0" err="1" smtClean="0">
                <a:cs typeface="Symbol" charset="2"/>
              </a:rPr>
              <a:t>positrions</a:t>
            </a:r>
            <a:endParaRPr lang="en-US" dirty="0">
              <a:cs typeface="Symbol" charset="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pi^+_rightarrow_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14" y="4208583"/>
            <a:ext cx="20320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403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20</a:t>
            </a:fld>
            <a:endParaRPr lang="en-US"/>
          </a:p>
        </p:txBody>
      </p:sp>
      <p:pic>
        <p:nvPicPr>
          <p:cNvPr id="9" name="Picture 8" descr="FRXGBE2f1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98" y="1755041"/>
            <a:ext cx="7539502" cy="471218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913923" y="2032001"/>
            <a:ext cx="0" cy="3643923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01861" y="1875693"/>
            <a:ext cx="0" cy="3643923"/>
          </a:xfrm>
          <a:prstGeom prst="line">
            <a:avLst/>
          </a:prstGeom>
          <a:ln>
            <a:solidFill>
              <a:srgbClr val="0000FF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14261" y="1875693"/>
            <a:ext cx="0" cy="364392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84923" y="1064848"/>
            <a:ext cx="67468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Envelope of </a:t>
            </a:r>
            <a:r>
              <a:rPr lang="en-US" sz="2800" dirty="0" err="1" smtClean="0"/>
              <a:t>betatron</a:t>
            </a:r>
            <a:r>
              <a:rPr lang="en-US" sz="2800" dirty="0" smtClean="0"/>
              <a:t> motion of stored </a:t>
            </a:r>
            <a:r>
              <a:rPr lang="en-US" sz="2800" dirty="0" err="1" smtClean="0"/>
              <a:t>muon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1071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0813" y="-78152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capture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21</a:t>
            </a:fld>
            <a:endParaRPr lang="en-US"/>
          </a:p>
        </p:txBody>
      </p:sp>
      <p:pic>
        <p:nvPicPr>
          <p:cNvPr id="8" name="Picture 7" descr="FRXGBE2f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39" y="1402999"/>
            <a:ext cx="6633501" cy="414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568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585" y="30407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Systematics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22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2293924"/>
            <a:ext cx="7825145" cy="8459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80113" y="3585308"/>
            <a:ext cx="42242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 general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Finite 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Transverse motion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Non zero E-field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877643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2930768" y="1230937"/>
            <a:ext cx="2540001" cy="1768217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671209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Pitch correction: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Contribution depends on vertical phase space distribution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 Correction requires measurement of vertical phase space</a:t>
            </a:r>
          </a:p>
          <a:p>
            <a:pPr marL="285750" indent="-285750">
              <a:buFont typeface="Arial"/>
              <a:buChar char="•"/>
            </a:pPr>
            <a:endParaRPr lang="en-US" sz="2000" dirty="0" smtClean="0"/>
          </a:p>
        </p:txBody>
      </p:sp>
      <p:pic>
        <p:nvPicPr>
          <p:cNvPr id="19" name="Picture 18" descr="beta_y_=_p_y∕(_g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654" y="3925083"/>
            <a:ext cx="2366596" cy="40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530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8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E-field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24</a:t>
            </a:fld>
            <a:endParaRPr lang="en-US"/>
          </a:p>
        </p:txBody>
      </p:sp>
      <p:pic>
        <p:nvPicPr>
          <p:cNvPr id="7" name="Picture 6" descr="vec_omega_a_=_-_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4" y="1707784"/>
            <a:ext cx="7825145" cy="845962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666151" y="1143014"/>
            <a:ext cx="3089032" cy="1992923"/>
          </a:xfrm>
          <a:prstGeom prst="ellipse">
            <a:avLst/>
          </a:prstGeom>
          <a:solidFill>
            <a:srgbClr val="FF0000">
              <a:alpha val="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6846" y="2999154"/>
            <a:ext cx="2569934" cy="10792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E-field correction: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Choose momentum</a:t>
            </a:r>
            <a:r>
              <a:rPr lang="en-US" dirty="0" smtClean="0"/>
              <a:t>.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</a:t>
            </a:r>
          </a:p>
          <a:p>
            <a:pPr>
              <a:lnSpc>
                <a:spcPct val="60000"/>
              </a:lnSpc>
            </a:pPr>
            <a:r>
              <a:rPr lang="en-US" dirty="0" smtClean="0"/>
              <a:t>        </a:t>
            </a:r>
            <a:r>
              <a:rPr lang="en-US" sz="2000" dirty="0" smtClean="0"/>
              <a:t>At</a:t>
            </a:r>
          </a:p>
        </p:txBody>
      </p:sp>
      <p:pic>
        <p:nvPicPr>
          <p:cNvPr id="15" name="Picture 14" descr="vec_p_rm_magic_=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096" y="3463681"/>
            <a:ext cx="5395058" cy="77988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56846" y="4570439"/>
            <a:ext cx="69361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Correcting for contribution from non-magic momentum </a:t>
            </a:r>
            <a:r>
              <a:rPr lang="en-US" dirty="0" err="1" smtClean="0"/>
              <a:t>muons</a:t>
            </a:r>
            <a:r>
              <a:rPr lang="en-US" dirty="0" smtClean="0"/>
              <a:t> requires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momentum distribution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Measurement of radial distribution </a:t>
            </a:r>
          </a:p>
          <a:p>
            <a:endParaRPr lang="en-US" dirty="0"/>
          </a:p>
        </p:txBody>
      </p:sp>
      <p:pic>
        <p:nvPicPr>
          <p:cNvPr id="18" name="Picture 17" descr="vec_E_=_k(x_hat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4" y="5119076"/>
            <a:ext cx="2125295" cy="4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2361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0045" y="-477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Acceptance correction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25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876802"/>
            <a:ext cx="799171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acceptance of the calorimeters depends on the radial offset of the decay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Radial offset varies with modulation of beam width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 And with oscillation of the centroid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39" y="1937514"/>
            <a:ext cx="5983654" cy="357233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91365" y="5667103"/>
            <a:ext cx="4098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Correction requires measurement of both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244635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969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Detectors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541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062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27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904541" y="5496255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5400000">
            <a:off x="2992829" y="3513868"/>
            <a:ext cx="131371" cy="54058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564" y="6058734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sp>
        <p:nvSpPr>
          <p:cNvPr id="16" name="TextBox 15"/>
          <p:cNvSpPr txBox="1"/>
          <p:nvPr/>
        </p:nvSpPr>
        <p:spPr>
          <a:xfrm>
            <a:off x="2151402" y="3577603"/>
            <a:ext cx="616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270</a:t>
            </a:r>
            <a:r>
              <a:rPr lang="en-US" baseline="30000" dirty="0" smtClean="0"/>
              <a:t>o</a:t>
            </a:r>
            <a:endParaRPr lang="en-US" baseline="300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6053" y="4601891"/>
            <a:ext cx="2170366" cy="175445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62" y="1673302"/>
            <a:ext cx="2199259" cy="20455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207942" y="4171557"/>
            <a:ext cx="2199259" cy="223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85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871" y="965550"/>
            <a:ext cx="5394955" cy="5394955"/>
          </a:xfrm>
          <a:prstGeom prst="rect">
            <a:avLst/>
          </a:prstGeom>
        </p:spPr>
      </p:pic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786" y="679425"/>
            <a:ext cx="5562600" cy="554990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1490968" y="3229360"/>
            <a:ext cx="5029200" cy="502920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 flipH="1">
            <a:off x="1502379" y="3239129"/>
            <a:ext cx="5029200" cy="50292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>
            <a:off x="1539814" y="-459502"/>
            <a:ext cx="50292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0386" y="-12071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Traceback</a:t>
            </a:r>
            <a:r>
              <a:rPr lang="en-US" dirty="0" smtClean="0">
                <a:solidFill>
                  <a:srgbClr val="FFFFFF"/>
                </a:solidFill>
              </a:rPr>
              <a:t> trackers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16786" y="6407966"/>
            <a:ext cx="2133600" cy="365125"/>
          </a:xfrm>
        </p:spPr>
        <p:txBody>
          <a:bodyPr/>
          <a:lstStyle/>
          <a:p>
            <a:r>
              <a:rPr lang="en-US" dirty="0" smtClean="0"/>
              <a:t>May 4, 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62163" y="6416264"/>
            <a:ext cx="2895600" cy="365125"/>
          </a:xfrm>
        </p:spPr>
        <p:txBody>
          <a:bodyPr/>
          <a:lstStyle/>
          <a:p>
            <a:r>
              <a:rPr lang="en-US" dirty="0" smtClean="0"/>
              <a:t>D. L. Rubin,  IPAC'18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3553" y="6371010"/>
            <a:ext cx="2133600" cy="365125"/>
          </a:xfrm>
        </p:spPr>
        <p:txBody>
          <a:bodyPr/>
          <a:lstStyle/>
          <a:p>
            <a:fld id="{F80ED0F2-B7E8-E746-ADBA-DA3F900D2F87}" type="slidenum">
              <a:rPr lang="en-US" smtClean="0"/>
              <a:t>28</a:t>
            </a:fld>
            <a:endParaRPr lang="en-US" dirty="0"/>
          </a:p>
        </p:txBody>
      </p:sp>
      <p:sp>
        <p:nvSpPr>
          <p:cNvPr id="3" name="Arc 2"/>
          <p:cNvSpPr>
            <a:spLocks noChangeAspect="1"/>
          </p:cNvSpPr>
          <p:nvPr/>
        </p:nvSpPr>
        <p:spPr>
          <a:xfrm rot="6237839">
            <a:off x="4837564" y="2610444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709963" y="4882005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944334" y="5524461"/>
            <a:ext cx="21342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7631966" y="4385032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600460" y="4504514"/>
            <a:ext cx="101010" cy="371262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80501" y="5071156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7652624" y="4385032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98894" y="280860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49991" y="3815884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9984" y="4093696"/>
            <a:ext cx="2739733" cy="2175403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264727" y="1714663"/>
            <a:ext cx="3993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Measure trajectory of decay positron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Traceback</a:t>
            </a:r>
            <a:r>
              <a:rPr lang="en-US" dirty="0" smtClean="0"/>
              <a:t> to position of parent </a:t>
            </a:r>
            <a:r>
              <a:rPr lang="en-US" dirty="0" err="1" smtClean="0"/>
              <a:t>muon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698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508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Beam centroid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29</a:t>
            </a:fld>
            <a:endParaRPr lang="en-US"/>
          </a:p>
        </p:txBody>
      </p:sp>
      <p:pic>
        <p:nvPicPr>
          <p:cNvPr id="9" name="Picture 8" descr="FRXGBE2f6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80" y="909224"/>
            <a:ext cx="4637145" cy="2960571"/>
          </a:xfrm>
          <a:prstGeom prst="rect">
            <a:avLst/>
          </a:prstGeom>
        </p:spPr>
      </p:pic>
      <p:pic>
        <p:nvPicPr>
          <p:cNvPr id="10" name="Picture 9" descr="FRXGBE2f7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789" y="3172241"/>
            <a:ext cx="4695211" cy="31841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941" y="4027686"/>
            <a:ext cx="2199259" cy="20455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3205" y="1143000"/>
            <a:ext cx="2739733" cy="21754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760875" y="1250462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194259" y="1455615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94259" y="1705707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516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7892" y="11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Status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95794" y="1338539"/>
            <a:ext cx="867466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Commissioning run summer 2017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Production run is just beginning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Anticipate statistics in excess of BNL by summer 2018 shutdown</a:t>
            </a:r>
          </a:p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i="1" dirty="0" smtClean="0"/>
              <a:t>Upgrades of several systems planned for summer 2018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3764692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RXGBE2f8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1758950"/>
            <a:ext cx="7200900" cy="4597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8046" y="-127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16000" y="1094154"/>
            <a:ext cx="72148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Radial width / 150 ns</a:t>
            </a:r>
          </a:p>
          <a:p>
            <a:r>
              <a:rPr lang="en-US" dirty="0"/>
              <a:t> </a:t>
            </a:r>
            <a:r>
              <a:rPr lang="en-US" dirty="0" smtClean="0"/>
              <a:t> - Phase space and dispersion mismatch at injection</a:t>
            </a:r>
          </a:p>
          <a:p>
            <a:r>
              <a:rPr lang="en-US" dirty="0"/>
              <a:t> </a:t>
            </a:r>
            <a:r>
              <a:rPr lang="en-US" dirty="0" smtClean="0"/>
              <a:t> - Width modulated at </a:t>
            </a:r>
            <a:r>
              <a:rPr lang="en-US" dirty="0" err="1" smtClean="0"/>
              <a:t>Q</a:t>
            </a:r>
            <a:r>
              <a:rPr lang="en-US" baseline="-25000" dirty="0" err="1" smtClean="0"/>
              <a:t>x</a:t>
            </a:r>
            <a:r>
              <a:rPr lang="en-US" baseline="-25000" dirty="0" smtClean="0"/>
              <a:t>  </a:t>
            </a:r>
            <a:r>
              <a:rPr lang="en-US" dirty="0" smtClean="0"/>
              <a:t>and  2Q</a:t>
            </a:r>
            <a:r>
              <a:rPr lang="en-US" baseline="-25000" dirty="0" smtClean="0"/>
              <a:t>x </a:t>
            </a:r>
            <a:r>
              <a:rPr lang="en-US" dirty="0" smtClean="0"/>
              <a:t>=&gt; dispersive and </a:t>
            </a:r>
            <a:r>
              <a:rPr lang="en-US" dirty="0" err="1" smtClean="0"/>
              <a:t>betatron</a:t>
            </a:r>
            <a:r>
              <a:rPr lang="en-US" dirty="0" smtClean="0"/>
              <a:t> components</a:t>
            </a:r>
            <a:endParaRPr lang="en-US" baseline="-25000" dirty="0" smtClean="0"/>
          </a:p>
          <a:p>
            <a:r>
              <a:rPr lang="en-US" baseline="-25000" dirty="0"/>
              <a:t> </a:t>
            </a:r>
            <a:r>
              <a:rPr lang="en-US" dirty="0" smtClean="0"/>
              <a:t> -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34798" y="2354385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4568182" y="2559538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568182" y="2809630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170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7353" y="274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Fiber Harp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31</a:t>
            </a:fld>
            <a:endParaRPr lang="en-US"/>
          </a:p>
        </p:txBody>
      </p:sp>
      <p:pic>
        <p:nvPicPr>
          <p:cNvPr id="7" name="Picture 6" descr="FRXGBE2f1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77" y="1677377"/>
            <a:ext cx="7200900" cy="459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4154" y="967154"/>
            <a:ext cx="5724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Vertical height / 150 ns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Modulation at 2Q</a:t>
            </a:r>
            <a:r>
              <a:rPr lang="en-US" baseline="-25000" dirty="0" smtClean="0"/>
              <a:t>y </a:t>
            </a:r>
            <a:r>
              <a:rPr lang="en-US" dirty="0" smtClean="0"/>
              <a:t>=&gt; phase space mismatch at injection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Informs pitch correction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44028" y="2387986"/>
            <a:ext cx="1418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</a:p>
          <a:p>
            <a:r>
              <a:rPr lang="en-US" dirty="0" smtClean="0"/>
              <a:t>270 </a:t>
            </a:r>
            <a:r>
              <a:rPr lang="en-US" dirty="0" err="1" smtClean="0"/>
              <a:t>deg</a:t>
            </a:r>
            <a:r>
              <a:rPr lang="en-US" dirty="0" smtClean="0"/>
              <a:t> harp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4177412" y="2593139"/>
            <a:ext cx="566616" cy="0"/>
          </a:xfrm>
          <a:prstGeom prst="line">
            <a:avLst/>
          </a:prstGeom>
          <a:ln w="12700" cmpd="sng">
            <a:solidFill>
              <a:srgbClr val="0000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77412" y="2843231"/>
            <a:ext cx="566616" cy="0"/>
          </a:xfrm>
          <a:prstGeom prst="line">
            <a:avLst/>
          </a:prstGeom>
          <a:ln w="127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660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7585" y="40176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Tune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618154" y="1787769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Antoine’s plots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2622" y="1892300"/>
            <a:ext cx="5494024" cy="3588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62537" y="1183175"/>
            <a:ext cx="3477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FFT of fiber harp centroid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46175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33</a:t>
            </a:fld>
            <a:endParaRPr lang="en-US"/>
          </a:p>
        </p:txBody>
      </p:sp>
      <p:pic>
        <p:nvPicPr>
          <p:cNvPr id="11" name="Picture 10" descr="FRXGBE2f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243" y="944752"/>
            <a:ext cx="4454957" cy="55686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3769" y="2364154"/>
            <a:ext cx="2327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Tune along quad voltage contour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624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34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08" y="878698"/>
            <a:ext cx="7556500" cy="23495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188308" y="1145878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870141" y="1158526"/>
            <a:ext cx="3291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Positron intensity in calorimeters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234" y="3168600"/>
            <a:ext cx="7557957" cy="276064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54831" y="3348947"/>
            <a:ext cx="3014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Remove decay and precession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88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9122" y="0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35</a:t>
            </a:fld>
            <a:endParaRPr lang="en-US"/>
          </a:p>
        </p:txBody>
      </p:sp>
      <p:pic>
        <p:nvPicPr>
          <p:cNvPr id="7" name="Picture 6" descr="FRXGBE2f13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7373" y="2906014"/>
            <a:ext cx="2889942" cy="440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0896" y="4811201"/>
            <a:ext cx="4359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Distribution of revolution frequencies </a:t>
            </a:r>
            <a:r>
              <a:rPr lang="en-US" b="1" dirty="0" smtClean="0"/>
              <a:t>is</a:t>
            </a:r>
            <a:r>
              <a:rPr lang="en-US" dirty="0" smtClean="0"/>
              <a:t> the distribution of momenta.</a:t>
            </a:r>
            <a:r>
              <a:rPr lang="en-US" dirty="0"/>
              <a:t> </a:t>
            </a:r>
            <a:r>
              <a:rPr lang="en-US" dirty="0" smtClean="0"/>
              <a:t>Fourier transform of the fast rotation signal =&gt; frequency distribution</a:t>
            </a:r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0896" y="4390798"/>
            <a:ext cx="41649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/>
              <a:t>Fourier analysis of fast rotation signal </a:t>
            </a:r>
            <a:endParaRPr lang="en-US" sz="2000" i="1" dirty="0"/>
          </a:p>
        </p:txBody>
      </p:sp>
      <p:sp>
        <p:nvSpPr>
          <p:cNvPr id="11" name="Rectangle 10"/>
          <p:cNvSpPr/>
          <p:nvPr/>
        </p:nvSpPr>
        <p:spPr>
          <a:xfrm>
            <a:off x="2188308" y="2181416"/>
            <a:ext cx="4904154" cy="35858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743434" y="3907693"/>
            <a:ext cx="0" cy="2324387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241691" y="4391743"/>
            <a:ext cx="1706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Frequency distribution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089" y="1473530"/>
            <a:ext cx="4112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/>
              <a:t>Fit momentum distribution to </a:t>
            </a:r>
            <a:r>
              <a:rPr lang="en-US" sz="2000" i="1" dirty="0" err="1" smtClean="0"/>
              <a:t>debunching</a:t>
            </a:r>
            <a:r>
              <a:rPr lang="en-US" sz="2000" i="1" dirty="0" smtClean="0"/>
              <a:t> signal</a:t>
            </a:r>
            <a:endParaRPr lang="en-US" sz="2000" i="1" dirty="0"/>
          </a:p>
        </p:txBody>
      </p:sp>
      <p:pic>
        <p:nvPicPr>
          <p:cNvPr id="15" name="Picture 14" descr="FRXGBE2f14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121" y="779793"/>
            <a:ext cx="4372285" cy="2834824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6641834" y="908538"/>
            <a:ext cx="0" cy="2435071"/>
          </a:xfrm>
          <a:prstGeom prst="line">
            <a:avLst/>
          </a:prstGeom>
          <a:ln w="9525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7746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1816" y="20638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Radial distribution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36</a:t>
            </a:fld>
            <a:endParaRPr lang="en-US"/>
          </a:p>
        </p:txBody>
      </p:sp>
      <p:pic>
        <p:nvPicPr>
          <p:cNvPr id="7" name="Picture 6" descr="FRXGBE2f1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2676769"/>
            <a:ext cx="4902200" cy="3035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3692" y="1465385"/>
            <a:ext cx="5819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 radial distribution measured with </a:t>
            </a:r>
            <a:r>
              <a:rPr lang="en-US" dirty="0" err="1" smtClean="0"/>
              <a:t>traceback</a:t>
            </a:r>
            <a:r>
              <a:rPr lang="en-US" dirty="0" smtClean="0"/>
              <a:t> tracker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576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8410" y="20638"/>
            <a:ext cx="8229600" cy="1143000"/>
          </a:xfrm>
        </p:spPr>
        <p:txBody>
          <a:bodyPr/>
          <a:lstStyle/>
          <a:p>
            <a:r>
              <a:rPr lang="en-US" sz="4000" dirty="0" smtClean="0">
                <a:solidFill>
                  <a:srgbClr val="FFFFFF"/>
                </a:solidFill>
              </a:rPr>
              <a:t>Momentum distribution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2694" y="1309077"/>
            <a:ext cx="6525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Momentum distribution is ‘high’</a:t>
            </a:r>
          </a:p>
          <a:p>
            <a:pPr marL="285750" indent="-285750">
              <a:buFont typeface="Symbol" charset="0"/>
              <a:buChar char=""/>
            </a:pPr>
            <a:r>
              <a:rPr lang="en-US" dirty="0" smtClean="0"/>
              <a:t>Injection kicker is under-kicking and/or tails of the </a:t>
            </a:r>
            <a:r>
              <a:rPr lang="en-US" dirty="0" err="1" smtClean="0"/>
              <a:t>muon</a:t>
            </a:r>
            <a:r>
              <a:rPr lang="en-US" dirty="0" smtClean="0"/>
              <a:t> pulse    are in the rising and falling tails of the kick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46" y="2525484"/>
            <a:ext cx="3657600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586893"/>
            <a:ext cx="3657600" cy="3657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029" y="2811639"/>
            <a:ext cx="1299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Muon</a:t>
            </a:r>
            <a:r>
              <a:rPr lang="en-US" dirty="0" smtClean="0"/>
              <a:t> pulse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29923" y="2947460"/>
            <a:ext cx="130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Kicker pulse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195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Nonlinearity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38</a:t>
            </a:fld>
            <a:endParaRPr lang="en-US"/>
          </a:p>
        </p:txBody>
      </p:sp>
      <p:pic>
        <p:nvPicPr>
          <p:cNvPr id="9" name="Picture 8" descr="FRXGBE2f4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57967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11" y="972108"/>
            <a:ext cx="3238916" cy="2885859"/>
          </a:xfrm>
          <a:prstGeom prst="rect">
            <a:avLst/>
          </a:prstGeom>
        </p:spPr>
      </p:pic>
      <p:pic>
        <p:nvPicPr>
          <p:cNvPr id="12" name="Picture 11" descr="quad_field (dragged)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494" y="2174973"/>
            <a:ext cx="3217887" cy="32178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58691" y="1795872"/>
            <a:ext cx="1686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 field error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663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94" y="-67281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Resonances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39</a:t>
            </a:fld>
            <a:endParaRPr lang="en-US"/>
          </a:p>
        </p:txBody>
      </p:sp>
      <p:pic>
        <p:nvPicPr>
          <p:cNvPr id="9" name="Picture 8" descr="FRXGBE2f5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43" y="1280878"/>
            <a:ext cx="4729742" cy="4729742"/>
          </a:xfrm>
          <a:prstGeom prst="rect">
            <a:avLst/>
          </a:prstGeom>
        </p:spPr>
      </p:pic>
      <p:pic>
        <p:nvPicPr>
          <p:cNvPr id="10" name="Picture 9" descr="nu_x+3_nu_y=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873" y="6169301"/>
            <a:ext cx="1209431" cy="215473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3370384" y="5587986"/>
            <a:ext cx="0" cy="510555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3_nu_y=1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6" y="6073517"/>
            <a:ext cx="729160" cy="219456"/>
          </a:xfrm>
          <a:prstGeom prst="rect">
            <a:avLst/>
          </a:prstGeom>
        </p:spPr>
      </p:pic>
      <p:pic>
        <p:nvPicPr>
          <p:cNvPr id="14" name="Picture 13" descr="3_nu_y=1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566" y="-1056543"/>
            <a:ext cx="729160" cy="219456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V="1">
            <a:off x="1715476" y="5587986"/>
            <a:ext cx="0" cy="51055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FRXGBE2f2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4" y="1075719"/>
            <a:ext cx="3904487" cy="4880609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7473462" y="2090617"/>
            <a:ext cx="440104" cy="3223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7131538" y="3171092"/>
            <a:ext cx="341924" cy="510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929966" y="969212"/>
            <a:ext cx="144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Tune scan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251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79253"/>
            <a:ext cx="8229600" cy="1143000"/>
          </a:xfrm>
        </p:spPr>
        <p:txBody>
          <a:bodyPr/>
          <a:lstStyle/>
          <a:p>
            <a:r>
              <a:rPr lang="en-US" sz="3600" dirty="0" err="1" smtClean="0">
                <a:solidFill>
                  <a:srgbClr val="FFFFFF"/>
                </a:solidFill>
              </a:rPr>
              <a:t>Muon</a:t>
            </a:r>
            <a:r>
              <a:rPr lang="en-US" sz="3600" dirty="0" smtClean="0">
                <a:solidFill>
                  <a:srgbClr val="FFFFFF"/>
                </a:solidFill>
              </a:rPr>
              <a:t> storage ring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</a:t>
            </a:fld>
            <a:endParaRPr lang="en-US"/>
          </a:p>
        </p:txBody>
      </p:sp>
      <p:pic>
        <p:nvPicPr>
          <p:cNvPr id="7" name="muon_wcalo_1000.gi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7060" y="1765300"/>
            <a:ext cx="4445000" cy="3327400"/>
          </a:xfrm>
          <a:prstGeom prst="rect">
            <a:avLst/>
          </a:prstGeom>
        </p:spPr>
      </p:pic>
      <p:sp>
        <p:nvSpPr>
          <p:cNvPr id="8" name="Donut 7"/>
          <p:cNvSpPr>
            <a:spLocks noChangeAspect="1"/>
          </p:cNvSpPr>
          <p:nvPr/>
        </p:nvSpPr>
        <p:spPr>
          <a:xfrm>
            <a:off x="4495908" y="2144688"/>
            <a:ext cx="2808312" cy="2808312"/>
          </a:xfrm>
          <a:prstGeom prst="donut">
            <a:avLst>
              <a:gd name="adj" fmla="val 20719"/>
            </a:avLst>
          </a:prstGeom>
          <a:gradFill flip="none" rotWithShape="1">
            <a:gsLst>
              <a:gs pos="0">
                <a:schemeClr val="accent1">
                  <a:shade val="51000"/>
                  <a:satMod val="130000"/>
                  <a:alpha val="27000"/>
                </a:schemeClr>
              </a:gs>
              <a:gs pos="80000">
                <a:schemeClr val="accent1">
                  <a:shade val="93000"/>
                  <a:satMod val="130000"/>
                  <a:alpha val="27000"/>
                </a:schemeClr>
              </a:gs>
              <a:gs pos="100000">
                <a:schemeClr val="accent1">
                  <a:shade val="94000"/>
                  <a:satMod val="135000"/>
                  <a:alpha val="2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132348" y="2348880"/>
            <a:ext cx="1936216" cy="576064"/>
          </a:xfrm>
          <a:prstGeom prst="line">
            <a:avLst/>
          </a:prstGeom>
          <a:ln w="762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 rot="20700000">
            <a:off x="3763898" y="2468880"/>
            <a:ext cx="216024" cy="4572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640000">
            <a:off x="4367642" y="2304288"/>
            <a:ext cx="216024" cy="43204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464169" y="1844933"/>
            <a:ext cx="928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M5 line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407260" y="1752600"/>
            <a:ext cx="7235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inflector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007460" y="2286000"/>
            <a:ext cx="775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 quad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7464660" y="3276600"/>
            <a:ext cx="7432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kickers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5178660" y="5257800"/>
            <a:ext cx="1411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24 calorimeters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 flipV="1">
            <a:off x="5635860" y="4572000"/>
            <a:ext cx="152400" cy="6858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864460" y="4572000"/>
            <a:ext cx="228600" cy="6096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931260" y="2590800"/>
            <a:ext cx="381000" cy="152400"/>
          </a:xfrm>
          <a:prstGeom prst="straightConnector1">
            <a:avLst/>
          </a:prstGeom>
          <a:ln w="6350" cmpd="sng">
            <a:solidFill>
              <a:srgbClr val="40404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vec_omega_a_=_-_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8" y="1872273"/>
            <a:ext cx="2514600" cy="749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4339" y="4599057"/>
            <a:ext cx="4573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Uniform B-field =&gt; electrostatic focusing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6194157" y="5695462"/>
            <a:ext cx="2541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Circumference = 44.69 m </a:t>
            </a:r>
            <a:endParaRPr lang="en-US" dirty="0"/>
          </a:p>
        </p:txBody>
      </p:sp>
      <p:pic>
        <p:nvPicPr>
          <p:cNvPr id="24" name="Picture 23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38" y="1330081"/>
            <a:ext cx="2463800" cy="3683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86238" y="2743200"/>
            <a:ext cx="2618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(ideal field and trajectory)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105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6892" y="1086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Conclusion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7409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-1843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Acknowledgemen</a:t>
            </a:r>
            <a:r>
              <a:rPr lang="en-US" dirty="0" smtClean="0">
                <a:solidFill>
                  <a:srgbClr val="FFFFFF"/>
                </a:solidFill>
              </a:rPr>
              <a:t>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93614" y="823346"/>
            <a:ext cx="7151078" cy="5878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A.Chapelain</a:t>
            </a:r>
            <a:r>
              <a:rPr lang="en-US" dirty="0" smtClean="0"/>
              <a:t>,  Cornell University,  F. Gray, Regis University</a:t>
            </a:r>
          </a:p>
          <a:p>
            <a:r>
              <a:rPr lang="en-US" dirty="0" err="1" smtClean="0"/>
              <a:t>S.Charity</a:t>
            </a:r>
            <a:r>
              <a:rPr lang="en-US" dirty="0" smtClean="0"/>
              <a:t>, J. Price, University of Liverpool</a:t>
            </a:r>
          </a:p>
          <a:p>
            <a:r>
              <a:rPr lang="en-US" dirty="0" smtClean="0"/>
              <a:t>Joe Mott, Boston University</a:t>
            </a:r>
          </a:p>
          <a:p>
            <a:r>
              <a:rPr lang="en-US" dirty="0" err="1" smtClean="0"/>
              <a:t>J.D.Crnkovic</a:t>
            </a:r>
            <a:r>
              <a:rPr lang="en-US" dirty="0" smtClean="0"/>
              <a:t>, W. Morse, V. </a:t>
            </a:r>
            <a:r>
              <a:rPr lang="en-US" dirty="0" err="1" smtClean="0"/>
              <a:t>Tishchenko</a:t>
            </a:r>
            <a:r>
              <a:rPr lang="en-US" dirty="0" smtClean="0"/>
              <a:t>, Brookhaven National Laboratory</a:t>
            </a:r>
          </a:p>
          <a:p>
            <a:r>
              <a:rPr lang="en-US" dirty="0" smtClean="0"/>
              <a:t>W. Wu, University of Mississippi</a:t>
            </a:r>
          </a:p>
          <a:p>
            <a:r>
              <a:rPr lang="en-US" dirty="0" smtClean="0"/>
              <a:t>K. S. </a:t>
            </a:r>
            <a:r>
              <a:rPr lang="en-US" dirty="0" err="1" smtClean="0"/>
              <a:t>Khaw</a:t>
            </a:r>
            <a:r>
              <a:rPr lang="en-US" dirty="0" smtClean="0"/>
              <a:t>,  A.T. Feinberg, University of Washington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All of the </a:t>
            </a:r>
            <a:r>
              <a:rPr lang="en-US" dirty="0" err="1" smtClean="0"/>
              <a:t>Muon</a:t>
            </a:r>
            <a:r>
              <a:rPr lang="en-US" dirty="0"/>
              <a:t> </a:t>
            </a:r>
            <a:r>
              <a:rPr lang="en-US" dirty="0" smtClean="0"/>
              <a:t>g-2 Collaboration (E989)</a:t>
            </a:r>
          </a:p>
          <a:p>
            <a:endParaRPr lang="en-US" dirty="0"/>
          </a:p>
          <a:p>
            <a:endParaRPr lang="en-US" sz="16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Superconducting Magnetic Inflector System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N.S.Froemming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WEPAF014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Commissioning the Electrostatic </a:t>
            </a:r>
            <a:r>
              <a:rPr lang="en-US" sz="1400" dirty="0" err="1" smtClean="0"/>
              <a:t>Quadrupole</a:t>
            </a:r>
            <a:r>
              <a:rPr lang="en-US" sz="1400" dirty="0" smtClean="0"/>
              <a:t> System for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 - J.D. </a:t>
            </a:r>
            <a:r>
              <a:rPr lang="en-US" sz="1400" dirty="0" err="1" smtClean="0"/>
              <a:t>Crnkovic</a:t>
            </a:r>
            <a:r>
              <a:rPr lang="en-US" sz="1400" dirty="0" smtClean="0"/>
              <a:t> </a:t>
            </a:r>
            <a:r>
              <a:rPr lang="en-US" sz="1400" i="1" dirty="0" smtClean="0"/>
              <a:t>et al</a:t>
            </a:r>
            <a:r>
              <a:rPr lang="en-US" sz="1400" dirty="0" smtClean="0"/>
              <a:t>.  WEPAF015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Application of Quad-Scan Measurement Techniques to </a:t>
            </a:r>
            <a:r>
              <a:rPr lang="en-US" sz="1400" dirty="0" err="1" smtClean="0"/>
              <a:t>Muon</a:t>
            </a:r>
            <a:r>
              <a:rPr lang="en-US" sz="1400" dirty="0" smtClean="0"/>
              <a:t> Beams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J. Bradley </a:t>
            </a:r>
            <a:r>
              <a:rPr lang="en-US" sz="1400" i="1" dirty="0" smtClean="0"/>
              <a:t>et al</a:t>
            </a:r>
            <a:r>
              <a:rPr lang="en-US" sz="1400" dirty="0" smtClean="0"/>
              <a:t>. WEPAF016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Lost </a:t>
            </a:r>
            <a:r>
              <a:rPr lang="en-US" sz="1400" dirty="0" err="1" smtClean="0"/>
              <a:t>Muon</a:t>
            </a:r>
            <a:r>
              <a:rPr lang="en-US" sz="1400" dirty="0" smtClean="0"/>
              <a:t> Function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S.Ganguly</a:t>
            </a:r>
            <a:r>
              <a:rPr lang="en-US" sz="1400" dirty="0" smtClean="0"/>
              <a:t> &amp; </a:t>
            </a:r>
            <a:r>
              <a:rPr lang="en-US" sz="1400" dirty="0" err="1" smtClean="0"/>
              <a:t>J.D.Crnkovic</a:t>
            </a:r>
            <a:r>
              <a:rPr lang="en-US" sz="1400" dirty="0" smtClean="0"/>
              <a:t> THPAK139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New Fast Kicker Results from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</a:t>
            </a:r>
            <a:r>
              <a:rPr lang="en-US" sz="1400" dirty="0" err="1" smtClean="0"/>
              <a:t>A.P.Schreckenberger</a:t>
            </a:r>
            <a:r>
              <a:rPr lang="en-US" sz="1400" dirty="0" smtClean="0"/>
              <a:t> </a:t>
            </a:r>
            <a:r>
              <a:rPr lang="en-US" sz="1400" i="1" dirty="0" smtClean="0"/>
              <a:t>et al.  </a:t>
            </a:r>
            <a:r>
              <a:rPr lang="en-US" sz="1400" dirty="0" smtClean="0"/>
              <a:t>THPML093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Using Time Evolution of the Bunch Structure to Extract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Momentum Distribution in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 </a:t>
            </a:r>
            <a:r>
              <a:rPr lang="mr-IN" sz="1400" dirty="0" smtClean="0"/>
              <a:t>–</a:t>
            </a:r>
            <a:r>
              <a:rPr lang="en-US" sz="1400" dirty="0" smtClean="0"/>
              <a:t> W. Wu, B. Quinn, </a:t>
            </a:r>
            <a:r>
              <a:rPr lang="en-US" sz="1400" dirty="0" err="1" smtClean="0"/>
              <a:t>J.D.Crnkovic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Initial Studies into Longitudinal </a:t>
            </a:r>
            <a:r>
              <a:rPr lang="en-US" sz="1400" dirty="0" err="1" smtClean="0"/>
              <a:t>Inization</a:t>
            </a:r>
            <a:r>
              <a:rPr lang="en-US" sz="1400" dirty="0" smtClean="0"/>
              <a:t> Cooling for the </a:t>
            </a:r>
            <a:r>
              <a:rPr lang="en-US" sz="1400" dirty="0" err="1" smtClean="0"/>
              <a:t>Muon</a:t>
            </a:r>
            <a:r>
              <a:rPr lang="en-US" sz="1400" dirty="0" smtClean="0"/>
              <a:t> g-2 Experiment</a:t>
            </a:r>
            <a:r>
              <a:rPr lang="en-US" sz="1400" dirty="0" smtClean="0"/>
              <a:t>  - J. Bradley </a:t>
            </a:r>
            <a:r>
              <a:rPr lang="en-US" sz="1400" i="1" dirty="0" smtClean="0"/>
              <a:t>et al. </a:t>
            </a:r>
          </a:p>
          <a:p>
            <a:endParaRPr lang="en-US" sz="1600" i="1" dirty="0" smtClean="0"/>
          </a:p>
        </p:txBody>
      </p:sp>
    </p:spTree>
    <p:extLst>
      <p:ext uri="{BB962C8B-B14F-4D97-AF65-F5344CB8AC3E}">
        <p14:creationId xmlns:p14="http://schemas.microsoft.com/office/powerpoint/2010/main" val="3421544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581" y="-6728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backup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42</a:t>
            </a:fld>
            <a:endParaRPr lang="en-US"/>
          </a:p>
        </p:txBody>
      </p:sp>
      <p:pic>
        <p:nvPicPr>
          <p:cNvPr id="7" name="Picture 6" descr="PictureChamberWithTrackerMott20180323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2" r="38201"/>
          <a:stretch/>
        </p:blipFill>
        <p:spPr>
          <a:xfrm rot="16200000">
            <a:off x="3873766" y="68384"/>
            <a:ext cx="13872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070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43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0723"/>
          <a:stretch/>
        </p:blipFill>
        <p:spPr>
          <a:xfrm>
            <a:off x="1396023" y="2035908"/>
            <a:ext cx="6421455" cy="372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89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</a:rPr>
              <a:t>Muon</a:t>
            </a:r>
            <a:r>
              <a:rPr lang="en-US" dirty="0" smtClean="0">
                <a:solidFill>
                  <a:srgbClr val="FFFFFF"/>
                </a:solidFill>
              </a:rPr>
              <a:t> storage ring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effectLst/>
        </p:spPr>
        <p:txBody>
          <a:bodyPr/>
          <a:lstStyle/>
          <a:p>
            <a:fld id="{F80ED0F2-B7E8-E746-ADBA-DA3F900D2F87}" type="slidenum">
              <a:rPr lang="en-US" smtClean="0"/>
              <a:t>44</a:t>
            </a:fld>
            <a:endParaRPr lang="en-US" dirty="0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507898" y="5255140"/>
            <a:ext cx="942363" cy="94246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999907" y="5255140"/>
            <a:ext cx="0" cy="94246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353300" y="1750591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B=1.45 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74524" y="2150180"/>
            <a:ext cx="1535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D</a:t>
            </a:r>
            <a:r>
              <a:rPr lang="en-US" dirty="0" smtClean="0">
                <a:cs typeface="Symbol" charset="2"/>
              </a:rPr>
              <a:t>B/B</a:t>
            </a:r>
            <a:r>
              <a:rPr lang="en-US" dirty="0" smtClean="0"/>
              <a:t> &lt; 70 ppb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32336" y="5769654"/>
            <a:ext cx="63584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9 cm</a:t>
            </a:r>
            <a:endParaRPr lang="en-US" dirty="0"/>
          </a:p>
        </p:txBody>
      </p:sp>
      <p:sp>
        <p:nvSpPr>
          <p:cNvPr id="33" name="Donut 32"/>
          <p:cNvSpPr>
            <a:spLocks noChangeAspect="1"/>
          </p:cNvSpPr>
          <p:nvPr/>
        </p:nvSpPr>
        <p:spPr>
          <a:xfrm>
            <a:off x="2233253" y="1086160"/>
            <a:ext cx="5486400" cy="5486400"/>
          </a:xfrm>
          <a:prstGeom prst="donu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3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3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677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4" y="-65694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rgbClr val="FFFFFF"/>
                </a:solidFill>
              </a:rPr>
              <a:t>Electrostatic </a:t>
            </a:r>
            <a:r>
              <a:rPr lang="en-US" sz="3200" dirty="0" err="1" smtClean="0">
                <a:solidFill>
                  <a:srgbClr val="FFFFFF"/>
                </a:solidFill>
              </a:rPr>
              <a:t>quadrupoles</a:t>
            </a:r>
            <a:endParaRPr lang="en-US" sz="32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3043438" y="3667820"/>
            <a:ext cx="1893939" cy="22992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503254" y="3580234"/>
            <a:ext cx="10451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711.2 cm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82" y="4190444"/>
            <a:ext cx="2406618" cy="2144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59" y="2121069"/>
            <a:ext cx="2530341" cy="1645289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986693" y="5246077"/>
            <a:ext cx="1006230" cy="0"/>
          </a:xfrm>
          <a:prstGeom prst="straightConnector1">
            <a:avLst/>
          </a:prstGeom>
          <a:ln>
            <a:solidFill>
              <a:srgbClr val="00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204983" y="4907523"/>
            <a:ext cx="5857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9 cm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7522308" y="3477846"/>
            <a:ext cx="1142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10.8 </a:t>
            </a:r>
            <a:r>
              <a:rPr lang="en-US" dirty="0" err="1" smtClean="0"/>
              <a:t>mrad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980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6376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Lattice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6</a:t>
            </a:fld>
            <a:endParaRPr lang="en-US"/>
          </a:p>
        </p:txBody>
      </p:sp>
      <p:pic>
        <p:nvPicPr>
          <p:cNvPr id="8" name="Picture 7" descr="FRXGBE2f3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31" y="4070350"/>
            <a:ext cx="3657600" cy="2286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109" y="884604"/>
            <a:ext cx="3238916" cy="2885859"/>
          </a:xfrm>
          <a:prstGeom prst="rect">
            <a:avLst/>
          </a:prstGeom>
        </p:spPr>
      </p:pic>
      <p:pic>
        <p:nvPicPr>
          <p:cNvPr id="9" name="Picture 8" descr="tune_plan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351" y="945924"/>
            <a:ext cx="4449387" cy="556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85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477" y="0"/>
            <a:ext cx="8229600" cy="1143000"/>
          </a:xfrm>
        </p:spPr>
        <p:txBody>
          <a:bodyPr/>
          <a:lstStyle/>
          <a:p>
            <a:r>
              <a:rPr lang="en-US" sz="4000" dirty="0" err="1" smtClean="0">
                <a:solidFill>
                  <a:srgbClr val="FFFFFF"/>
                </a:solidFill>
              </a:rPr>
              <a:t>Muon</a:t>
            </a:r>
            <a:r>
              <a:rPr lang="en-US" sz="4000" dirty="0" smtClean="0">
                <a:solidFill>
                  <a:srgbClr val="FFFFFF"/>
                </a:solidFill>
              </a:rPr>
              <a:t> decay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454" y="640375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mu^+_rightarrow_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66059"/>
            <a:ext cx="2362200" cy="469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3984" y="5070720"/>
            <a:ext cx="26771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Correlation of positron energy with </a:t>
            </a:r>
            <a:r>
              <a:rPr lang="en-US" dirty="0" err="1" smtClean="0"/>
              <a:t>muon</a:t>
            </a:r>
            <a:r>
              <a:rPr lang="en-US" dirty="0" smtClean="0"/>
              <a:t> spin is measure of </a:t>
            </a:r>
            <a:r>
              <a:rPr lang="en-US" dirty="0" err="1" smtClean="0"/>
              <a:t>muon</a:t>
            </a:r>
            <a:r>
              <a:rPr lang="en-US" dirty="0" smtClean="0"/>
              <a:t> polarization</a:t>
            </a:r>
            <a:endParaRPr lang="en-US" dirty="0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334477" y="3155462"/>
            <a:ext cx="228600" cy="228600"/>
          </a:xfrm>
          <a:prstGeom prst="ellipse">
            <a:avLst/>
          </a:prstGeom>
          <a:solidFill>
            <a:schemeClr val="accent2"/>
          </a:solidFill>
          <a:ln>
            <a:solidFill>
              <a:srgbClr val="8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973377" y="31554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911540" y="3333262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165171" y="3270739"/>
            <a:ext cx="517769" cy="0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54325" y="3259016"/>
            <a:ext cx="51776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nu_e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85" y="2920999"/>
            <a:ext cx="247904" cy="190694"/>
          </a:xfrm>
          <a:prstGeom prst="rect">
            <a:avLst/>
          </a:prstGeom>
        </p:spPr>
      </p:pic>
      <p:pic>
        <p:nvPicPr>
          <p:cNvPr id="26" name="Picture 25" descr="bar_nu_mu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004" y="3401156"/>
            <a:ext cx="267716" cy="267716"/>
          </a:xfrm>
          <a:prstGeom prst="rect">
            <a:avLst/>
          </a:prstGeom>
        </p:spPr>
      </p:pic>
      <p:pic>
        <p:nvPicPr>
          <p:cNvPr id="27" name="Picture 26" descr="mu^+.pd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314" y="2832120"/>
            <a:ext cx="354583" cy="317259"/>
          </a:xfrm>
          <a:prstGeom prst="rect">
            <a:avLst/>
          </a:prstGeom>
        </p:spPr>
      </p:pic>
      <p:pic>
        <p:nvPicPr>
          <p:cNvPr id="28" name="Picture 27" descr="e^+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07" y="2920999"/>
            <a:ext cx="296672" cy="2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686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14923" y="2725615"/>
            <a:ext cx="2598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 calorimeters measure positron energy and time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243376" y="342459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calorimeters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692769" y="3897923"/>
            <a:ext cx="879231" cy="3516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5243333" y="3897923"/>
            <a:ext cx="901513" cy="6936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874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110" y="-66149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Calorimeters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May 4,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D. L. Rubin,  IPAC'18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ED0F2-B7E8-E746-ADBA-DA3F900D2F87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FRXGBE2f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647700"/>
            <a:ext cx="5562600" cy="5549900"/>
          </a:xfrm>
          <a:prstGeom prst="rect">
            <a:avLst/>
          </a:prstGeom>
        </p:spPr>
      </p:pic>
      <p:sp>
        <p:nvSpPr>
          <p:cNvPr id="3" name="Arc 2"/>
          <p:cNvSpPr>
            <a:spLocks noChangeAspect="1"/>
          </p:cNvSpPr>
          <p:nvPr/>
        </p:nvSpPr>
        <p:spPr>
          <a:xfrm rot="9300000">
            <a:off x="3714602" y="2799292"/>
            <a:ext cx="2917589" cy="2918515"/>
          </a:xfrm>
          <a:prstGeom prst="arc">
            <a:avLst/>
          </a:prstGeom>
          <a:ln w="19050" cmpd="sng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787877" y="4850280"/>
            <a:ext cx="229900" cy="2627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4012307" y="5124002"/>
            <a:ext cx="93054" cy="1313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>
            <a:spLocks noChangeAspect="1"/>
          </p:cNvSpPr>
          <p:nvPr/>
        </p:nvSpPr>
        <p:spPr>
          <a:xfrm>
            <a:off x="5758452" y="5474357"/>
            <a:ext cx="158543" cy="158558"/>
          </a:xfrm>
          <a:prstGeom prst="ellipse">
            <a:avLst/>
          </a:prstGeom>
          <a:solidFill>
            <a:srgbClr val="8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5607852" y="5567221"/>
            <a:ext cx="213615" cy="240876"/>
          </a:xfrm>
          <a:prstGeom prst="straightConnector1">
            <a:avLst/>
          </a:prstGeom>
          <a:ln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015380" y="4883127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</a:t>
            </a:r>
            <a:r>
              <a:rPr lang="en-US" baseline="30000" dirty="0" smtClean="0"/>
              <a:t>+</a:t>
            </a:r>
            <a:endParaRPr lang="en-US" baseline="30000" dirty="0"/>
          </a:p>
        </p:txBody>
      </p:sp>
      <p:sp>
        <p:nvSpPr>
          <p:cNvPr id="17" name="TextBox 16"/>
          <p:cNvSpPr txBox="1"/>
          <p:nvPr/>
        </p:nvSpPr>
        <p:spPr>
          <a:xfrm>
            <a:off x="5829411" y="5567221"/>
            <a:ext cx="40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m</a:t>
            </a:r>
            <a:r>
              <a:rPr lang="en-US" baseline="30000" dirty="0" smtClean="0">
                <a:latin typeface="Symbol" charset="2"/>
                <a:cs typeface="Symbol" charset="2"/>
              </a:rPr>
              <a:t>+</a:t>
            </a:r>
            <a:endParaRPr lang="en-US" dirty="0">
              <a:latin typeface="Symbol" charset="2"/>
              <a:cs typeface="Symbol" charset="2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5785" y="933825"/>
            <a:ext cx="5394955" cy="5394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3576808" y="277687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27905" y="3784159"/>
            <a:ext cx="1631195" cy="2778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626" y="2406697"/>
            <a:ext cx="4077316" cy="25721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741" y="1950167"/>
            <a:ext cx="3481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Histogram of high energy positrons</a:t>
            </a:r>
            <a:endParaRPr lang="en-US" dirty="0"/>
          </a:p>
        </p:txBody>
      </p:sp>
      <p:pic>
        <p:nvPicPr>
          <p:cNvPr id="21" name="Picture 20" descr="vec_omega_a_=_ve.pd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46" y="4102514"/>
            <a:ext cx="2284024" cy="3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75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LASSE_Presentation_Gra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CLASSE_Presentation_Gray.thmx</Template>
  <TotalTime>8931</TotalTime>
  <Words>1697</Words>
  <Application>Microsoft Macintosh PowerPoint</Application>
  <PresentationFormat>On-screen Show (4:3)</PresentationFormat>
  <Paragraphs>362</Paragraphs>
  <Slides>44</Slides>
  <Notes>12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CLASSE_Presentation_Gray</vt:lpstr>
      <vt:lpstr>Muon Beam Dynamics and Spin Dynamics in the g-2 Storage Ring </vt:lpstr>
      <vt:lpstr>Muon g-2 experiment</vt:lpstr>
      <vt:lpstr>Status</vt:lpstr>
      <vt:lpstr>Muon storage ring</vt:lpstr>
      <vt:lpstr>Electrostatic quadrupoles</vt:lpstr>
      <vt:lpstr>Lattice</vt:lpstr>
      <vt:lpstr>Muon decay</vt:lpstr>
      <vt:lpstr>Calorimeters</vt:lpstr>
      <vt:lpstr>Calorimeters</vt:lpstr>
      <vt:lpstr>Injection</vt:lpstr>
      <vt:lpstr>Muon storage ring</vt:lpstr>
      <vt:lpstr>Injection</vt:lpstr>
      <vt:lpstr>Inflector</vt:lpstr>
      <vt:lpstr>Injection phase space</vt:lpstr>
      <vt:lpstr>Injection channel</vt:lpstr>
      <vt:lpstr>Muon capture</vt:lpstr>
      <vt:lpstr>PowerPoint Presentation</vt:lpstr>
      <vt:lpstr>Muon capture</vt:lpstr>
      <vt:lpstr>Muon capture</vt:lpstr>
      <vt:lpstr>Muon capture</vt:lpstr>
      <vt:lpstr>Muon capture</vt:lpstr>
      <vt:lpstr>Systematics</vt:lpstr>
      <vt:lpstr>E-field correction</vt:lpstr>
      <vt:lpstr>E-field correction</vt:lpstr>
      <vt:lpstr>Acceptance correction</vt:lpstr>
      <vt:lpstr>Detectors</vt:lpstr>
      <vt:lpstr>Fiber Harps</vt:lpstr>
      <vt:lpstr>Traceback trackers</vt:lpstr>
      <vt:lpstr>Beam centroid</vt:lpstr>
      <vt:lpstr>Fiber harp</vt:lpstr>
      <vt:lpstr>Fiber Harp</vt:lpstr>
      <vt:lpstr>Tune</vt:lpstr>
      <vt:lpstr>Lattice</vt:lpstr>
      <vt:lpstr>Momentum distribution</vt:lpstr>
      <vt:lpstr>Momentum Distribution</vt:lpstr>
      <vt:lpstr>Radial distribution</vt:lpstr>
      <vt:lpstr>Momentum distribution</vt:lpstr>
      <vt:lpstr>Nonlinearity</vt:lpstr>
      <vt:lpstr>Resonances</vt:lpstr>
      <vt:lpstr>Conclusion</vt:lpstr>
      <vt:lpstr>Acknowledgement</vt:lpstr>
      <vt:lpstr>backup</vt:lpstr>
      <vt:lpstr>PowerPoint Presentation</vt:lpstr>
      <vt:lpstr>Muon storage ring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Muon Beam Dynamics and Spin Dynamics in the g-2 Storage Ring </dc:title>
  <dc:creator>David Rubin</dc:creator>
  <cp:lastModifiedBy>David Rubin</cp:lastModifiedBy>
  <cp:revision>82</cp:revision>
  <dcterms:created xsi:type="dcterms:W3CDTF">2018-04-25T23:48:59Z</dcterms:created>
  <dcterms:modified xsi:type="dcterms:W3CDTF">2018-05-02T04:40:57Z</dcterms:modified>
</cp:coreProperties>
</file>