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eg" ContentType="image/jpeg"/>
  <Default Extension="rels" ContentType="application/vnd.openxmlformats-package.relationships+xml"/>
  <Default Extension="emf" ContentType="image/x-emf"/>
  <Default Extension="gif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1"/>
  </p:sldMasterIdLst>
  <p:notesMasterIdLst>
    <p:notesMasterId r:id="rId65"/>
  </p:notesMasterIdLst>
  <p:handoutMasterIdLst>
    <p:handoutMasterId r:id="rId66"/>
  </p:handoutMasterIdLst>
  <p:sldIdLst>
    <p:sldId id="256" r:id="rId2"/>
    <p:sldId id="306" r:id="rId3"/>
    <p:sldId id="319" r:id="rId4"/>
    <p:sldId id="281" r:id="rId5"/>
    <p:sldId id="291" r:id="rId6"/>
    <p:sldId id="296" r:id="rId7"/>
    <p:sldId id="287" r:id="rId8"/>
    <p:sldId id="295" r:id="rId9"/>
    <p:sldId id="309" r:id="rId10"/>
    <p:sldId id="257" r:id="rId11"/>
    <p:sldId id="310" r:id="rId12"/>
    <p:sldId id="271" r:id="rId13"/>
    <p:sldId id="272" r:id="rId14"/>
    <p:sldId id="262" r:id="rId15"/>
    <p:sldId id="273" r:id="rId16"/>
    <p:sldId id="263" r:id="rId17"/>
    <p:sldId id="303" r:id="rId18"/>
    <p:sldId id="304" r:id="rId19"/>
    <p:sldId id="305" r:id="rId20"/>
    <p:sldId id="302" r:id="rId21"/>
    <p:sldId id="312" r:id="rId22"/>
    <p:sldId id="313" r:id="rId23"/>
    <p:sldId id="317" r:id="rId24"/>
    <p:sldId id="316" r:id="rId25"/>
    <p:sldId id="318" r:id="rId26"/>
    <p:sldId id="290" r:id="rId27"/>
    <p:sldId id="289" r:id="rId28"/>
    <p:sldId id="260" r:id="rId29"/>
    <p:sldId id="261" r:id="rId30"/>
    <p:sldId id="264" r:id="rId31"/>
    <p:sldId id="297" r:id="rId32"/>
    <p:sldId id="292" r:id="rId33"/>
    <p:sldId id="265" r:id="rId34"/>
    <p:sldId id="314" r:id="rId35"/>
    <p:sldId id="267" r:id="rId36"/>
    <p:sldId id="315" r:id="rId37"/>
    <p:sldId id="294" r:id="rId38"/>
    <p:sldId id="259" r:id="rId39"/>
    <p:sldId id="311" r:id="rId40"/>
    <p:sldId id="308" r:id="rId41"/>
    <p:sldId id="275" r:id="rId42"/>
    <p:sldId id="266" r:id="rId43"/>
    <p:sldId id="288" r:id="rId44"/>
    <p:sldId id="258" r:id="rId45"/>
    <p:sldId id="293" r:id="rId46"/>
    <p:sldId id="298" r:id="rId47"/>
    <p:sldId id="299" r:id="rId48"/>
    <p:sldId id="301" r:id="rId49"/>
    <p:sldId id="284" r:id="rId50"/>
    <p:sldId id="283" r:id="rId51"/>
    <p:sldId id="268" r:id="rId52"/>
    <p:sldId id="269" r:id="rId53"/>
    <p:sldId id="274" r:id="rId54"/>
    <p:sldId id="276" r:id="rId55"/>
    <p:sldId id="277" r:id="rId56"/>
    <p:sldId id="278" r:id="rId57"/>
    <p:sldId id="279" r:id="rId58"/>
    <p:sldId id="280" r:id="rId59"/>
    <p:sldId id="282" r:id="rId60"/>
    <p:sldId id="285" r:id="rId61"/>
    <p:sldId id="300" r:id="rId62"/>
    <p:sldId id="270" r:id="rId63"/>
    <p:sldId id="307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63" autoAdjust="0"/>
  </p:normalViewPr>
  <p:slideViewPr>
    <p:cSldViewPr snapToGrid="0" snapToObjects="1">
      <p:cViewPr>
        <p:scale>
          <a:sx n="130" d="100"/>
          <a:sy n="130" d="100"/>
        </p:scale>
        <p:origin x="-384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7" d="100"/>
          <a:sy n="107" d="100"/>
        </p:scale>
        <p:origin x="-264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notesMaster" Target="notesMasters/notesMaster1.xml"/><Relationship Id="rId66" Type="http://schemas.openxmlformats.org/officeDocument/2006/relationships/handoutMaster" Target="handoutMasters/handout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5BDB-A98F-0940-B10A-F650A8A57761}" type="datetimeFigureOut">
              <a:rPr lang="en-US" smtClean="0"/>
              <a:t>4/25/18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79EB9-A940-9B40-860B-6890D5EA0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463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6E834-CA4B-CF42-A08E-7527734072C4}" type="datetimeFigureOut">
              <a:rPr lang="en-US" smtClean="0"/>
              <a:t>4/25/18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E3CD0-5283-1C42-827C-891918522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480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 of the experiment</a:t>
            </a:r>
          </a:p>
          <a:p>
            <a:r>
              <a:rPr lang="en-US" dirty="0" smtClean="0"/>
              <a:t>Method to store polarized </a:t>
            </a:r>
            <a:r>
              <a:rPr lang="en-US" dirty="0" err="1" smtClean="0"/>
              <a:t>muons</a:t>
            </a:r>
            <a:r>
              <a:rPr lang="en-US" dirty="0" smtClean="0"/>
              <a:t> and measure </a:t>
            </a:r>
            <a:r>
              <a:rPr lang="en-US" dirty="0" err="1" smtClean="0"/>
              <a:t>polarizaiton</a:t>
            </a:r>
            <a:r>
              <a:rPr lang="en-US" dirty="0" smtClean="0"/>
              <a:t> when</a:t>
            </a:r>
            <a:r>
              <a:rPr lang="en-US" baseline="0" dirty="0" smtClean="0"/>
              <a:t> they decay</a:t>
            </a:r>
          </a:p>
          <a:p>
            <a:r>
              <a:rPr lang="en-US" baseline="0" dirty="0" smtClean="0"/>
              <a:t>How to get polarized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. How to measure polarization.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Equation for omega a for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 on axis and with particular momentum</a:t>
            </a:r>
          </a:p>
          <a:p>
            <a:r>
              <a:rPr lang="en-US" baseline="0" dirty="0" smtClean="0"/>
              <a:t>Movie</a:t>
            </a:r>
          </a:p>
          <a:p>
            <a:r>
              <a:rPr lang="en-US" baseline="0" dirty="0" smtClean="0"/>
              <a:t>Storage ring picture. With the specifications.</a:t>
            </a:r>
          </a:p>
          <a:p>
            <a:r>
              <a:rPr lang="en-US" baseline="0" dirty="0" smtClean="0"/>
              <a:t>Electrostatic quads </a:t>
            </a:r>
            <a:r>
              <a:rPr lang="mr-IN" baseline="0" dirty="0" smtClean="0"/>
              <a:t>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twiss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tunes</a:t>
            </a:r>
          </a:p>
          <a:p>
            <a:r>
              <a:rPr lang="en-US" baseline="0" dirty="0" smtClean="0"/>
              <a:t>Injection </a:t>
            </a:r>
            <a:r>
              <a:rPr lang="mr-IN" baseline="0" dirty="0" smtClean="0"/>
              <a:t>–</a:t>
            </a:r>
            <a:r>
              <a:rPr lang="en-US" baseline="0" dirty="0" smtClean="0"/>
              <a:t> apertures </a:t>
            </a:r>
            <a:r>
              <a:rPr lang="mr-IN" baseline="0" dirty="0" smtClean="0"/>
              <a:t>–</a:t>
            </a:r>
            <a:r>
              <a:rPr lang="en-US" baseline="0" dirty="0" smtClean="0"/>
              <a:t> mismatch</a:t>
            </a:r>
          </a:p>
          <a:p>
            <a:r>
              <a:rPr lang="en-US" baseline="0" dirty="0" smtClean="0"/>
              <a:t>Detectors </a:t>
            </a:r>
            <a:r>
              <a:rPr lang="mr-IN" baseline="0" dirty="0" smtClean="0"/>
              <a:t>–</a:t>
            </a:r>
            <a:r>
              <a:rPr lang="en-US" baseline="0" dirty="0" smtClean="0"/>
              <a:t> Measurements</a:t>
            </a:r>
          </a:p>
          <a:p>
            <a:r>
              <a:rPr lang="en-US" baseline="0" dirty="0" smtClean="0"/>
              <a:t>Tunes</a:t>
            </a:r>
          </a:p>
          <a:p>
            <a:r>
              <a:rPr lang="en-US" baseline="0" dirty="0" smtClean="0"/>
              <a:t>Injection dependencies </a:t>
            </a:r>
            <a:r>
              <a:rPr lang="mr-IN" baseline="0" dirty="0" smtClean="0"/>
              <a:t>–</a:t>
            </a:r>
            <a:r>
              <a:rPr lang="en-US" baseline="0" dirty="0" smtClean="0"/>
              <a:t> angle, kick, another drawing</a:t>
            </a:r>
          </a:p>
          <a:p>
            <a:r>
              <a:rPr lang="en-US" baseline="0" dirty="0" smtClean="0"/>
              <a:t>What we learn from distribution that is stored</a:t>
            </a:r>
          </a:p>
          <a:p>
            <a:r>
              <a:rPr lang="en-US" baseline="0" dirty="0" smtClean="0"/>
              <a:t>On and off energy</a:t>
            </a:r>
          </a:p>
          <a:p>
            <a:r>
              <a:rPr lang="en-US" baseline="0" dirty="0" smtClean="0"/>
              <a:t>Measurements</a:t>
            </a:r>
          </a:p>
          <a:p>
            <a:r>
              <a:rPr lang="en-US" baseline="0" dirty="0" smtClean="0"/>
              <a:t>Equation</a:t>
            </a:r>
          </a:p>
          <a:p>
            <a:r>
              <a:rPr lang="en-US" baseline="0" dirty="0" smtClean="0"/>
              <a:t>What we need to know to understand systematics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76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0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94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7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5738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8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4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7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3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4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1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8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30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14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5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ray 10in Heade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" y="0"/>
            <a:ext cx="9143391" cy="79852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3" Type="http://schemas.openxmlformats.org/officeDocument/2006/relationships/image" Target="../media/image2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26.png"/><Relationship Id="rId5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6.emf"/><Relationship Id="rId5" Type="http://schemas.openxmlformats.org/officeDocument/2006/relationships/image" Target="../media/image28.emf"/><Relationship Id="rId6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4" Type="http://schemas.openxmlformats.org/officeDocument/2006/relationships/image" Target="../media/image31.png"/><Relationship Id="rId5" Type="http://schemas.openxmlformats.org/officeDocument/2006/relationships/image" Target="../media/image27.emf"/><Relationship Id="rId6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4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Relationship Id="rId3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3" Type="http://schemas.openxmlformats.org/officeDocument/2006/relationships/image" Target="../media/image39.pd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Relationship Id="rId3" Type="http://schemas.openxmlformats.org/officeDocument/2006/relationships/image" Target="../media/image4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4" Type="http://schemas.openxmlformats.org/officeDocument/2006/relationships/image" Target="../media/image47.emf"/><Relationship Id="rId5" Type="http://schemas.openxmlformats.org/officeDocument/2006/relationships/image" Target="../media/image48.emf"/><Relationship Id="rId6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5" Type="http://schemas.openxmlformats.org/officeDocument/2006/relationships/image" Target="../media/image5.emf"/><Relationship Id="rId1" Type="http://schemas.microsoft.com/office/2007/relationships/media" Target="../media/media1.gif"/><Relationship Id="rId2" Type="http://schemas.openxmlformats.org/officeDocument/2006/relationships/video" Target="../media/media1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9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d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emf"/><Relationship Id="rId5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e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e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Relationship Id="rId3" Type="http://schemas.openxmlformats.org/officeDocument/2006/relationships/image" Target="../media/image58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4" Type="http://schemas.openxmlformats.org/officeDocument/2006/relationships/image" Target="../media/image63.emf"/><Relationship Id="rId5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1" Type="http://schemas.microsoft.com/office/2007/relationships/media" Target="../media/media2.gif"/><Relationship Id="rId2" Type="http://schemas.openxmlformats.org/officeDocument/2006/relationships/video" Target="../media/media2.gif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12.emf"/><Relationship Id="rId5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2525"/>
            <a:ext cx="7772400" cy="1470025"/>
          </a:xfrm>
        </p:spPr>
        <p:txBody>
          <a:bodyPr/>
          <a:lstStyle/>
          <a:p>
            <a:r>
              <a:rPr lang="en-US" dirty="0" err="1" smtClean="0"/>
              <a:t>Muon</a:t>
            </a:r>
            <a:r>
              <a:rPr lang="en-US" dirty="0" smtClean="0"/>
              <a:t> Beam Dynamics and Spin Dynamics </a:t>
            </a:r>
            <a:r>
              <a:rPr lang="en-US" dirty="0"/>
              <a:t>i</a:t>
            </a:r>
            <a:r>
              <a:rPr lang="en-US" dirty="0" smtClean="0"/>
              <a:t>n the g-2 Storage Ring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068" y="3519526"/>
            <a:ext cx="7485499" cy="1752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D. L. Rubin, Cornell University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endParaRPr lang="en-US" dirty="0"/>
          </a:p>
        </p:txBody>
      </p:sp>
      <p:pic>
        <p:nvPicPr>
          <p:cNvPr id="5" name="Picture 4" descr="symbo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9" y="5418084"/>
            <a:ext cx="26416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0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834466"/>
            <a:ext cx="63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34" idx="0"/>
          </p:cNvCxnSpPr>
          <p:nvPr/>
        </p:nvCxnSpPr>
        <p:spPr>
          <a:xfrm flipH="1" flipV="1">
            <a:off x="4979080" y="5255140"/>
            <a:ext cx="21384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36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8" name="Trapezoid 17"/>
          <p:cNvSpPr>
            <a:spLocks noChangeAspect="1"/>
          </p:cNvSpPr>
          <p:nvPr/>
        </p:nvSpPr>
        <p:spPr>
          <a:xfrm rot="5400000">
            <a:off x="523556" y="3317459"/>
            <a:ext cx="1427464" cy="448897"/>
          </a:xfrm>
          <a:prstGeom prst="trapezoid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84933" y="4445178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67805" y="2828175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>
            <a:off x="1186521" y="2411978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64862" y="2233541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277112" y="3316252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55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 descr="InjectionChannelCrossSec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127" y="3621420"/>
            <a:ext cx="4927600" cy="2743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20288" y="5289048"/>
            <a:ext cx="99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39cm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00283" y="5670048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jectionchanne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03" y="1219200"/>
            <a:ext cx="4961397" cy="20701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3733800" y="1600200"/>
            <a:ext cx="1066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42672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magnetic field is near zero at the inner surface of the yoke, and rises to 1.45T between the magnet poles, over a distance of ~39cm 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1" y="1144374"/>
            <a:ext cx="3962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Muons</a:t>
            </a:r>
            <a:r>
              <a:rPr lang="en-US" sz="2000" dirty="0" smtClean="0"/>
              <a:t> come to the end of the M5 line and then propagate through: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ole in magnet yoke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ipole fringe field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Inflector</a:t>
            </a:r>
          </a:p>
          <a:p>
            <a:r>
              <a:rPr lang="en-US" sz="2000" dirty="0" smtClean="0"/>
              <a:t>And exit the inflector 77 mm from the center of the dipole aperture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38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poles-CP5-mod2-v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3198" r="-2560"/>
          <a:stretch>
            <a:fillRect/>
          </a:stretch>
        </p:blipFill>
        <p:spPr bwMode="auto">
          <a:xfrm>
            <a:off x="228600" y="1316627"/>
            <a:ext cx="5791200" cy="329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2887" y="4333082"/>
            <a:ext cx="3711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Apertures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half-width = 9mm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half-height = 28mm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Storage volume radius = 45mm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178896"/>
            <a:ext cx="3467100" cy="306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4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423" y="9767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Injection phase space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 descr="FRXGBE2f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923" y="1784701"/>
            <a:ext cx="6069647" cy="379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6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6800" y="0"/>
            <a:ext cx="8229600" cy="1143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RingFromAbov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8" y="863600"/>
            <a:ext cx="7721600" cy="51181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510420" y="3295564"/>
            <a:ext cx="2441319" cy="22554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2305" y="4479486"/>
            <a:ext cx="9474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7.112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98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16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237272"/>
            <a:ext cx="7539502" cy="471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33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237272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426308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7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18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237272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426308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578708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195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19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237272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426308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578708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14261" y="1426308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1071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g-2 experiment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26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Goal </a:t>
            </a:r>
          </a:p>
          <a:p>
            <a:pPr lvl="1"/>
            <a:r>
              <a:rPr lang="en-US" dirty="0" smtClean="0"/>
              <a:t>measure the anomalous magnetic moment of the </a:t>
            </a:r>
            <a:r>
              <a:rPr lang="en-US" dirty="0" err="1" smtClean="0"/>
              <a:t>muon</a:t>
            </a:r>
            <a:r>
              <a:rPr lang="en-US" dirty="0" smtClean="0"/>
              <a:t> with 0.14 ppm uncertainty (</a:t>
            </a:r>
            <a:r>
              <a:rPr lang="en-US" i="1" dirty="0" smtClean="0"/>
              <a:t>BNL  0.54 ppm</a:t>
            </a:r>
            <a:r>
              <a:rPr lang="en-US" dirty="0" smtClean="0"/>
              <a:t>) </a:t>
            </a:r>
          </a:p>
          <a:p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Circulate polarized </a:t>
            </a:r>
            <a:r>
              <a:rPr lang="en-US" dirty="0" err="1" smtClean="0"/>
              <a:t>muons</a:t>
            </a:r>
            <a:r>
              <a:rPr lang="en-US" dirty="0" smtClean="0"/>
              <a:t> in uniform magnetic field and measure precession frequency</a:t>
            </a:r>
          </a:p>
          <a:p>
            <a:r>
              <a:rPr lang="en-US" dirty="0" smtClean="0"/>
              <a:t>Polarized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select of highest energy in </a:t>
            </a:r>
            <a:r>
              <a:rPr lang="en-US" baseline="30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dirty="0" smtClean="0">
                <a:cs typeface="Symbol" charset="2"/>
              </a:rPr>
              <a:t>Measure </a:t>
            </a:r>
            <a:r>
              <a:rPr lang="en-US" dirty="0" err="1" smtClean="0">
                <a:cs typeface="Symbol" charset="2"/>
              </a:rPr>
              <a:t>muon</a:t>
            </a:r>
            <a:r>
              <a:rPr lang="en-US" dirty="0" smtClean="0">
                <a:cs typeface="Symbol" charset="2"/>
              </a:rPr>
              <a:t> polarization</a:t>
            </a:r>
          </a:p>
          <a:p>
            <a:pPr lvl="1"/>
            <a:r>
              <a:rPr lang="en-US" dirty="0" smtClean="0">
                <a:cs typeface="Symbol" charset="2"/>
              </a:rPr>
              <a:t>Correlation with energy of decay </a:t>
            </a:r>
            <a:r>
              <a:rPr lang="en-US" dirty="0" err="1" smtClean="0">
                <a:cs typeface="Symbol" charset="2"/>
              </a:rPr>
              <a:t>positrions</a:t>
            </a:r>
            <a:endParaRPr lang="en-US" dirty="0">
              <a:cs typeface="Symbol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pi^+_rightarrow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4" y="4208583"/>
            <a:ext cx="20320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40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20</a:t>
            </a:fld>
            <a:endParaRPr lang="en-US"/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1402999"/>
            <a:ext cx="6633501" cy="414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56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585" y="3040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Systematics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21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2293924"/>
            <a:ext cx="7825145" cy="84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64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22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930768" y="1230937"/>
            <a:ext cx="2540001" cy="1768217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671209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Pitch correction: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Contribution depends on vertical phase space distribution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 Correction requires measurement of vertical phase space</a:t>
            </a:r>
          </a:p>
          <a:p>
            <a:pPr marL="285750" indent="-28575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19" name="Picture 18" descr="beta_y_=_p_y∕(_g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54" y="3925083"/>
            <a:ext cx="2366596" cy="4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53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666151" y="1143014"/>
            <a:ext cx="3089032" cy="1992923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2569934" cy="1079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E-field correction: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Choose momentum</a:t>
            </a:r>
            <a:r>
              <a:rPr lang="en-US" dirty="0" smtClean="0"/>
              <a:t>.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  </a:t>
            </a:r>
            <a:r>
              <a:rPr lang="en-US" sz="2000" dirty="0" smtClean="0"/>
              <a:t>At</a:t>
            </a:r>
          </a:p>
        </p:txBody>
      </p:sp>
      <p:pic>
        <p:nvPicPr>
          <p:cNvPr id="15" name="Picture 14" descr="vec_p_rm_magic_=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096" y="3463681"/>
            <a:ext cx="5395058" cy="7798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6846" y="4570439"/>
            <a:ext cx="69361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Correcting for contribution from non-magic momentum </a:t>
            </a:r>
            <a:r>
              <a:rPr lang="en-US" dirty="0" err="1" smtClean="0"/>
              <a:t>muons</a:t>
            </a:r>
            <a:r>
              <a:rPr lang="en-US" dirty="0" smtClean="0"/>
              <a:t> requires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radial distribution </a:t>
            </a:r>
          </a:p>
          <a:p>
            <a:endParaRPr lang="en-US" dirty="0"/>
          </a:p>
        </p:txBody>
      </p:sp>
      <p:pic>
        <p:nvPicPr>
          <p:cNvPr id="18" name="Picture 17" descr="vec_E_=_k(x_hat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4" y="5119076"/>
            <a:ext cx="2125295" cy="4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361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045" y="-477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Acceptance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7076" y="1338384"/>
            <a:ext cx="7991716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acceptance of the calorimeters depends on the radial offset of the decay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Radial offset varies with modulation of beam width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 And with oscillation of the centroid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r>
              <a:rPr lang="en-US" i="1" dirty="0" smtClean="0"/>
              <a:t>Correction requires measurement of both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24463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969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Detectors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541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062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26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904541" y="5496255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2992829" y="3513868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564" y="6058734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sp>
        <p:nvSpPr>
          <p:cNvPr id="16" name="TextBox 15"/>
          <p:cNvSpPr txBox="1"/>
          <p:nvPr/>
        </p:nvSpPr>
        <p:spPr>
          <a:xfrm>
            <a:off x="2151402" y="3577603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053" y="4601891"/>
            <a:ext cx="2170366" cy="17544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2" y="1673302"/>
            <a:ext cx="2199259" cy="20455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07942" y="4171557"/>
            <a:ext cx="2199259" cy="22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8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871" y="965550"/>
            <a:ext cx="5394955" cy="5394955"/>
          </a:xfrm>
          <a:prstGeom prst="rect">
            <a:avLst/>
          </a:prstGeom>
        </p:spPr>
      </p:pic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786" y="679425"/>
            <a:ext cx="5562600" cy="55499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1490968" y="3229360"/>
            <a:ext cx="5029200" cy="502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1502379" y="3239129"/>
            <a:ext cx="5029200" cy="502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1539814" y="-459502"/>
            <a:ext cx="50292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0386" y="-12071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Traceback</a:t>
            </a:r>
            <a:r>
              <a:rPr lang="en-US" dirty="0" smtClean="0">
                <a:solidFill>
                  <a:srgbClr val="FFFFFF"/>
                </a:solidFill>
              </a:rPr>
              <a:t> trackers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16786" y="6407966"/>
            <a:ext cx="2133600" cy="365125"/>
          </a:xfrm>
        </p:spPr>
        <p:txBody>
          <a:bodyPr/>
          <a:lstStyle/>
          <a:p>
            <a:r>
              <a:rPr lang="en-US" dirty="0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62163" y="6416264"/>
            <a:ext cx="2895600" cy="365125"/>
          </a:xfrm>
        </p:spPr>
        <p:txBody>
          <a:bodyPr/>
          <a:lstStyle/>
          <a:p>
            <a:r>
              <a:rPr lang="en-US" dirty="0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3553" y="6371010"/>
            <a:ext cx="2133600" cy="365125"/>
          </a:xfrm>
        </p:spPr>
        <p:txBody>
          <a:bodyPr/>
          <a:lstStyle/>
          <a:p>
            <a:fld id="{F80ED0F2-B7E8-E746-ADBA-DA3F900D2F87}" type="slidenum">
              <a:rPr lang="en-US" smtClean="0"/>
              <a:t>27</a:t>
            </a:fld>
            <a:endParaRPr lang="en-US" dirty="0"/>
          </a:p>
        </p:txBody>
      </p:sp>
      <p:sp>
        <p:nvSpPr>
          <p:cNvPr id="3" name="Arc 2"/>
          <p:cNvSpPr>
            <a:spLocks noChangeAspect="1"/>
          </p:cNvSpPr>
          <p:nvPr/>
        </p:nvSpPr>
        <p:spPr>
          <a:xfrm rot="6237839">
            <a:off x="4837564" y="2610444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09963" y="4882005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944334" y="5524461"/>
            <a:ext cx="21342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7631966" y="4385032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600460" y="4504514"/>
            <a:ext cx="101010" cy="371262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80501" y="50711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7652624" y="4385032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98894" y="280860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49991" y="381588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984" y="4093696"/>
            <a:ext cx="2739733" cy="217540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64727" y="1714663"/>
            <a:ext cx="3993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Measure trajectory of decay positron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Traceback</a:t>
            </a:r>
            <a:r>
              <a:rPr lang="en-US" dirty="0" smtClean="0"/>
              <a:t> to position of parent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69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508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Beam centroid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28</a:t>
            </a:fld>
            <a:endParaRPr lang="en-US"/>
          </a:p>
        </p:txBody>
      </p:sp>
      <p:pic>
        <p:nvPicPr>
          <p:cNvPr id="9" name="Picture 8" descr="FRXGBE2f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0" y="909224"/>
            <a:ext cx="4637145" cy="2960571"/>
          </a:xfrm>
          <a:prstGeom prst="rect">
            <a:avLst/>
          </a:prstGeom>
        </p:spPr>
      </p:pic>
      <p:pic>
        <p:nvPicPr>
          <p:cNvPr id="10" name="Picture 9" descr="FRXGBE2f7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89" y="3172241"/>
            <a:ext cx="4695211" cy="3184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941" y="4027686"/>
            <a:ext cx="2199259" cy="2045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3205" y="1143000"/>
            <a:ext cx="2739733" cy="217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16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046" y="-127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29</a:t>
            </a:fld>
            <a:endParaRPr lang="en-US"/>
          </a:p>
        </p:txBody>
      </p:sp>
      <p:pic>
        <p:nvPicPr>
          <p:cNvPr id="7" name="Picture 6" descr="FRXGBE2f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872762"/>
            <a:ext cx="7200900" cy="459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16000" y="1094154"/>
            <a:ext cx="7214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Radial width / 150 ns</a:t>
            </a:r>
          </a:p>
          <a:p>
            <a:r>
              <a:rPr lang="en-US" dirty="0"/>
              <a:t> </a:t>
            </a:r>
            <a:r>
              <a:rPr lang="en-US" dirty="0" smtClean="0"/>
              <a:t> - Phase space and dispersion mismatch at injection</a:t>
            </a:r>
          </a:p>
          <a:p>
            <a:r>
              <a:rPr lang="en-US" dirty="0"/>
              <a:t> </a:t>
            </a:r>
            <a:r>
              <a:rPr lang="en-US" dirty="0" smtClean="0"/>
              <a:t> - Width modulated at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x</a:t>
            </a:r>
            <a:r>
              <a:rPr lang="en-US" baseline="-25000" dirty="0" smtClean="0"/>
              <a:t>  </a:t>
            </a:r>
            <a:r>
              <a:rPr lang="en-US" dirty="0" smtClean="0"/>
              <a:t>and  2Q</a:t>
            </a:r>
            <a:r>
              <a:rPr lang="en-US" baseline="-25000" dirty="0" smtClean="0"/>
              <a:t>x </a:t>
            </a:r>
            <a:r>
              <a:rPr lang="en-US" dirty="0" smtClean="0"/>
              <a:t>=&gt; dispersive and </a:t>
            </a:r>
            <a:r>
              <a:rPr lang="en-US" dirty="0" err="1" smtClean="0"/>
              <a:t>betatron</a:t>
            </a:r>
            <a:r>
              <a:rPr lang="en-US" dirty="0" smtClean="0"/>
              <a:t> components</a:t>
            </a:r>
            <a:endParaRPr lang="en-US" baseline="-25000" dirty="0" smtClean="0"/>
          </a:p>
          <a:p>
            <a:r>
              <a:rPr lang="en-US" baseline="-25000" dirty="0"/>
              <a:t> </a:t>
            </a:r>
            <a:r>
              <a:rPr lang="en-US" dirty="0" smtClean="0"/>
              <a:t> -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798" y="2354385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68182" y="2559538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68182" y="2809630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170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892" y="11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Status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79231" y="2432539"/>
            <a:ext cx="717375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Commissioning run summer 2017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Production run is just beginning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Anticipate statistics in excess of BNL sample by summer 2018 shutdown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Upgrades of several systems planned for summer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4692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7353" y="274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30</a:t>
            </a:fld>
            <a:endParaRPr lang="en-US"/>
          </a:p>
        </p:txBody>
      </p:sp>
      <p:pic>
        <p:nvPicPr>
          <p:cNvPr id="7" name="Picture 6" descr="FRXGBE2f1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69" y="1521070"/>
            <a:ext cx="7200900" cy="459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4154" y="967154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height / 150 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Modulation at 2Q</a:t>
            </a:r>
            <a:r>
              <a:rPr lang="en-US" baseline="-25000" dirty="0" smtClean="0"/>
              <a:t>y </a:t>
            </a:r>
            <a:r>
              <a:rPr lang="en-US" dirty="0" smtClean="0"/>
              <a:t>=&gt; phase space mismatch at injection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Informs pitch correction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6607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585" y="401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8154" y="178776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Antoine’s plots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22" y="1892300"/>
            <a:ext cx="5494024" cy="3588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30923" y="1309077"/>
            <a:ext cx="2570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FFT of fiber harp centroid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175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32</a:t>
            </a:fld>
            <a:endParaRPr lang="en-US"/>
          </a:p>
        </p:txBody>
      </p:sp>
      <p:pic>
        <p:nvPicPr>
          <p:cNvPr id="11" name="Picture 10" descr="FRXGBE2f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3" y="944752"/>
            <a:ext cx="4454957" cy="556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624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Fast Rotation Signal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33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08" y="878698"/>
            <a:ext cx="7556500" cy="23495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88308" y="1145878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70141" y="1158526"/>
            <a:ext cx="3291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Positron intensity in calorimeters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34" y="3168600"/>
            <a:ext cx="7557957" cy="27606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54831" y="3348947"/>
            <a:ext cx="30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Remove decay and precession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881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34</a:t>
            </a:fld>
            <a:endParaRPr lang="en-US"/>
          </a:p>
        </p:txBody>
      </p:sp>
      <p:pic>
        <p:nvPicPr>
          <p:cNvPr id="7" name="Picture 6" descr="FRXGBE2f1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7373" y="2906014"/>
            <a:ext cx="2889942" cy="440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0896" y="4811201"/>
            <a:ext cx="4359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Distribution of revolution frequencies </a:t>
            </a:r>
            <a:r>
              <a:rPr lang="en-US" b="1" dirty="0" smtClean="0"/>
              <a:t>is</a:t>
            </a:r>
            <a:r>
              <a:rPr lang="en-US" dirty="0" smtClean="0"/>
              <a:t> the distribution of momenta.</a:t>
            </a:r>
            <a:r>
              <a:rPr lang="en-US" dirty="0"/>
              <a:t> </a:t>
            </a:r>
            <a:r>
              <a:rPr lang="en-US" dirty="0" smtClean="0"/>
              <a:t>Fourier transform of the fast rotation signal =&gt; frequency distribution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0896" y="4390798"/>
            <a:ext cx="416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Fourier analysis of fast rotation signal </a:t>
            </a:r>
            <a:endParaRPr lang="en-US" sz="2000" i="1" dirty="0"/>
          </a:p>
        </p:txBody>
      </p:sp>
      <p:sp>
        <p:nvSpPr>
          <p:cNvPr id="11" name="Rectangle 10"/>
          <p:cNvSpPr/>
          <p:nvPr/>
        </p:nvSpPr>
        <p:spPr>
          <a:xfrm>
            <a:off x="2188308" y="2181416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43434" y="3907693"/>
            <a:ext cx="0" cy="2324387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41691" y="4391743"/>
            <a:ext cx="170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Frequency distribution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089" y="1473530"/>
            <a:ext cx="411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Fit momentum distribution to </a:t>
            </a:r>
            <a:r>
              <a:rPr lang="en-US" sz="2000" i="1" dirty="0" err="1" smtClean="0"/>
              <a:t>debunching</a:t>
            </a:r>
            <a:r>
              <a:rPr lang="en-US" sz="2000" i="1" dirty="0" smtClean="0"/>
              <a:t> signal</a:t>
            </a:r>
            <a:endParaRPr lang="en-US" sz="2000" i="1" dirty="0"/>
          </a:p>
        </p:txBody>
      </p:sp>
      <p:pic>
        <p:nvPicPr>
          <p:cNvPr id="15" name="Picture 14" descr="FRXGBE2f1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121" y="779793"/>
            <a:ext cx="4372285" cy="2834824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641834" y="908538"/>
            <a:ext cx="0" cy="2435071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7463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35</a:t>
            </a:fld>
            <a:endParaRPr lang="en-US"/>
          </a:p>
        </p:txBody>
      </p:sp>
      <p:pic>
        <p:nvPicPr>
          <p:cNvPr id="7" name="Picture 6" descr="FRXGBE2f1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1905000"/>
            <a:ext cx="49022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76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8410" y="20638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2694" y="1309077"/>
            <a:ext cx="6525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Momentum distribution is ‘high’</a:t>
            </a:r>
          </a:p>
          <a:p>
            <a:pPr marL="285750" indent="-285750">
              <a:buFont typeface="Symbol" charset="0"/>
              <a:buChar char=""/>
            </a:pPr>
            <a:r>
              <a:rPr lang="en-US" dirty="0" smtClean="0"/>
              <a:t>Injection kicker is under-kicking and/or tails of the </a:t>
            </a:r>
            <a:r>
              <a:rPr lang="en-US" dirty="0" err="1" smtClean="0"/>
              <a:t>muon</a:t>
            </a:r>
            <a:r>
              <a:rPr lang="en-US" dirty="0" smtClean="0"/>
              <a:t> pulse    are in the rising and falling tails of the kick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2525484"/>
            <a:ext cx="3657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86893"/>
            <a:ext cx="3657600" cy="365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029" y="2811639"/>
            <a:ext cx="1299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Muon</a:t>
            </a:r>
            <a:r>
              <a:rPr lang="en-US" dirty="0" smtClean="0"/>
              <a:t> pulse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29923" y="2947460"/>
            <a:ext cx="130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 pulse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1955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37</a:t>
            </a:fld>
            <a:endParaRPr lang="en-US"/>
          </a:p>
        </p:txBody>
      </p:sp>
      <p:pic>
        <p:nvPicPr>
          <p:cNvPr id="9" name="Picture 8" descr="FRXGBE2f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57967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11" y="972108"/>
            <a:ext cx="3238916" cy="2885859"/>
          </a:xfrm>
          <a:prstGeom prst="rect">
            <a:avLst/>
          </a:prstGeom>
        </p:spPr>
      </p:pic>
      <p:pic>
        <p:nvPicPr>
          <p:cNvPr id="12" name="Picture 11" descr="quad_field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94" y="2174973"/>
            <a:ext cx="3217887" cy="3217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637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94" y="-6728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Resonance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38</a:t>
            </a:fld>
            <a:endParaRPr lang="en-US"/>
          </a:p>
        </p:txBody>
      </p:sp>
      <p:pic>
        <p:nvPicPr>
          <p:cNvPr id="9" name="Picture 8" descr="FRXGBE2f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43" y="792428"/>
            <a:ext cx="4729742" cy="4729742"/>
          </a:xfrm>
          <a:prstGeom prst="rect">
            <a:avLst/>
          </a:prstGeom>
        </p:spPr>
      </p:pic>
      <p:pic>
        <p:nvPicPr>
          <p:cNvPr id="10" name="Picture 9" descr="nu_x+3_nu_y=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73" y="5632006"/>
            <a:ext cx="1209431" cy="21547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3370384" y="5050691"/>
            <a:ext cx="0" cy="51055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3_nu_y=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6" y="5536222"/>
            <a:ext cx="729160" cy="219456"/>
          </a:xfrm>
          <a:prstGeom prst="rect">
            <a:avLst/>
          </a:prstGeom>
        </p:spPr>
      </p:pic>
      <p:pic>
        <p:nvPicPr>
          <p:cNvPr id="14" name="Picture 13" descr="3_nu_y=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66" y="-1056543"/>
            <a:ext cx="729160" cy="21945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1715476" y="5050691"/>
            <a:ext cx="0" cy="5105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FRXGBE2f2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4" y="1075719"/>
            <a:ext cx="3904487" cy="4880609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7473462" y="2090617"/>
            <a:ext cx="440104" cy="3223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7131538" y="3171092"/>
            <a:ext cx="341924" cy="510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137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843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Acknowledgemen</a:t>
            </a:r>
            <a:r>
              <a:rPr lang="en-US" dirty="0" smtClean="0">
                <a:solidFill>
                  <a:srgbClr val="FFFFFF"/>
                </a:solidFill>
              </a:rPr>
              <a:t>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39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3614" y="823346"/>
            <a:ext cx="7151078" cy="5878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r>
              <a:rPr lang="en-US" dirty="0" smtClean="0"/>
              <a:t>K. S. </a:t>
            </a:r>
            <a:r>
              <a:rPr lang="en-US" dirty="0" err="1" smtClean="0"/>
              <a:t>Khaw</a:t>
            </a:r>
            <a:r>
              <a:rPr lang="en-US" dirty="0" smtClean="0"/>
              <a:t>,  A.T. Feinberg, University of Washington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 of the </a:t>
            </a:r>
            <a:r>
              <a:rPr lang="en-US" dirty="0" err="1" smtClean="0"/>
              <a:t>Muon</a:t>
            </a:r>
            <a:r>
              <a:rPr lang="en-US" dirty="0"/>
              <a:t> </a:t>
            </a:r>
            <a:r>
              <a:rPr lang="en-US" dirty="0" smtClean="0"/>
              <a:t>g-2 Collaboration (E989)</a:t>
            </a:r>
          </a:p>
          <a:p>
            <a:endParaRPr lang="en-US" dirty="0"/>
          </a:p>
          <a:p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Superconducting Magnetic Inflector System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N.S.Froemming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WEPAF014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Electrostatic </a:t>
            </a:r>
            <a:r>
              <a:rPr lang="en-US" sz="1400" dirty="0" err="1" smtClean="0"/>
              <a:t>Quadrupole</a:t>
            </a:r>
            <a:r>
              <a:rPr lang="en-US" sz="1400" dirty="0" smtClean="0"/>
              <a:t> System for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 - J.D. </a:t>
            </a:r>
            <a:r>
              <a:rPr lang="en-US" sz="1400" dirty="0" err="1" smtClean="0"/>
              <a:t>Crnkovic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 WEPAF015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Application of Quad-Scan Measurement Techniques to </a:t>
            </a:r>
            <a:r>
              <a:rPr lang="en-US" sz="1400" dirty="0" err="1" smtClean="0"/>
              <a:t>Muon</a:t>
            </a:r>
            <a:r>
              <a:rPr lang="en-US" sz="1400" dirty="0" smtClean="0"/>
              <a:t> Beams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J. Bradley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WEPAF016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Lost </a:t>
            </a:r>
            <a:r>
              <a:rPr lang="en-US" sz="1400" dirty="0" err="1" smtClean="0"/>
              <a:t>Muon</a:t>
            </a:r>
            <a:r>
              <a:rPr lang="en-US" sz="1400" dirty="0" smtClean="0"/>
              <a:t> Function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S.Ganguly</a:t>
            </a:r>
            <a:r>
              <a:rPr lang="en-US" sz="1400" dirty="0" smtClean="0"/>
              <a:t> &amp; </a:t>
            </a:r>
            <a:r>
              <a:rPr lang="en-US" sz="1400" dirty="0" err="1" smtClean="0"/>
              <a:t>J.D.Crnkovic</a:t>
            </a:r>
            <a:r>
              <a:rPr lang="en-US" sz="1400" dirty="0" smtClean="0"/>
              <a:t> THPAK139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New Fast Kicker Results from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A.P.Schreckenberger</a:t>
            </a:r>
            <a:r>
              <a:rPr lang="en-US" sz="1400" dirty="0" smtClean="0"/>
              <a:t> </a:t>
            </a:r>
            <a:r>
              <a:rPr lang="en-US" sz="1400" i="1" dirty="0" smtClean="0"/>
              <a:t>et al.  </a:t>
            </a:r>
            <a:r>
              <a:rPr lang="en-US" sz="1400" dirty="0" smtClean="0"/>
              <a:t>THPML093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Using Time Evolution of the Bunch Structure to Extract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Momentum Distribution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W. Wu, B. Quinn, </a:t>
            </a:r>
            <a:r>
              <a:rPr lang="en-US" sz="1400" dirty="0" err="1" smtClean="0"/>
              <a:t>J.D.Crnkovic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Initial Studies into Longitudinal </a:t>
            </a:r>
            <a:r>
              <a:rPr lang="en-US" sz="1400" dirty="0" err="1" smtClean="0"/>
              <a:t>Inization</a:t>
            </a:r>
            <a:r>
              <a:rPr lang="en-US" sz="1400" dirty="0" smtClean="0"/>
              <a:t> Cooling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</a:t>
            </a:r>
            <a:r>
              <a:rPr lang="en-US" sz="1400" dirty="0" smtClean="0"/>
              <a:t>  - J. Bradley </a:t>
            </a:r>
            <a:r>
              <a:rPr lang="en-US" sz="1400" i="1" dirty="0" smtClean="0"/>
              <a:t>et </a:t>
            </a:r>
            <a:r>
              <a:rPr lang="en-US" sz="1400" i="1" smtClean="0"/>
              <a:t>al. </a:t>
            </a:r>
            <a:endParaRPr lang="en-US" sz="1400" i="1" dirty="0" smtClean="0"/>
          </a:p>
          <a:p>
            <a:endParaRPr lang="en-US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34215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9253"/>
            <a:ext cx="8229600" cy="1143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Muon</a:t>
            </a:r>
            <a:r>
              <a:rPr lang="en-US" sz="3600" dirty="0" smtClean="0">
                <a:solidFill>
                  <a:srgbClr val="FFFFFF"/>
                </a:solidFill>
              </a:rPr>
              <a:t> storage ring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</a:t>
            </a:fld>
            <a:endParaRPr lang="en-US"/>
          </a:p>
        </p:txBody>
      </p:sp>
      <p:pic>
        <p:nvPicPr>
          <p:cNvPr id="7" name="muon_wcalo_1000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7060" y="1765300"/>
            <a:ext cx="4445000" cy="3327400"/>
          </a:xfrm>
          <a:prstGeom prst="rect">
            <a:avLst/>
          </a:prstGeom>
        </p:spPr>
      </p:pic>
      <p:sp>
        <p:nvSpPr>
          <p:cNvPr id="8" name="Donut 7"/>
          <p:cNvSpPr>
            <a:spLocks noChangeAspect="1"/>
          </p:cNvSpPr>
          <p:nvPr/>
        </p:nvSpPr>
        <p:spPr>
          <a:xfrm>
            <a:off x="4495908" y="2144688"/>
            <a:ext cx="2808312" cy="2808312"/>
          </a:xfrm>
          <a:prstGeom prst="donut">
            <a:avLst>
              <a:gd name="adj" fmla="val 20719"/>
            </a:avLst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27000"/>
                </a:schemeClr>
              </a:gs>
              <a:gs pos="80000">
                <a:schemeClr val="accent1">
                  <a:shade val="93000"/>
                  <a:satMod val="130000"/>
                  <a:alpha val="27000"/>
                </a:schemeClr>
              </a:gs>
              <a:gs pos="100000">
                <a:schemeClr val="accent1">
                  <a:shade val="94000"/>
                  <a:satMod val="135000"/>
                  <a:alpha val="2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132348" y="2348880"/>
            <a:ext cx="1936216" cy="576064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 rot="20700000">
            <a:off x="3763898" y="2468880"/>
            <a:ext cx="216024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640000">
            <a:off x="4367642" y="2304288"/>
            <a:ext cx="216024" cy="43204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464169" y="1844933"/>
            <a:ext cx="928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M5 line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407260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007460" y="2286000"/>
            <a:ext cx="775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 quad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464660" y="3276600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kickers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178660" y="5257800"/>
            <a:ext cx="1411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24 calorimeters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5635860" y="4572000"/>
            <a:ext cx="152400" cy="6858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864460" y="4572000"/>
            <a:ext cx="228600" cy="6096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931260" y="2590800"/>
            <a:ext cx="381000" cy="1524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vec_omega_a_=_-_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8" y="1872273"/>
            <a:ext cx="2514600" cy="749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4339" y="4599057"/>
            <a:ext cx="4573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Uniform B-field =&gt; electrostatic focusing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194157" y="5695462"/>
            <a:ext cx="254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Circumference = 44.69 m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1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40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2590800" y="1943100"/>
            <a:ext cx="4405839" cy="42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20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41</a:t>
            </a:fld>
            <a:endParaRPr lang="en-US"/>
          </a:p>
        </p:txBody>
      </p:sp>
      <p:pic>
        <p:nvPicPr>
          <p:cNvPr id="8" name="Picture 7" descr="quadscan-2018-03-2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21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42</a:t>
            </a:fld>
            <a:endParaRPr lang="en-US"/>
          </a:p>
        </p:txBody>
      </p:sp>
      <p:pic>
        <p:nvPicPr>
          <p:cNvPr id="3" name="Picture 2" descr="FRXGBE2f1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2253742"/>
            <a:ext cx="6327648" cy="410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4837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872" y="-3284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43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32503" y="1943590"/>
            <a:ext cx="3822505" cy="382250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3612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44</a:t>
            </a:fld>
            <a:endParaRPr lang="en-US"/>
          </a:p>
        </p:txBody>
      </p:sp>
      <p:pic>
        <p:nvPicPr>
          <p:cNvPr id="8" name="Picture 7" descr="FRXGBE2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4070350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09" y="884604"/>
            <a:ext cx="3238916" cy="28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767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45</a:t>
            </a:fld>
            <a:endParaRPr lang="en-US"/>
          </a:p>
        </p:txBody>
      </p:sp>
      <p:pic>
        <p:nvPicPr>
          <p:cNvPr id="7" name="Picture 6" descr="FRXGBE2f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3" y="944752"/>
            <a:ext cx="4454957" cy="556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680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872" y="-3284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46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32503" y="1943590"/>
            <a:ext cx="3822505" cy="382250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206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47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726328" y="5923253"/>
            <a:ext cx="63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18" name="Trapezoid 17"/>
          <p:cNvSpPr>
            <a:spLocks noChangeAspect="1"/>
          </p:cNvSpPr>
          <p:nvPr/>
        </p:nvSpPr>
        <p:spPr>
          <a:xfrm rot="5400000">
            <a:off x="523556" y="3317459"/>
            <a:ext cx="1427464" cy="448897"/>
          </a:xfrm>
          <a:prstGeom prst="trapezoid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84933" y="4445178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67805" y="2828175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>
            <a:off x="1186521" y="2411978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64862" y="2233541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277112" y="3316252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sp>
        <p:nvSpPr>
          <p:cNvPr id="27" name="Oval 26"/>
          <p:cNvSpPr/>
          <p:nvPr/>
        </p:nvSpPr>
        <p:spPr>
          <a:xfrm>
            <a:off x="4795060" y="5561946"/>
            <a:ext cx="394114" cy="39415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000464" y="5550997"/>
            <a:ext cx="0" cy="448874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80990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872" y="-3284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48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32503" y="1943590"/>
            <a:ext cx="3822505" cy="3822505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17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799" y="2235200"/>
            <a:ext cx="4249845" cy="37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1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Electrostatic </a:t>
            </a:r>
            <a:r>
              <a:rPr lang="en-US" sz="3200" dirty="0" err="1" smtClean="0">
                <a:solidFill>
                  <a:srgbClr val="FFFFFF"/>
                </a:solidFill>
              </a:rPr>
              <a:t>quadrupoles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82" y="4190444"/>
            <a:ext cx="2406618" cy="2144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9" y="2121069"/>
            <a:ext cx="2530341" cy="164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801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372" y="-5738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Outline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with movie</a:t>
            </a:r>
          </a:p>
          <a:p>
            <a:r>
              <a:rPr lang="en-US" dirty="0" smtClean="0"/>
              <a:t>Storage ring</a:t>
            </a:r>
          </a:p>
          <a:p>
            <a:r>
              <a:rPr lang="en-US" dirty="0" smtClean="0"/>
              <a:t>Injection and theory</a:t>
            </a:r>
          </a:p>
          <a:p>
            <a:r>
              <a:rPr lang="en-US" dirty="0" smtClean="0"/>
              <a:t>Where we are</a:t>
            </a:r>
          </a:p>
          <a:p>
            <a:r>
              <a:rPr lang="en-US" dirty="0" smtClean="0"/>
              <a:t>Detectors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290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51</a:t>
            </a:fld>
            <a:endParaRPr lang="en-US"/>
          </a:p>
        </p:txBody>
      </p:sp>
      <p:pic>
        <p:nvPicPr>
          <p:cNvPr id="7" name="Picture 6" descr="BMAD Fiber Harp Simulation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587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529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52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00200"/>
            <a:ext cx="73152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5191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53</a:t>
            </a:fld>
            <a:endParaRPr lang="en-US"/>
          </a:p>
        </p:txBody>
      </p:sp>
      <p:pic>
        <p:nvPicPr>
          <p:cNvPr id="7" name="Picture 6" descr="PictureChamberWithTrackerMott2018032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r="38201"/>
          <a:stretch/>
        </p:blipFill>
        <p:spPr>
          <a:xfrm rot="16200000">
            <a:off x="3873766" y="68384"/>
            <a:ext cx="13872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070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54</a:t>
            </a:fld>
            <a:endParaRPr lang="en-US"/>
          </a:p>
        </p:txBody>
      </p:sp>
      <p:pic>
        <p:nvPicPr>
          <p:cNvPr id="7" name="Picture 6" descr="twiss_mismatch_plot_117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286000"/>
            <a:ext cx="3657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5861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947" y="1262767"/>
            <a:ext cx="3112853" cy="25163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r="25467"/>
          <a:stretch/>
        </p:blipFill>
        <p:spPr>
          <a:xfrm>
            <a:off x="2906947" y="3998443"/>
            <a:ext cx="3494093" cy="235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6024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117600"/>
            <a:ext cx="7594600" cy="4622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390" y="3240743"/>
            <a:ext cx="3822700" cy="303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419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840000">
            <a:off x="2381008" y="1517001"/>
            <a:ext cx="4694936" cy="480604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557589" y="1690081"/>
            <a:ext cx="4622800" cy="4431813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8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8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501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0723"/>
          <a:stretch/>
        </p:blipFill>
        <p:spPr>
          <a:xfrm>
            <a:off x="1396023" y="2035908"/>
            <a:ext cx="6421455" cy="372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8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59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038600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644" y="2441435"/>
            <a:ext cx="5547675" cy="3492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297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 descr="FRXGBE2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4070350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09" y="884604"/>
            <a:ext cx="3238916" cy="2885859"/>
          </a:xfrm>
          <a:prstGeom prst="rect">
            <a:avLst/>
          </a:prstGeom>
        </p:spPr>
      </p:pic>
      <p:pic>
        <p:nvPicPr>
          <p:cNvPr id="9" name="Picture 8" descr="tune_plan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51" y="945924"/>
            <a:ext cx="4449387" cy="556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857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537" y="92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Traceback</a:t>
            </a:r>
            <a:r>
              <a:rPr lang="en-US" dirty="0" smtClean="0">
                <a:solidFill>
                  <a:srgbClr val="FFFFFF"/>
                </a:solidFill>
              </a:rPr>
              <a:t> Trackers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60</a:t>
            </a:fld>
            <a:r>
              <a:rPr lang="en-US" dirty="0" smtClean="0"/>
              <a:t/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342440" y="5540045"/>
            <a:ext cx="439714" cy="20802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25802"/>
            <a:ext cx="5562600" cy="55499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08949" y="520063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9424" y="917607"/>
            <a:ext cx="5394947" cy="5394947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64761" y="2612773"/>
            <a:ext cx="5486400" cy="5486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741377" y="-912462"/>
            <a:ext cx="5488137" cy="5488137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894" y="4043406"/>
            <a:ext cx="2615381" cy="207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9784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423" y="9767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Injection phase space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61</a:t>
            </a:fld>
            <a:endParaRPr lang="en-US"/>
          </a:p>
        </p:txBody>
      </p:sp>
      <p:pic>
        <p:nvPicPr>
          <p:cNvPr id="7" name="Picture 6" descr="FRXGBE2f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548"/>
            <a:ext cx="5379277" cy="3362048"/>
          </a:xfrm>
          <a:prstGeom prst="rect">
            <a:avLst/>
          </a:prstGeom>
        </p:spPr>
      </p:pic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202" y="4306596"/>
            <a:ext cx="3657600" cy="2286000"/>
          </a:xfrm>
          <a:prstGeom prst="rect">
            <a:avLst/>
          </a:prstGeom>
        </p:spPr>
      </p:pic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286000"/>
            <a:ext cx="36576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2075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10869"/>
            <a:ext cx="8229600" cy="1143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Muon</a:t>
            </a:r>
            <a:r>
              <a:rPr lang="en-US" sz="3600" dirty="0" smtClean="0">
                <a:solidFill>
                  <a:srgbClr val="FFFFFF"/>
                </a:solidFill>
              </a:rPr>
              <a:t> g-2 storage ring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62</a:t>
            </a:fld>
            <a:endParaRPr lang="en-US"/>
          </a:p>
        </p:txBody>
      </p:sp>
      <p:pic>
        <p:nvPicPr>
          <p:cNvPr id="7" name="Picture 6" descr="make_calorimeter.png"/>
          <p:cNvPicPr>
            <a:picLocks noChangeAspect="1"/>
          </p:cNvPicPr>
          <p:nvPr/>
        </p:nvPicPr>
        <p:blipFill>
          <a:blip r:embed="rId4">
            <a:alphaModFix amt="9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765300"/>
            <a:ext cx="4445000" cy="33274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563888" y="2564904"/>
            <a:ext cx="1944216" cy="194421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muon_2000steps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31256" y="1757784"/>
            <a:ext cx="4445000" cy="3327400"/>
          </a:xfrm>
          <a:prstGeom prst="rect">
            <a:avLst/>
          </a:prstGeom>
        </p:spPr>
      </p:pic>
      <p:sp>
        <p:nvSpPr>
          <p:cNvPr id="10" name="Donut 9"/>
          <p:cNvSpPr>
            <a:spLocks noChangeAspect="1"/>
          </p:cNvSpPr>
          <p:nvPr/>
        </p:nvSpPr>
        <p:spPr>
          <a:xfrm>
            <a:off x="3131840" y="2132856"/>
            <a:ext cx="2808312" cy="2808312"/>
          </a:xfrm>
          <a:prstGeom prst="donut">
            <a:avLst>
              <a:gd name="adj" fmla="val 16356"/>
            </a:avLst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27000"/>
                </a:schemeClr>
              </a:gs>
              <a:gs pos="80000">
                <a:schemeClr val="accent1">
                  <a:shade val="93000"/>
                  <a:satMod val="130000"/>
                  <a:alpha val="27000"/>
                </a:schemeClr>
              </a:gs>
              <a:gs pos="100000">
                <a:schemeClr val="accent1">
                  <a:shade val="94000"/>
                  <a:satMod val="135000"/>
                  <a:alpha val="2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763688" y="2348880"/>
            <a:ext cx="1936216" cy="576064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 rot="20700000">
            <a:off x="2395238" y="2468880"/>
            <a:ext cx="216024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640000">
            <a:off x="2998982" y="2304288"/>
            <a:ext cx="216024" cy="43204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95400" y="2209800"/>
            <a:ext cx="928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M5 line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038600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638800" y="2286000"/>
            <a:ext cx="775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 quad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096000" y="3276600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kickers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07611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63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77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477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decay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54" y="640375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86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4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26" y="2406697"/>
            <a:ext cx="4077316" cy="25721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41" y="1950167"/>
            <a:ext cx="3481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Histogram of high energy positrons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675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LASSE_Presentation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CLASSE_Presentation_Gray.thmx</Template>
  <TotalTime>8844</TotalTime>
  <Words>1861</Words>
  <Application>Microsoft Macintosh PowerPoint</Application>
  <PresentationFormat>On-screen Show (4:3)</PresentationFormat>
  <Paragraphs>410</Paragraphs>
  <Slides>63</Slides>
  <Notes>15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CLASSE_Presentation_Gray</vt:lpstr>
      <vt:lpstr>Muon Beam Dynamics and Spin Dynamics in the g-2 Storage Ring </vt:lpstr>
      <vt:lpstr>Muon g-2 experiment</vt:lpstr>
      <vt:lpstr>Status</vt:lpstr>
      <vt:lpstr>Muon storage ring</vt:lpstr>
      <vt:lpstr>Electrostatic quadrupoles</vt:lpstr>
      <vt:lpstr>Lattice</vt:lpstr>
      <vt:lpstr>Muon decay</vt:lpstr>
      <vt:lpstr>Calorimeters</vt:lpstr>
      <vt:lpstr>Calorimeters</vt:lpstr>
      <vt:lpstr>Muon storage ring</vt:lpstr>
      <vt:lpstr>Muon storage ring</vt:lpstr>
      <vt:lpstr>PowerPoint Presentation</vt:lpstr>
      <vt:lpstr>PowerPoint Presentation</vt:lpstr>
      <vt:lpstr>Injection phase space</vt:lpstr>
      <vt:lpstr>Storage Ring</vt:lpstr>
      <vt:lpstr>Muon capture</vt:lpstr>
      <vt:lpstr>Muon capture</vt:lpstr>
      <vt:lpstr>Muon capture</vt:lpstr>
      <vt:lpstr>Muon capture</vt:lpstr>
      <vt:lpstr>Muon capture</vt:lpstr>
      <vt:lpstr>Systematics</vt:lpstr>
      <vt:lpstr>E-field correction</vt:lpstr>
      <vt:lpstr>E-field correction</vt:lpstr>
      <vt:lpstr>Acceptance correction</vt:lpstr>
      <vt:lpstr>Detectors</vt:lpstr>
      <vt:lpstr>Fiber Harps</vt:lpstr>
      <vt:lpstr>Traceback trackers</vt:lpstr>
      <vt:lpstr>Beam centroid</vt:lpstr>
      <vt:lpstr>Fiber harp</vt:lpstr>
      <vt:lpstr>Fiber Harp</vt:lpstr>
      <vt:lpstr>Tune</vt:lpstr>
      <vt:lpstr>Lattice</vt:lpstr>
      <vt:lpstr>Fast Rotation Signal</vt:lpstr>
      <vt:lpstr>Momentum Distribution</vt:lpstr>
      <vt:lpstr>PowerPoint Presentation</vt:lpstr>
      <vt:lpstr>Momentum distribution</vt:lpstr>
      <vt:lpstr>Lattice</vt:lpstr>
      <vt:lpstr>Resonance</vt:lpstr>
      <vt:lpstr>Acknowledgement</vt:lpstr>
      <vt:lpstr>PowerPoint Presentation</vt:lpstr>
      <vt:lpstr>PowerPoint Presentation</vt:lpstr>
      <vt:lpstr>PowerPoint Presentation</vt:lpstr>
      <vt:lpstr>Injection</vt:lpstr>
      <vt:lpstr>Lattice</vt:lpstr>
      <vt:lpstr>Lattice</vt:lpstr>
      <vt:lpstr>Injection</vt:lpstr>
      <vt:lpstr>Muon storage ring</vt:lpstr>
      <vt:lpstr>Injection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Traceback Trackers</vt:lpstr>
      <vt:lpstr>Injection phase space</vt:lpstr>
      <vt:lpstr>Muon g-2 storage ring</vt:lpstr>
      <vt:lpstr>Muon storage ring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Muon Beam Dynamics and Spin Dynamics in the g-2 Storage Ring </dc:title>
  <dc:creator>David Rubin</dc:creator>
  <cp:lastModifiedBy>David Rubin</cp:lastModifiedBy>
  <cp:revision>72</cp:revision>
  <dcterms:created xsi:type="dcterms:W3CDTF">2018-04-25T23:48:59Z</dcterms:created>
  <dcterms:modified xsi:type="dcterms:W3CDTF">2018-05-02T03:13:17Z</dcterms:modified>
</cp:coreProperties>
</file>