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1" r:id="rId3"/>
    <p:sldId id="256" r:id="rId4"/>
    <p:sldId id="257" r:id="rId5"/>
    <p:sldId id="258" r:id="rId6"/>
    <p:sldId id="259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9" d="100"/>
          <a:sy n="119" d="100"/>
        </p:scale>
        <p:origin x="-8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B17E9-49DE-794A-9ECB-1FAB5AF9828C}" type="datetimeFigureOut">
              <a:rPr lang="en-US" smtClean="0"/>
              <a:t>5/13/18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2CF4C-D3E4-7C45-8C66-87E5E76223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6548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65453-6187-DE4E-8BF4-28118729D49E}" type="datetimeFigureOut">
              <a:rPr lang="en-US" smtClean="0"/>
              <a:t>5/13/18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B49517-702E-C540-91E4-905D7A9EDD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43913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B518B-39D1-4B42-B2C5-178325960586}" type="datetime1">
              <a:rPr lang="en-US" smtClean="0"/>
              <a:t>5/13/18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64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69562-D994-ED4F-B34B-6143F8DA5338}" type="datetime1">
              <a:rPr lang="en-US" smtClean="0"/>
              <a:t>5/13/18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79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7B648-71CD-AC4F-9F4E-9B4BDDDDC467}" type="datetime1">
              <a:rPr lang="en-US" smtClean="0"/>
              <a:t>5/13/18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9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2B49-0497-0F43-89C9-149F4861EDE5}" type="datetime1">
              <a:rPr lang="en-US" smtClean="0"/>
              <a:t>5/13/18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0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1B4D-6951-0341-A924-6107C941DFF9}" type="datetime1">
              <a:rPr lang="en-US" smtClean="0"/>
              <a:t>5/13/18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33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6A540-CB14-2C41-BE4E-D7B07DAD1F88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17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9C831-03F5-5049-8207-8E1AF4D823F4}" type="datetime1">
              <a:rPr lang="en-US" smtClean="0"/>
              <a:t>5/13/18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7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5245F-934B-E644-927A-EC964F5150FD}" type="datetime1">
              <a:rPr lang="en-US" smtClean="0"/>
              <a:t>5/13/18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7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104AA-49DB-4743-8485-02A84F216F96}" type="datetime1">
              <a:rPr lang="en-US" smtClean="0"/>
              <a:t>5/13/18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83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E2DCF-D171-EA40-B0DC-73C8A62AC6E9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63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77EC7-174A-9049-B358-D35AADEAA08E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99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FD3F3-338A-E945-A55F-532EA23B0B59}" type="datetime1">
              <a:rPr lang="en-US" smtClean="0"/>
              <a:t>5/13/18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090CE-A56E-9846-8C97-4BE3C1441F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47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4" Type="http://schemas.openxmlformats.org/officeDocument/2006/relationships/image" Target="../media/image9.emf"/><Relationship Id="rId5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3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3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3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3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3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02785" y="1395412"/>
            <a:ext cx="8623695" cy="1470025"/>
          </a:xfrm>
        </p:spPr>
        <p:txBody>
          <a:bodyPr>
            <a:noAutofit/>
          </a:bodyPr>
          <a:lstStyle/>
          <a:p>
            <a:r>
              <a:rPr lang="en-US" sz="3600" dirty="0" smtClean="0"/>
              <a:t>Simulation of Phase Space Distribution of Stored Beam with Kicker Upgrade Scenarios</a:t>
            </a:r>
            <a:endParaRPr lang="en-US" sz="36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D. Rubin</a:t>
            </a:r>
          </a:p>
          <a:p>
            <a:r>
              <a:rPr lang="en-US" dirty="0" smtClean="0"/>
              <a:t>May 11, 2018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69410-12C0-A041-94FC-9B6180E67CA7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822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5365" y="843076"/>
            <a:ext cx="7780538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each of 9 kicker pulse/plate </a:t>
            </a:r>
            <a:r>
              <a:rPr lang="en-US" dirty="0" smtClean="0"/>
              <a:t>combinations </a:t>
            </a:r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smtClean="0"/>
              <a:t>(</a:t>
            </a:r>
            <a:r>
              <a:rPr lang="en-US" i="1" dirty="0" smtClean="0"/>
              <a:t>as </a:t>
            </a:r>
            <a:r>
              <a:rPr lang="en-US" i="1" dirty="0" smtClean="0"/>
              <a:t>defined by C. Stoughton in</a:t>
            </a:r>
            <a:r>
              <a:rPr lang="en-US" i="1" dirty="0" smtClean="0"/>
              <a:t> </a:t>
            </a:r>
            <a:r>
              <a:rPr lang="en-US" i="1" dirty="0" err="1" smtClean="0"/>
              <a:t>d</a:t>
            </a:r>
            <a:r>
              <a:rPr lang="en-US" i="1" dirty="0" err="1" smtClean="0"/>
              <a:t>ocdb</a:t>
            </a:r>
            <a:r>
              <a:rPr lang="en-US" i="1" dirty="0" smtClean="0"/>
              <a:t> 11721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Simulate injection and capture with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10k particles_M4M5End_400_mod.txt  at end of M5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Inflector exit angle = </a:t>
            </a:r>
            <a:r>
              <a:rPr lang="en-US" dirty="0" smtClean="0"/>
              <a:t>0</a:t>
            </a:r>
          </a:p>
          <a:p>
            <a:pPr marL="342900" indent="-342900">
              <a:buAutoNum type="arabicPeriod" startAt="3"/>
            </a:pPr>
            <a:r>
              <a:rPr lang="en-US" dirty="0" smtClean="0"/>
              <a:t>No scraping</a:t>
            </a:r>
          </a:p>
          <a:p>
            <a:pPr marL="342900" indent="-342900">
              <a:buAutoNum type="arabicPeriod" startAt="3"/>
            </a:pPr>
            <a:endParaRPr lang="en-US" dirty="0"/>
          </a:p>
          <a:p>
            <a:pPr marL="342900" indent="-342900">
              <a:buAutoNum type="arabicPeriod" startAt="3"/>
            </a:pP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Scan global timing   [but no individual kicker scan]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Assume same peak B-field in all </a:t>
            </a:r>
            <a:r>
              <a:rPr lang="en-US" dirty="0" smtClean="0"/>
              <a:t>kickers</a:t>
            </a: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Characterization </a:t>
            </a:r>
            <a:r>
              <a:rPr lang="en-US" dirty="0" smtClean="0"/>
              <a:t>in terms of</a:t>
            </a:r>
            <a:endParaRPr lang="en-US" dirty="0" smtClean="0"/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Fraction captured after 20 </a:t>
            </a:r>
            <a:r>
              <a:rPr lang="en-US" dirty="0" smtClean="0"/>
              <a:t>turns  (more is better)</a:t>
            </a:r>
            <a:endParaRPr lang="en-US" dirty="0" smtClean="0"/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CBO p-p   (turns 10-20</a:t>
            </a:r>
            <a:r>
              <a:rPr lang="en-US" dirty="0" smtClean="0"/>
              <a:t>)        (less is better)</a:t>
            </a:r>
            <a:endParaRPr lang="en-US" dirty="0" smtClean="0"/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Average momentum at 20 turns </a:t>
            </a:r>
            <a:r>
              <a:rPr lang="en-US" dirty="0" smtClean="0"/>
              <a:t>(ideally near zero </a:t>
            </a:r>
            <a:r>
              <a:rPr lang="en-US" dirty="0"/>
              <a:t>[</a:t>
            </a:r>
            <a:r>
              <a:rPr lang="en-US" dirty="0" smtClean="0"/>
              <a:t>E</a:t>
            </a:r>
            <a:r>
              <a:rPr lang="en-US" dirty="0" smtClean="0"/>
              <a:t>-field </a:t>
            </a:r>
            <a:r>
              <a:rPr lang="en-US" dirty="0" err="1" smtClean="0"/>
              <a:t>cor</a:t>
            </a:r>
            <a:r>
              <a:rPr lang="en-US" dirty="0" smtClean="0"/>
              <a:t>] )</a:t>
            </a:r>
            <a:endParaRPr lang="en-US" dirty="0" smtClean="0"/>
          </a:p>
          <a:p>
            <a:pPr marL="800100" lvl="1" indent="-342900">
              <a:buFont typeface="Arial"/>
              <a:buChar char="•"/>
            </a:pPr>
            <a:r>
              <a:rPr lang="en-US" dirty="0" smtClean="0"/>
              <a:t>Momentum spread at 20 turns  </a:t>
            </a:r>
            <a:r>
              <a:rPr lang="en-US" dirty="0" smtClean="0"/>
              <a:t>(more is better =</a:t>
            </a:r>
            <a:r>
              <a:rPr lang="en-US" smtClean="0"/>
              <a:t>&gt; shorter de</a:t>
            </a:r>
            <a:r>
              <a:rPr lang="en-US" dirty="0" smtClean="0"/>
              <a:t>-coherence time)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4AA51-E381-9E4C-84FD-D1EA1EBBE3F1}" type="datetime1">
              <a:rPr lang="en-US" smtClean="0"/>
              <a:t>5/13/18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04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races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3" y="105607"/>
            <a:ext cx="3657600" cy="2286000"/>
          </a:xfrm>
          <a:prstGeom prst="rect">
            <a:avLst/>
          </a:prstGeom>
        </p:spPr>
      </p:pic>
      <p:pic>
        <p:nvPicPr>
          <p:cNvPr id="6" name="Picture 5" descr="traces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983" y="94937"/>
            <a:ext cx="3657600" cy="2286000"/>
          </a:xfrm>
          <a:prstGeom prst="rect">
            <a:avLst/>
          </a:prstGeom>
        </p:spPr>
      </p:pic>
      <p:pic>
        <p:nvPicPr>
          <p:cNvPr id="7" name="Picture 6" descr="traces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24" y="2252871"/>
            <a:ext cx="3657600" cy="2286000"/>
          </a:xfrm>
          <a:prstGeom prst="rect">
            <a:avLst/>
          </a:prstGeom>
        </p:spPr>
      </p:pic>
      <p:pic>
        <p:nvPicPr>
          <p:cNvPr id="8" name="Picture 7" descr="traces (dragged)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724" y="2271992"/>
            <a:ext cx="3657600" cy="2286000"/>
          </a:xfrm>
          <a:prstGeom prst="rect">
            <a:avLst/>
          </a:prstGeom>
        </p:spPr>
      </p:pic>
      <p:pic>
        <p:nvPicPr>
          <p:cNvPr id="10" name="Picture 9" descr="traces (dragged)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24" y="4454610"/>
            <a:ext cx="3657600" cy="2286000"/>
          </a:xfrm>
          <a:prstGeom prst="rect">
            <a:avLst/>
          </a:prstGeom>
        </p:spPr>
      </p:pic>
      <p:pic>
        <p:nvPicPr>
          <p:cNvPr id="11" name="Picture 10" descr="traces (dragged)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724" y="4454610"/>
            <a:ext cx="3657600" cy="2286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21A51-9460-4644-8203-F91781F237C4}" type="datetime1">
              <a:rPr lang="en-US" smtClean="0"/>
              <a:t>5/13/18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503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ces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65" y="553824"/>
            <a:ext cx="3657600" cy="2286000"/>
          </a:xfrm>
          <a:prstGeom prst="rect">
            <a:avLst/>
          </a:prstGeom>
        </p:spPr>
      </p:pic>
      <p:pic>
        <p:nvPicPr>
          <p:cNvPr id="3" name="Picture 2" descr="traces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727" y="553824"/>
            <a:ext cx="3657600" cy="2286000"/>
          </a:xfrm>
          <a:prstGeom prst="rect">
            <a:avLst/>
          </a:prstGeom>
        </p:spPr>
      </p:pic>
      <p:pic>
        <p:nvPicPr>
          <p:cNvPr id="4" name="Picture 3" descr="traces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65" y="3413881"/>
            <a:ext cx="3657600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4727" y="2839824"/>
            <a:ext cx="3657600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93529" y="3424553"/>
            <a:ext cx="1272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Beam pulse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9942B-74B5-DA4F-B773-1AF5FC8D3A27}" type="datetime1">
              <a:rPr lang="en-US" smtClean="0"/>
              <a:t>5/13/18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32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7737" y="565608"/>
            <a:ext cx="1197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   175 G</a:t>
            </a:r>
            <a:endParaRPr lang="en-US" dirty="0"/>
          </a:p>
        </p:txBody>
      </p:sp>
      <p:pic>
        <p:nvPicPr>
          <p:cNvPr id="3" name="Picture 2" descr="END_phase_space_175.dat_his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2" y="1341537"/>
            <a:ext cx="4155534" cy="4155534"/>
          </a:xfrm>
          <a:prstGeom prst="rect">
            <a:avLst/>
          </a:prstGeom>
        </p:spPr>
      </p:pic>
      <p:pic>
        <p:nvPicPr>
          <p:cNvPr id="4" name="Picture 3" descr="END_phase_space_175.dat_hist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387" y="1227264"/>
            <a:ext cx="4157368" cy="4157368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A27A6-5003-CA42-AF70-145E8B1960FE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951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0428" y="693670"/>
            <a:ext cx="10931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 292 G</a:t>
            </a:r>
            <a:endParaRPr lang="en-US" dirty="0"/>
          </a:p>
        </p:txBody>
      </p:sp>
      <p:pic>
        <p:nvPicPr>
          <p:cNvPr id="3" name="Picture 2" descr="END_phase_space_292.dat_his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4" y="1063002"/>
            <a:ext cx="4114800" cy="4114800"/>
          </a:xfrm>
          <a:prstGeom prst="rect">
            <a:avLst/>
          </a:prstGeom>
        </p:spPr>
      </p:pic>
      <p:pic>
        <p:nvPicPr>
          <p:cNvPr id="4" name="Picture 3" descr="END_phase_space_292.dat_hist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497" y="1087998"/>
            <a:ext cx="4114800" cy="411480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F1A0F-7069-5140-8658-F1B5EAE574D7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750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ND_phase_space_350.dat_hist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84" y="966070"/>
            <a:ext cx="4114800" cy="4114800"/>
          </a:xfrm>
          <a:prstGeom prst="rect">
            <a:avLst/>
          </a:prstGeom>
        </p:spPr>
      </p:pic>
      <p:pic>
        <p:nvPicPr>
          <p:cNvPr id="4" name="Picture 3" descr="END_phase_space_350.dat_hist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253" y="966070"/>
            <a:ext cx="4114800" cy="411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02334" y="426874"/>
            <a:ext cx="1145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Cm  350 G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8AB65-500D-2645-8167-BBE20E2A1160}" type="datetime1">
              <a:rPr lang="en-US" smtClean="0"/>
              <a:t>5/13/18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421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5850" y="356354"/>
            <a:ext cx="908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capture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261736" y="3553728"/>
            <a:ext cx="199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Momentum spread</a:t>
            </a:r>
            <a:endParaRPr lang="en-US" dirty="0"/>
          </a:p>
        </p:txBody>
      </p:sp>
      <p:pic>
        <p:nvPicPr>
          <p:cNvPr id="6" name="Picture 5" descr="compiled_data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400"/>
            <a:ext cx="5143500" cy="3429000"/>
          </a:xfrm>
          <a:prstGeom prst="rect">
            <a:avLst/>
          </a:prstGeom>
        </p:spPr>
      </p:pic>
      <p:pic>
        <p:nvPicPr>
          <p:cNvPr id="7" name="Picture 6" descr="compiled_data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3429000"/>
            <a:ext cx="5143500" cy="3429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CC55F-0CAB-6C4A-9604-A90F1D071F89}" type="datetime1">
              <a:rPr lang="en-US" smtClean="0"/>
              <a:t>5/13/18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42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467" y="2646620"/>
            <a:ext cx="211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Average momentum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443175" y="3660446"/>
            <a:ext cx="586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CBO</a:t>
            </a:r>
            <a:endParaRPr lang="en-US" dirty="0"/>
          </a:p>
        </p:txBody>
      </p:sp>
      <p:pic>
        <p:nvPicPr>
          <p:cNvPr id="6" name="Picture 5" descr="compiled_data (dragged)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3429000"/>
          </a:xfrm>
          <a:prstGeom prst="rect">
            <a:avLst/>
          </a:prstGeom>
        </p:spPr>
      </p:pic>
      <p:pic>
        <p:nvPicPr>
          <p:cNvPr id="7" name="Picture 6" descr="compiled_data (dragged)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3429000"/>
            <a:ext cx="5143500" cy="3429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8A4A8-26DF-874A-AAA9-D4E09227176D}" type="datetime1">
              <a:rPr lang="en-US" smtClean="0"/>
              <a:t>5/13/18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Rubin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090CE-A56E-9846-8C97-4BE3C1441FF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88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</TotalTime>
  <Words>201</Words>
  <Application>Microsoft Macintosh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Simulation of Phase Space Distribution of Stored Beam with Kicker Upgrade Scenarios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Rubin</dc:creator>
  <cp:lastModifiedBy>David Rubin</cp:lastModifiedBy>
  <cp:revision>12</cp:revision>
  <dcterms:created xsi:type="dcterms:W3CDTF">2018-05-10T18:33:42Z</dcterms:created>
  <dcterms:modified xsi:type="dcterms:W3CDTF">2018-05-13T21:49:32Z</dcterms:modified>
</cp:coreProperties>
</file>