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57" r:id="rId3"/>
    <p:sldId id="259" r:id="rId4"/>
    <p:sldId id="258" r:id="rId5"/>
    <p:sldId id="260" r:id="rId6"/>
    <p:sldId id="262" r:id="rId7"/>
    <p:sldId id="261" r:id="rId8"/>
    <p:sldId id="264" r:id="rId9"/>
    <p:sldId id="265" r:id="rId10"/>
    <p:sldId id="266" r:id="rId11"/>
    <p:sldId id="267" r:id="rId12"/>
    <p:sldId id="263" r:id="rId13"/>
    <p:sldId id="268" r:id="rId14"/>
    <p:sldId id="271" r:id="rId15"/>
    <p:sldId id="269" r:id="rId16"/>
    <p:sldId id="272" r:id="rId17"/>
    <p:sldId id="273" r:id="rId18"/>
    <p:sldId id="274" r:id="rId19"/>
    <p:sldId id="275" r:id="rId20"/>
    <p:sldId id="276" r:id="rId21"/>
    <p:sldId id="277" r:id="rId22"/>
    <p:sldId id="280" r:id="rId23"/>
    <p:sldId id="279" r:id="rId24"/>
    <p:sldId id="281" r:id="rId25"/>
    <p:sldId id="278"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5"/>
    <p:restoredTop sz="96327"/>
  </p:normalViewPr>
  <p:slideViewPr>
    <p:cSldViewPr snapToGrid="0" snapToObjects="1">
      <p:cViewPr varScale="1">
        <p:scale>
          <a:sx n="96" d="100"/>
          <a:sy n="96" d="100"/>
        </p:scale>
        <p:origin x="168"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23:20:42.696"/>
    </inkml:context>
    <inkml:brush xml:id="br0">
      <inkml:brushProperty name="width" value="0.025" units="cm"/>
      <inkml:brushProperty name="height" value="0.02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23:35:34.479"/>
    </inkml:context>
    <inkml:brush xml:id="br0">
      <inkml:brushProperty name="width" value="0.025" units="cm"/>
      <inkml:brushProperty name="height" value="0.02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1T23:20:42.696"/>
    </inkml:context>
    <inkml:brush xml:id="br0">
      <inkml:brushProperty name="width" value="0.025" units="cm"/>
      <inkml:brushProperty name="height" value="0.025"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2T17:29:38.272"/>
    </inkml:context>
    <inkml:brush xml:id="br0">
      <inkml:brushProperty name="width" value="0.025" units="cm"/>
      <inkml:brushProperty name="height" value="0.02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56A67-5DDB-1447-A67A-94B4D434F07A}" type="datetimeFigureOut">
              <a:rPr lang="en-US" smtClean="0"/>
              <a:t>11/2/21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4F0CE-9CFD-A443-BF28-2405A7AE17E1}" type="slidenum">
              <a:rPr lang="en-US" smtClean="0"/>
              <a:t>‹#›</a:t>
            </a:fld>
            <a:endParaRPr lang="en-US"/>
          </a:p>
        </p:txBody>
      </p:sp>
    </p:spTree>
    <p:extLst>
      <p:ext uri="{BB962C8B-B14F-4D97-AF65-F5344CB8AC3E}">
        <p14:creationId xmlns:p14="http://schemas.microsoft.com/office/powerpoint/2010/main" val="1506090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0C5B-C52F-AC46-9D98-15F0FEAD2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9B49B-84A1-954E-B4E7-7C7AD5120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176B0B-0EB0-0C47-8478-3964AEDDBCD4}"/>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2731F1FD-E498-F44B-A1C6-E881B00559B9}"/>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3E600FDE-48ED-0845-9B54-5E3C654FDF43}"/>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452125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568A-8892-7D48-855B-6B40089B1D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9AB62A-F21C-224C-9EA9-A8D48458A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9297C-9F77-4047-ADBC-FA2F24AAD1B0}"/>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1B5D5C54-C15A-784A-92EB-F0154E5094BD}"/>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1F9D30B8-188E-B343-827D-714991017CB0}"/>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206296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1AD0B-A8BF-BD4C-B6EA-E81620B826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A6CD53-F5AD-1747-94B1-C4D9187CC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DDA8A-CEAB-9A43-9671-1E97F11A5AFF}"/>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9BA7055D-2F05-8F41-873D-BFA2F5E2A16B}"/>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87EEF2FD-5B49-6046-B219-4E4898449EC6}"/>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277488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5FB0-CA6B-5C49-8327-5BAFB2313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3D9B81-E568-374E-BDA0-AB4BBE1F16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056D6-736D-BB44-AC4A-01499BA85300}"/>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E98A91DA-088E-6E42-819C-F20DD482E497}"/>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D695493E-894D-624B-AD1B-CB1D282848DE}"/>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157833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2EC-56A4-7646-9601-A2D3BBBED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73568-4773-BA42-A699-DB32C5BCE7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4FF2B7-0291-8B4B-986A-8C5DABC3C953}"/>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1F4FFCEC-37BC-3C46-BDD0-9CD5EF618221}"/>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743ACE57-F7E5-1B46-8C17-4875FF01454D}"/>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185288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F55F-918F-3B40-87CC-369A0F81BD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B2F14-9C7C-8B4A-803F-89A05F39C8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F6C174-3CF7-A549-86F5-B78A048DC1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E9E2E-64F9-4D41-85A6-F11013549B7D}"/>
              </a:ext>
            </a:extLst>
          </p:cNvPr>
          <p:cNvSpPr>
            <a:spLocks noGrp="1"/>
          </p:cNvSpPr>
          <p:nvPr>
            <p:ph type="dt" sz="half" idx="10"/>
          </p:nvPr>
        </p:nvSpPr>
        <p:spPr/>
        <p:txBody>
          <a:bodyPr/>
          <a:lstStyle/>
          <a:p>
            <a:r>
              <a:rPr lang="en-US"/>
              <a:t>3-Nov-2021</a:t>
            </a:r>
          </a:p>
        </p:txBody>
      </p:sp>
      <p:sp>
        <p:nvSpPr>
          <p:cNvPr id="6" name="Footer Placeholder 5">
            <a:extLst>
              <a:ext uri="{FF2B5EF4-FFF2-40B4-BE49-F238E27FC236}">
                <a16:creationId xmlns:a16="http://schemas.microsoft.com/office/drawing/2014/main" id="{89B423D8-49FB-EC47-B047-51D1A4479621}"/>
              </a:ext>
            </a:extLst>
          </p:cNvPr>
          <p:cNvSpPr>
            <a:spLocks noGrp="1"/>
          </p:cNvSpPr>
          <p:nvPr>
            <p:ph type="ftr" sz="quarter" idx="11"/>
          </p:nvPr>
        </p:nvSpPr>
        <p:spPr/>
        <p:txBody>
          <a:bodyPr/>
          <a:lstStyle/>
          <a:p>
            <a:r>
              <a:rPr lang="en-US"/>
              <a:t>D. Rubin</a:t>
            </a:r>
          </a:p>
        </p:txBody>
      </p:sp>
      <p:sp>
        <p:nvSpPr>
          <p:cNvPr id="7" name="Slide Number Placeholder 6">
            <a:extLst>
              <a:ext uri="{FF2B5EF4-FFF2-40B4-BE49-F238E27FC236}">
                <a16:creationId xmlns:a16="http://schemas.microsoft.com/office/drawing/2014/main" id="{073B23B0-0B25-3344-8E8F-4F1BEBCD78BF}"/>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93555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C4E0-FB7D-DE44-833D-C661FAD6B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A2D8E6-6B3C-7241-B780-6989EE608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BCA36C-ADE1-404A-915C-DDF62CDB0C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8EAF1D-9E63-554C-8263-3A6F092ED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24803-FFC7-A74F-8BCD-823724F2FC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D7F549-B83D-7843-B5E6-B16D448E4DBD}"/>
              </a:ext>
            </a:extLst>
          </p:cNvPr>
          <p:cNvSpPr>
            <a:spLocks noGrp="1"/>
          </p:cNvSpPr>
          <p:nvPr>
            <p:ph type="dt" sz="half" idx="10"/>
          </p:nvPr>
        </p:nvSpPr>
        <p:spPr/>
        <p:txBody>
          <a:bodyPr/>
          <a:lstStyle/>
          <a:p>
            <a:r>
              <a:rPr lang="en-US"/>
              <a:t>3-Nov-2021</a:t>
            </a:r>
          </a:p>
        </p:txBody>
      </p:sp>
      <p:sp>
        <p:nvSpPr>
          <p:cNvPr id="8" name="Footer Placeholder 7">
            <a:extLst>
              <a:ext uri="{FF2B5EF4-FFF2-40B4-BE49-F238E27FC236}">
                <a16:creationId xmlns:a16="http://schemas.microsoft.com/office/drawing/2014/main" id="{20FA11A2-E8F4-6644-8002-E206141AB29D}"/>
              </a:ext>
            </a:extLst>
          </p:cNvPr>
          <p:cNvSpPr>
            <a:spLocks noGrp="1"/>
          </p:cNvSpPr>
          <p:nvPr>
            <p:ph type="ftr" sz="quarter" idx="11"/>
          </p:nvPr>
        </p:nvSpPr>
        <p:spPr/>
        <p:txBody>
          <a:bodyPr/>
          <a:lstStyle/>
          <a:p>
            <a:r>
              <a:rPr lang="en-US"/>
              <a:t>D. Rubin</a:t>
            </a:r>
          </a:p>
        </p:txBody>
      </p:sp>
      <p:sp>
        <p:nvSpPr>
          <p:cNvPr id="9" name="Slide Number Placeholder 8">
            <a:extLst>
              <a:ext uri="{FF2B5EF4-FFF2-40B4-BE49-F238E27FC236}">
                <a16:creationId xmlns:a16="http://schemas.microsoft.com/office/drawing/2014/main" id="{44664263-B75D-E14F-B554-ED170E145636}"/>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1190195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BCE2-3D51-B541-AD1D-FDC23306C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756840-0785-3B43-BA4E-6BADCD6E229E}"/>
              </a:ext>
            </a:extLst>
          </p:cNvPr>
          <p:cNvSpPr>
            <a:spLocks noGrp="1"/>
          </p:cNvSpPr>
          <p:nvPr>
            <p:ph type="dt" sz="half" idx="10"/>
          </p:nvPr>
        </p:nvSpPr>
        <p:spPr/>
        <p:txBody>
          <a:bodyPr/>
          <a:lstStyle/>
          <a:p>
            <a:r>
              <a:rPr lang="en-US"/>
              <a:t>3-Nov-2021</a:t>
            </a:r>
          </a:p>
        </p:txBody>
      </p:sp>
      <p:sp>
        <p:nvSpPr>
          <p:cNvPr id="4" name="Footer Placeholder 3">
            <a:extLst>
              <a:ext uri="{FF2B5EF4-FFF2-40B4-BE49-F238E27FC236}">
                <a16:creationId xmlns:a16="http://schemas.microsoft.com/office/drawing/2014/main" id="{D67BA4FF-0BA4-D34B-8D6A-905275EE3573}"/>
              </a:ext>
            </a:extLst>
          </p:cNvPr>
          <p:cNvSpPr>
            <a:spLocks noGrp="1"/>
          </p:cNvSpPr>
          <p:nvPr>
            <p:ph type="ftr" sz="quarter" idx="11"/>
          </p:nvPr>
        </p:nvSpPr>
        <p:spPr/>
        <p:txBody>
          <a:bodyPr/>
          <a:lstStyle/>
          <a:p>
            <a:r>
              <a:rPr lang="en-US"/>
              <a:t>D. Rubin</a:t>
            </a:r>
          </a:p>
        </p:txBody>
      </p:sp>
      <p:sp>
        <p:nvSpPr>
          <p:cNvPr id="5" name="Slide Number Placeholder 4">
            <a:extLst>
              <a:ext uri="{FF2B5EF4-FFF2-40B4-BE49-F238E27FC236}">
                <a16:creationId xmlns:a16="http://schemas.microsoft.com/office/drawing/2014/main" id="{D24C62D0-C5C1-A14D-BFB0-9CEA59DC3A34}"/>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308336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73224C-169D-5644-B597-464E4C117CC5}"/>
              </a:ext>
            </a:extLst>
          </p:cNvPr>
          <p:cNvSpPr>
            <a:spLocks noGrp="1"/>
          </p:cNvSpPr>
          <p:nvPr>
            <p:ph type="dt" sz="half" idx="10"/>
          </p:nvPr>
        </p:nvSpPr>
        <p:spPr/>
        <p:txBody>
          <a:bodyPr/>
          <a:lstStyle/>
          <a:p>
            <a:r>
              <a:rPr lang="en-US"/>
              <a:t>3-Nov-2021</a:t>
            </a:r>
          </a:p>
        </p:txBody>
      </p:sp>
      <p:sp>
        <p:nvSpPr>
          <p:cNvPr id="3" name="Footer Placeholder 2">
            <a:extLst>
              <a:ext uri="{FF2B5EF4-FFF2-40B4-BE49-F238E27FC236}">
                <a16:creationId xmlns:a16="http://schemas.microsoft.com/office/drawing/2014/main" id="{35B85678-FE45-7549-B80A-34E1BC4B0438}"/>
              </a:ext>
            </a:extLst>
          </p:cNvPr>
          <p:cNvSpPr>
            <a:spLocks noGrp="1"/>
          </p:cNvSpPr>
          <p:nvPr>
            <p:ph type="ftr" sz="quarter" idx="11"/>
          </p:nvPr>
        </p:nvSpPr>
        <p:spPr/>
        <p:txBody>
          <a:bodyPr/>
          <a:lstStyle/>
          <a:p>
            <a:r>
              <a:rPr lang="en-US"/>
              <a:t>D. Rubin</a:t>
            </a:r>
          </a:p>
        </p:txBody>
      </p:sp>
      <p:sp>
        <p:nvSpPr>
          <p:cNvPr id="4" name="Slide Number Placeholder 3">
            <a:extLst>
              <a:ext uri="{FF2B5EF4-FFF2-40B4-BE49-F238E27FC236}">
                <a16:creationId xmlns:a16="http://schemas.microsoft.com/office/drawing/2014/main" id="{544F07E1-907B-AC42-9B40-5D675AD55732}"/>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2860125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5EF1-56DD-2946-AB8F-03AB89984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DCAD06-B2A0-574D-AED7-3B7931CBC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78F48-9C2E-C14E-AD67-A1A55F7D1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861989-4B9C-2441-9A74-E9C7CB9E5405}"/>
              </a:ext>
            </a:extLst>
          </p:cNvPr>
          <p:cNvSpPr>
            <a:spLocks noGrp="1"/>
          </p:cNvSpPr>
          <p:nvPr>
            <p:ph type="dt" sz="half" idx="10"/>
          </p:nvPr>
        </p:nvSpPr>
        <p:spPr/>
        <p:txBody>
          <a:bodyPr/>
          <a:lstStyle/>
          <a:p>
            <a:r>
              <a:rPr lang="en-US"/>
              <a:t>3-Nov-2021</a:t>
            </a:r>
          </a:p>
        </p:txBody>
      </p:sp>
      <p:sp>
        <p:nvSpPr>
          <p:cNvPr id="6" name="Footer Placeholder 5">
            <a:extLst>
              <a:ext uri="{FF2B5EF4-FFF2-40B4-BE49-F238E27FC236}">
                <a16:creationId xmlns:a16="http://schemas.microsoft.com/office/drawing/2014/main" id="{F18C26AE-DD1E-5B44-B1AA-E309C25600AC}"/>
              </a:ext>
            </a:extLst>
          </p:cNvPr>
          <p:cNvSpPr>
            <a:spLocks noGrp="1"/>
          </p:cNvSpPr>
          <p:nvPr>
            <p:ph type="ftr" sz="quarter" idx="11"/>
          </p:nvPr>
        </p:nvSpPr>
        <p:spPr/>
        <p:txBody>
          <a:bodyPr/>
          <a:lstStyle/>
          <a:p>
            <a:r>
              <a:rPr lang="en-US"/>
              <a:t>D. Rubin</a:t>
            </a:r>
          </a:p>
        </p:txBody>
      </p:sp>
      <p:sp>
        <p:nvSpPr>
          <p:cNvPr id="7" name="Slide Number Placeholder 6">
            <a:extLst>
              <a:ext uri="{FF2B5EF4-FFF2-40B4-BE49-F238E27FC236}">
                <a16:creationId xmlns:a16="http://schemas.microsoft.com/office/drawing/2014/main" id="{998818DB-ACD0-0543-B489-64A60B2AF471}"/>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65132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B13F-65FC-A149-92B3-665344532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6C8208-0EFF-5F4C-8F5F-5A8F6F1E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106A5-ED62-6547-B67F-94801C91B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30AA2-3E9E-664A-A301-FB0B637C62AB}"/>
              </a:ext>
            </a:extLst>
          </p:cNvPr>
          <p:cNvSpPr>
            <a:spLocks noGrp="1"/>
          </p:cNvSpPr>
          <p:nvPr>
            <p:ph type="dt" sz="half" idx="10"/>
          </p:nvPr>
        </p:nvSpPr>
        <p:spPr/>
        <p:txBody>
          <a:bodyPr/>
          <a:lstStyle/>
          <a:p>
            <a:r>
              <a:rPr lang="en-US"/>
              <a:t>3-Nov-2021</a:t>
            </a:r>
          </a:p>
        </p:txBody>
      </p:sp>
      <p:sp>
        <p:nvSpPr>
          <p:cNvPr id="6" name="Footer Placeholder 5">
            <a:extLst>
              <a:ext uri="{FF2B5EF4-FFF2-40B4-BE49-F238E27FC236}">
                <a16:creationId xmlns:a16="http://schemas.microsoft.com/office/drawing/2014/main" id="{2034EE81-987A-8542-BD2E-A5FEE10DF3FC}"/>
              </a:ext>
            </a:extLst>
          </p:cNvPr>
          <p:cNvSpPr>
            <a:spLocks noGrp="1"/>
          </p:cNvSpPr>
          <p:nvPr>
            <p:ph type="ftr" sz="quarter" idx="11"/>
          </p:nvPr>
        </p:nvSpPr>
        <p:spPr/>
        <p:txBody>
          <a:bodyPr/>
          <a:lstStyle/>
          <a:p>
            <a:r>
              <a:rPr lang="en-US"/>
              <a:t>D. Rubin</a:t>
            </a:r>
          </a:p>
        </p:txBody>
      </p:sp>
      <p:sp>
        <p:nvSpPr>
          <p:cNvPr id="7" name="Slide Number Placeholder 6">
            <a:extLst>
              <a:ext uri="{FF2B5EF4-FFF2-40B4-BE49-F238E27FC236}">
                <a16:creationId xmlns:a16="http://schemas.microsoft.com/office/drawing/2014/main" id="{BA7B590F-C81B-B54E-963A-5EEB1DD02E4A}"/>
              </a:ext>
            </a:extLst>
          </p:cNvPr>
          <p:cNvSpPr>
            <a:spLocks noGrp="1"/>
          </p:cNvSpPr>
          <p:nvPr>
            <p:ph type="sldNum" sz="quarter" idx="12"/>
          </p:nvPr>
        </p:nvSpPr>
        <p:spPr/>
        <p:txBody>
          <a:bodyPr/>
          <a:lstStyle/>
          <a:p>
            <a:fld id="{8B45D967-5633-AA43-88A6-7EA326F4D837}" type="slidenum">
              <a:rPr lang="en-US" smtClean="0"/>
              <a:t>‹#›</a:t>
            </a:fld>
            <a:endParaRPr lang="en-US"/>
          </a:p>
        </p:txBody>
      </p:sp>
    </p:spTree>
    <p:extLst>
      <p:ext uri="{BB962C8B-B14F-4D97-AF65-F5344CB8AC3E}">
        <p14:creationId xmlns:p14="http://schemas.microsoft.com/office/powerpoint/2010/main" val="6470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38F756-3462-0C42-ABEA-EB57FCFF8C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FC4EF-F23F-C14F-8431-E4C2D33AD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5E58B-B744-5945-8DD9-A38981AD67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3-Nov-2021</a:t>
            </a:r>
          </a:p>
        </p:txBody>
      </p:sp>
      <p:sp>
        <p:nvSpPr>
          <p:cNvPr id="5" name="Footer Placeholder 4">
            <a:extLst>
              <a:ext uri="{FF2B5EF4-FFF2-40B4-BE49-F238E27FC236}">
                <a16:creationId xmlns:a16="http://schemas.microsoft.com/office/drawing/2014/main" id="{FE6BDC47-E3F6-884B-B8E0-9D17BB5BE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 Rubin</a:t>
            </a:r>
          </a:p>
        </p:txBody>
      </p:sp>
      <p:sp>
        <p:nvSpPr>
          <p:cNvPr id="6" name="Slide Number Placeholder 5">
            <a:extLst>
              <a:ext uri="{FF2B5EF4-FFF2-40B4-BE49-F238E27FC236}">
                <a16:creationId xmlns:a16="http://schemas.microsoft.com/office/drawing/2014/main" id="{6B753626-76AE-214E-BBF5-11319DCFF4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5D967-5633-AA43-88A6-7EA326F4D837}" type="slidenum">
              <a:rPr lang="en-US" smtClean="0"/>
              <a:t>‹#›</a:t>
            </a:fld>
            <a:endParaRPr lang="en-US"/>
          </a:p>
        </p:txBody>
      </p:sp>
    </p:spTree>
    <p:extLst>
      <p:ext uri="{BB962C8B-B14F-4D97-AF65-F5344CB8AC3E}">
        <p14:creationId xmlns:p14="http://schemas.microsoft.com/office/powerpoint/2010/main" val="4146461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7.emf"/><Relationship Id="rId7" Type="http://schemas.openxmlformats.org/officeDocument/2006/relationships/image" Target="../media/image43.emf"/><Relationship Id="rId2" Type="http://schemas.openxmlformats.org/officeDocument/2006/relationships/image" Target="../media/image39.emf"/><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emf"/><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4.emf"/></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61.emf"/></Relationships>
</file>

<file path=ppt/slides/_rels/slide1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1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7" Type="http://schemas.openxmlformats.org/officeDocument/2006/relationships/image" Target="../media/image76.emf"/><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customXml" Target="../ink/ink4.xml"/><Relationship Id="rId5" Type="http://schemas.openxmlformats.org/officeDocument/2006/relationships/image" Target="../media/image9.emf"/><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customXml" Target="../ink/ink1.xml"/><Relationship Id="rId7"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customXml" Target="../ink/ink2.xml"/><Relationship Id="rId4" Type="http://schemas.openxmlformats.org/officeDocument/2006/relationships/image" Target="../media/image7.png"/><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emf"/><Relationship Id="rId9" Type="http://schemas.openxmlformats.org/officeDocument/2006/relationships/image" Target="../media/image30.emf"/></Relationships>
</file>

<file path=ppt/slides/_rels/slide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EF89A-BF8F-6B47-B60F-42CF870BE08E}"/>
              </a:ext>
            </a:extLst>
          </p:cNvPr>
          <p:cNvSpPr>
            <a:spLocks noGrp="1"/>
          </p:cNvSpPr>
          <p:nvPr>
            <p:ph type="ctrTitle"/>
          </p:nvPr>
        </p:nvSpPr>
        <p:spPr>
          <a:xfrm>
            <a:off x="1524000" y="1122363"/>
            <a:ext cx="9422296" cy="2387600"/>
          </a:xfrm>
        </p:spPr>
        <p:txBody>
          <a:bodyPr/>
          <a:lstStyle/>
          <a:p>
            <a:r>
              <a:rPr lang="en-US" dirty="0"/>
              <a:t>Momentum acceptance model</a:t>
            </a:r>
          </a:p>
        </p:txBody>
      </p:sp>
      <p:sp>
        <p:nvSpPr>
          <p:cNvPr id="3" name="Subtitle 2">
            <a:extLst>
              <a:ext uri="{FF2B5EF4-FFF2-40B4-BE49-F238E27FC236}">
                <a16:creationId xmlns:a16="http://schemas.microsoft.com/office/drawing/2014/main" id="{913A62E4-834C-6A49-BB19-04126C257A41}"/>
              </a:ext>
            </a:extLst>
          </p:cNvPr>
          <p:cNvSpPr>
            <a:spLocks noGrp="1"/>
          </p:cNvSpPr>
          <p:nvPr>
            <p:ph type="subTitle" idx="1"/>
          </p:nvPr>
        </p:nvSpPr>
        <p:spPr/>
        <p:txBody>
          <a:bodyPr/>
          <a:lstStyle/>
          <a:p>
            <a:r>
              <a:rPr lang="en-US" dirty="0"/>
              <a:t>David Rubin</a:t>
            </a:r>
          </a:p>
          <a:p>
            <a:r>
              <a:rPr lang="en-US" dirty="0"/>
              <a:t>Cornell University</a:t>
            </a:r>
          </a:p>
          <a:p>
            <a:r>
              <a:rPr lang="en-US" dirty="0"/>
              <a:t>November 3, 2021</a:t>
            </a:r>
          </a:p>
        </p:txBody>
      </p:sp>
    </p:spTree>
    <p:extLst>
      <p:ext uri="{BB962C8B-B14F-4D97-AF65-F5344CB8AC3E}">
        <p14:creationId xmlns:p14="http://schemas.microsoft.com/office/powerpoint/2010/main" val="2993553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EAB9B7-8820-EC4D-B072-AFA2E7F2373A}"/>
              </a:ext>
            </a:extLst>
          </p:cNvPr>
          <p:cNvPicPr>
            <a:picLocks noChangeAspect="1"/>
          </p:cNvPicPr>
          <p:nvPr/>
        </p:nvPicPr>
        <p:blipFill>
          <a:blip r:embed="rId2"/>
          <a:stretch>
            <a:fillRect/>
          </a:stretch>
        </p:blipFill>
        <p:spPr>
          <a:xfrm>
            <a:off x="1231562" y="3016453"/>
            <a:ext cx="9487790" cy="801480"/>
          </a:xfrm>
          <a:prstGeom prst="rect">
            <a:avLst/>
          </a:prstGeom>
        </p:spPr>
      </p:pic>
      <p:pic>
        <p:nvPicPr>
          <p:cNvPr id="3" name="Picture 2">
            <a:extLst>
              <a:ext uri="{FF2B5EF4-FFF2-40B4-BE49-F238E27FC236}">
                <a16:creationId xmlns:a16="http://schemas.microsoft.com/office/drawing/2014/main" id="{F85CA9C1-8972-3E40-A569-86A74DEF4502}"/>
              </a:ext>
            </a:extLst>
          </p:cNvPr>
          <p:cNvPicPr>
            <a:picLocks noChangeAspect="1"/>
          </p:cNvPicPr>
          <p:nvPr/>
        </p:nvPicPr>
        <p:blipFill>
          <a:blip r:embed="rId3"/>
          <a:stretch>
            <a:fillRect/>
          </a:stretch>
        </p:blipFill>
        <p:spPr>
          <a:xfrm>
            <a:off x="1231562" y="1317675"/>
            <a:ext cx="4639615" cy="643646"/>
          </a:xfrm>
          <a:prstGeom prst="rect">
            <a:avLst/>
          </a:prstGeom>
        </p:spPr>
      </p:pic>
      <p:sp>
        <p:nvSpPr>
          <p:cNvPr id="4" name="TextBox 3">
            <a:extLst>
              <a:ext uri="{FF2B5EF4-FFF2-40B4-BE49-F238E27FC236}">
                <a16:creationId xmlns:a16="http://schemas.microsoft.com/office/drawing/2014/main" id="{061D5832-EFCA-CB46-AA12-85B710D659B0}"/>
              </a:ext>
            </a:extLst>
          </p:cNvPr>
          <p:cNvSpPr txBox="1"/>
          <p:nvPr/>
        </p:nvSpPr>
        <p:spPr>
          <a:xfrm>
            <a:off x="1179443" y="622852"/>
            <a:ext cx="2421304" cy="369332"/>
          </a:xfrm>
          <a:prstGeom prst="rect">
            <a:avLst/>
          </a:prstGeom>
          <a:noFill/>
        </p:spPr>
        <p:txBody>
          <a:bodyPr wrap="none" rtlCol="0">
            <a:spAutoFit/>
          </a:bodyPr>
          <a:lstStyle/>
          <a:p>
            <a:r>
              <a:rPr lang="en-US" dirty="0"/>
              <a:t>Momentum acceptance</a:t>
            </a:r>
          </a:p>
        </p:txBody>
      </p:sp>
      <p:sp>
        <p:nvSpPr>
          <p:cNvPr id="5" name="TextBox 4">
            <a:extLst>
              <a:ext uri="{FF2B5EF4-FFF2-40B4-BE49-F238E27FC236}">
                <a16:creationId xmlns:a16="http://schemas.microsoft.com/office/drawing/2014/main" id="{F3DA9565-4047-EC41-BD62-BD4CB2900343}"/>
              </a:ext>
            </a:extLst>
          </p:cNvPr>
          <p:cNvSpPr txBox="1"/>
          <p:nvPr/>
        </p:nvSpPr>
        <p:spPr>
          <a:xfrm>
            <a:off x="1311965" y="2213113"/>
            <a:ext cx="8000460" cy="369332"/>
          </a:xfrm>
          <a:prstGeom prst="rect">
            <a:avLst/>
          </a:prstGeom>
          <a:noFill/>
        </p:spPr>
        <p:txBody>
          <a:bodyPr wrap="none" rtlCol="0">
            <a:spAutoFit/>
          </a:bodyPr>
          <a:lstStyle/>
          <a:p>
            <a:r>
              <a:rPr lang="en-US" dirty="0"/>
              <a:t>Rearrange to give the momentum acceptance in terms of initial conditions and kicks</a:t>
            </a:r>
          </a:p>
        </p:txBody>
      </p:sp>
      <p:sp>
        <p:nvSpPr>
          <p:cNvPr id="6" name="TextBox 5">
            <a:extLst>
              <a:ext uri="{FF2B5EF4-FFF2-40B4-BE49-F238E27FC236}">
                <a16:creationId xmlns:a16="http://schemas.microsoft.com/office/drawing/2014/main" id="{A1BA3D97-B896-5B4F-9E53-00112828BA31}"/>
              </a:ext>
            </a:extLst>
          </p:cNvPr>
          <p:cNvSpPr txBox="1"/>
          <p:nvPr/>
        </p:nvSpPr>
        <p:spPr>
          <a:xfrm>
            <a:off x="6228521" y="5976731"/>
            <a:ext cx="5603009" cy="369332"/>
          </a:xfrm>
          <a:prstGeom prst="rect">
            <a:avLst/>
          </a:prstGeom>
          <a:noFill/>
        </p:spPr>
        <p:txBody>
          <a:bodyPr wrap="square" rtlCol="0">
            <a:spAutoFit/>
          </a:bodyPr>
          <a:lstStyle/>
          <a:p>
            <a:r>
              <a:rPr lang="en-US" dirty="0"/>
              <a:t>                                       (</a:t>
            </a:r>
            <a:r>
              <a:rPr lang="en-US" i="1" dirty="0"/>
              <a:t>Here                 and                          </a:t>
            </a:r>
            <a:r>
              <a:rPr lang="en-US" dirty="0"/>
              <a:t>)  </a:t>
            </a:r>
          </a:p>
        </p:txBody>
      </p:sp>
      <p:pic>
        <p:nvPicPr>
          <p:cNvPr id="7" name="Picture 6">
            <a:extLst>
              <a:ext uri="{FF2B5EF4-FFF2-40B4-BE49-F238E27FC236}">
                <a16:creationId xmlns:a16="http://schemas.microsoft.com/office/drawing/2014/main" id="{23970BB4-A66A-F642-B9B5-B710D465EAD5}"/>
              </a:ext>
            </a:extLst>
          </p:cNvPr>
          <p:cNvPicPr>
            <a:picLocks noChangeAspect="1"/>
          </p:cNvPicPr>
          <p:nvPr/>
        </p:nvPicPr>
        <p:blipFill>
          <a:blip r:embed="rId4"/>
          <a:stretch>
            <a:fillRect/>
          </a:stretch>
        </p:blipFill>
        <p:spPr>
          <a:xfrm>
            <a:off x="8625232" y="5871747"/>
            <a:ext cx="1340402" cy="598026"/>
          </a:xfrm>
          <a:prstGeom prst="rect">
            <a:avLst/>
          </a:prstGeom>
        </p:spPr>
      </p:pic>
      <p:pic>
        <p:nvPicPr>
          <p:cNvPr id="8" name="Picture 7">
            <a:extLst>
              <a:ext uri="{FF2B5EF4-FFF2-40B4-BE49-F238E27FC236}">
                <a16:creationId xmlns:a16="http://schemas.microsoft.com/office/drawing/2014/main" id="{0E4B0C8C-82DE-7B49-B99E-FB69D987265B}"/>
              </a:ext>
            </a:extLst>
          </p:cNvPr>
          <p:cNvPicPr>
            <a:picLocks noChangeAspect="1"/>
          </p:cNvPicPr>
          <p:nvPr/>
        </p:nvPicPr>
        <p:blipFill>
          <a:blip r:embed="rId5"/>
          <a:stretch>
            <a:fillRect/>
          </a:stretch>
        </p:blipFill>
        <p:spPr>
          <a:xfrm>
            <a:off x="10129141" y="5938007"/>
            <a:ext cx="1468642" cy="536171"/>
          </a:xfrm>
          <a:prstGeom prst="rect">
            <a:avLst/>
          </a:prstGeom>
        </p:spPr>
      </p:pic>
      <p:sp>
        <p:nvSpPr>
          <p:cNvPr id="9" name="TextBox 8">
            <a:extLst>
              <a:ext uri="{FF2B5EF4-FFF2-40B4-BE49-F238E27FC236}">
                <a16:creationId xmlns:a16="http://schemas.microsoft.com/office/drawing/2014/main" id="{FDC0F4F1-69C1-7B4E-9590-D01852325368}"/>
              </a:ext>
            </a:extLst>
          </p:cNvPr>
          <p:cNvSpPr txBox="1"/>
          <p:nvPr/>
        </p:nvSpPr>
        <p:spPr>
          <a:xfrm>
            <a:off x="1258957" y="4306957"/>
            <a:ext cx="8974123" cy="923330"/>
          </a:xfrm>
          <a:prstGeom prst="rect">
            <a:avLst/>
          </a:prstGeom>
          <a:noFill/>
        </p:spPr>
        <p:txBody>
          <a:bodyPr wrap="none" rtlCol="0">
            <a:spAutoFit/>
          </a:bodyPr>
          <a:lstStyle/>
          <a:p>
            <a:r>
              <a:rPr lang="en-US" dirty="0"/>
              <a:t>If the injection angle is zero and the kick is chosen to zero          for the magic momentum,         </a:t>
            </a:r>
          </a:p>
          <a:p>
            <a:endParaRPr lang="en-US" dirty="0"/>
          </a:p>
          <a:p>
            <a:r>
              <a:rPr lang="en-US" dirty="0"/>
              <a:t>Then </a:t>
            </a:r>
          </a:p>
        </p:txBody>
      </p:sp>
      <p:pic>
        <p:nvPicPr>
          <p:cNvPr id="11" name="Picture 10">
            <a:extLst>
              <a:ext uri="{FF2B5EF4-FFF2-40B4-BE49-F238E27FC236}">
                <a16:creationId xmlns:a16="http://schemas.microsoft.com/office/drawing/2014/main" id="{20326409-611C-3743-BF47-6F3395416032}"/>
              </a:ext>
            </a:extLst>
          </p:cNvPr>
          <p:cNvPicPr>
            <a:picLocks noChangeAspect="1"/>
          </p:cNvPicPr>
          <p:nvPr/>
        </p:nvPicPr>
        <p:blipFill>
          <a:blip r:embed="rId6"/>
          <a:stretch>
            <a:fillRect/>
          </a:stretch>
        </p:blipFill>
        <p:spPr>
          <a:xfrm>
            <a:off x="3171206" y="4873065"/>
            <a:ext cx="1873461" cy="667260"/>
          </a:xfrm>
          <a:prstGeom prst="rect">
            <a:avLst/>
          </a:prstGeom>
        </p:spPr>
      </p:pic>
      <p:sp>
        <p:nvSpPr>
          <p:cNvPr id="12" name="Oval 11">
            <a:extLst>
              <a:ext uri="{FF2B5EF4-FFF2-40B4-BE49-F238E27FC236}">
                <a16:creationId xmlns:a16="http://schemas.microsoft.com/office/drawing/2014/main" id="{09760924-15CF-9349-B002-27A9E07A6301}"/>
              </a:ext>
            </a:extLst>
          </p:cNvPr>
          <p:cNvSpPr/>
          <p:nvPr/>
        </p:nvSpPr>
        <p:spPr>
          <a:xfrm>
            <a:off x="1046923" y="2527430"/>
            <a:ext cx="10418340" cy="17795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71F2480-450E-6947-856B-BD4DA8376509}"/>
              </a:ext>
            </a:extLst>
          </p:cNvPr>
          <p:cNvSpPr txBox="1"/>
          <p:nvPr/>
        </p:nvSpPr>
        <p:spPr>
          <a:xfrm>
            <a:off x="6254565" y="1411654"/>
            <a:ext cx="5440272" cy="369332"/>
          </a:xfrm>
          <a:prstGeom prst="rect">
            <a:avLst/>
          </a:prstGeom>
          <a:noFill/>
        </p:spPr>
        <p:txBody>
          <a:bodyPr wrap="none" rtlCol="0">
            <a:spAutoFit/>
          </a:bodyPr>
          <a:lstStyle/>
          <a:p>
            <a:r>
              <a:rPr lang="en-US" i="1" dirty="0"/>
              <a:t>(remember that amplitude         depends on momentum)</a:t>
            </a:r>
          </a:p>
        </p:txBody>
      </p:sp>
      <p:pic>
        <p:nvPicPr>
          <p:cNvPr id="14" name="Picture 13">
            <a:extLst>
              <a:ext uri="{FF2B5EF4-FFF2-40B4-BE49-F238E27FC236}">
                <a16:creationId xmlns:a16="http://schemas.microsoft.com/office/drawing/2014/main" id="{0A27CEAC-3A97-2543-8E9F-52370F68356A}"/>
              </a:ext>
            </a:extLst>
          </p:cNvPr>
          <p:cNvPicPr>
            <a:picLocks noChangeAspect="1"/>
          </p:cNvPicPr>
          <p:nvPr/>
        </p:nvPicPr>
        <p:blipFill>
          <a:blip r:embed="rId7"/>
          <a:stretch>
            <a:fillRect/>
          </a:stretch>
        </p:blipFill>
        <p:spPr>
          <a:xfrm>
            <a:off x="8823649" y="1448682"/>
            <a:ext cx="471784" cy="401016"/>
          </a:xfrm>
          <a:prstGeom prst="rect">
            <a:avLst/>
          </a:prstGeom>
        </p:spPr>
      </p:pic>
      <p:pic>
        <p:nvPicPr>
          <p:cNvPr id="15" name="Picture 14">
            <a:extLst>
              <a:ext uri="{FF2B5EF4-FFF2-40B4-BE49-F238E27FC236}">
                <a16:creationId xmlns:a16="http://schemas.microsoft.com/office/drawing/2014/main" id="{15FE8277-FC25-C945-9604-416AE2063001}"/>
              </a:ext>
            </a:extLst>
          </p:cNvPr>
          <p:cNvPicPr>
            <a:picLocks noChangeAspect="1"/>
          </p:cNvPicPr>
          <p:nvPr/>
        </p:nvPicPr>
        <p:blipFill>
          <a:blip r:embed="rId7"/>
          <a:stretch>
            <a:fillRect/>
          </a:stretch>
        </p:blipFill>
        <p:spPr>
          <a:xfrm>
            <a:off x="6696675" y="4334767"/>
            <a:ext cx="471784" cy="401016"/>
          </a:xfrm>
          <a:prstGeom prst="rect">
            <a:avLst/>
          </a:prstGeom>
        </p:spPr>
      </p:pic>
      <p:sp>
        <p:nvSpPr>
          <p:cNvPr id="19" name="Date Placeholder 18">
            <a:extLst>
              <a:ext uri="{FF2B5EF4-FFF2-40B4-BE49-F238E27FC236}">
                <a16:creationId xmlns:a16="http://schemas.microsoft.com/office/drawing/2014/main" id="{658B8A1F-E22A-5148-97D7-5FADED9D3490}"/>
              </a:ext>
            </a:extLst>
          </p:cNvPr>
          <p:cNvSpPr>
            <a:spLocks noGrp="1"/>
          </p:cNvSpPr>
          <p:nvPr>
            <p:ph type="dt" sz="half" idx="10"/>
          </p:nvPr>
        </p:nvSpPr>
        <p:spPr/>
        <p:txBody>
          <a:bodyPr/>
          <a:lstStyle/>
          <a:p>
            <a:r>
              <a:rPr lang="en-US"/>
              <a:t>3-Nov-2021</a:t>
            </a:r>
          </a:p>
        </p:txBody>
      </p:sp>
      <p:sp>
        <p:nvSpPr>
          <p:cNvPr id="20" name="Footer Placeholder 19">
            <a:extLst>
              <a:ext uri="{FF2B5EF4-FFF2-40B4-BE49-F238E27FC236}">
                <a16:creationId xmlns:a16="http://schemas.microsoft.com/office/drawing/2014/main" id="{501C8742-7F7B-1D4C-BA01-8E7EF9CB1D44}"/>
              </a:ext>
            </a:extLst>
          </p:cNvPr>
          <p:cNvSpPr>
            <a:spLocks noGrp="1"/>
          </p:cNvSpPr>
          <p:nvPr>
            <p:ph type="ftr" sz="quarter" idx="11"/>
          </p:nvPr>
        </p:nvSpPr>
        <p:spPr/>
        <p:txBody>
          <a:bodyPr/>
          <a:lstStyle/>
          <a:p>
            <a:r>
              <a:rPr lang="en-US"/>
              <a:t>D. Rubin</a:t>
            </a:r>
          </a:p>
        </p:txBody>
      </p:sp>
      <p:sp>
        <p:nvSpPr>
          <p:cNvPr id="21" name="Slide Number Placeholder 20">
            <a:extLst>
              <a:ext uri="{FF2B5EF4-FFF2-40B4-BE49-F238E27FC236}">
                <a16:creationId xmlns:a16="http://schemas.microsoft.com/office/drawing/2014/main" id="{A0199FD0-279D-2843-BB3B-F968A9072D8C}"/>
              </a:ext>
            </a:extLst>
          </p:cNvPr>
          <p:cNvSpPr>
            <a:spLocks noGrp="1"/>
          </p:cNvSpPr>
          <p:nvPr>
            <p:ph type="sldNum" sz="quarter" idx="12"/>
          </p:nvPr>
        </p:nvSpPr>
        <p:spPr/>
        <p:txBody>
          <a:bodyPr/>
          <a:lstStyle/>
          <a:p>
            <a:fld id="{8B45D967-5633-AA43-88A6-7EA326F4D837}" type="slidenum">
              <a:rPr lang="en-US" smtClean="0"/>
              <a:t>10</a:t>
            </a:fld>
            <a:endParaRPr lang="en-US"/>
          </a:p>
        </p:txBody>
      </p:sp>
      <p:pic>
        <p:nvPicPr>
          <p:cNvPr id="22" name="Picture 21">
            <a:extLst>
              <a:ext uri="{FF2B5EF4-FFF2-40B4-BE49-F238E27FC236}">
                <a16:creationId xmlns:a16="http://schemas.microsoft.com/office/drawing/2014/main" id="{1F61DF48-0334-9448-8CFA-EB543E2658AB}"/>
              </a:ext>
            </a:extLst>
          </p:cNvPr>
          <p:cNvPicPr>
            <a:picLocks noChangeAspect="1"/>
          </p:cNvPicPr>
          <p:nvPr/>
        </p:nvPicPr>
        <p:blipFill>
          <a:blip r:embed="rId8"/>
          <a:stretch>
            <a:fillRect/>
          </a:stretch>
        </p:blipFill>
        <p:spPr>
          <a:xfrm>
            <a:off x="9390784" y="4145624"/>
            <a:ext cx="1790612" cy="943701"/>
          </a:xfrm>
          <a:prstGeom prst="rect">
            <a:avLst/>
          </a:prstGeom>
        </p:spPr>
      </p:pic>
      <p:sp>
        <p:nvSpPr>
          <p:cNvPr id="23" name="TextBox 22">
            <a:extLst>
              <a:ext uri="{FF2B5EF4-FFF2-40B4-BE49-F238E27FC236}">
                <a16:creationId xmlns:a16="http://schemas.microsoft.com/office/drawing/2014/main" id="{7D611CF0-405E-724F-A02E-7E9B5C7A27EE}"/>
              </a:ext>
            </a:extLst>
          </p:cNvPr>
          <p:cNvSpPr txBox="1"/>
          <p:nvPr/>
        </p:nvSpPr>
        <p:spPr>
          <a:xfrm>
            <a:off x="6427304" y="5340626"/>
            <a:ext cx="4632037" cy="369332"/>
          </a:xfrm>
          <a:prstGeom prst="rect">
            <a:avLst/>
          </a:prstGeom>
          <a:noFill/>
        </p:spPr>
        <p:txBody>
          <a:bodyPr wrap="none" rtlCol="0">
            <a:spAutoFit/>
          </a:bodyPr>
          <a:lstStyle/>
          <a:p>
            <a:r>
              <a:rPr lang="en-US" i="1" dirty="0"/>
              <a:t>injection angle reduces momentum acceptance</a:t>
            </a:r>
          </a:p>
        </p:txBody>
      </p:sp>
      <p:cxnSp>
        <p:nvCxnSpPr>
          <p:cNvPr id="25" name="Straight Arrow Connector 24">
            <a:extLst>
              <a:ext uri="{FF2B5EF4-FFF2-40B4-BE49-F238E27FC236}">
                <a16:creationId xmlns:a16="http://schemas.microsoft.com/office/drawing/2014/main" id="{F13A6925-B36D-1A43-9F37-18502B7C1663}"/>
              </a:ext>
            </a:extLst>
          </p:cNvPr>
          <p:cNvCxnSpPr/>
          <p:nvPr/>
        </p:nvCxnSpPr>
        <p:spPr>
          <a:xfrm flipH="1" flipV="1">
            <a:off x="5234609" y="3313043"/>
            <a:ext cx="2252869" cy="1917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E5E3DE-7179-D44C-8BC1-FC9F03849128}"/>
              </a:ext>
            </a:extLst>
          </p:cNvPr>
          <p:cNvCxnSpPr>
            <a:cxnSpLocks/>
          </p:cNvCxnSpPr>
          <p:nvPr/>
        </p:nvCxnSpPr>
        <p:spPr>
          <a:xfrm flipV="1">
            <a:off x="7672117" y="3236843"/>
            <a:ext cx="1387424" cy="199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383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2" grpId="0" animBg="1"/>
      <p:bldP spid="13"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A9B845-998E-154C-87FA-FF4AC5C00809}"/>
              </a:ext>
            </a:extLst>
          </p:cNvPr>
          <p:cNvPicPr>
            <a:picLocks noChangeAspect="1"/>
          </p:cNvPicPr>
          <p:nvPr/>
        </p:nvPicPr>
        <p:blipFill>
          <a:blip r:embed="rId2"/>
          <a:stretch>
            <a:fillRect/>
          </a:stretch>
        </p:blipFill>
        <p:spPr>
          <a:xfrm>
            <a:off x="622357" y="285915"/>
            <a:ext cx="4705017" cy="3093113"/>
          </a:xfrm>
          <a:prstGeom prst="rect">
            <a:avLst/>
          </a:prstGeom>
        </p:spPr>
      </p:pic>
      <p:pic>
        <p:nvPicPr>
          <p:cNvPr id="3" name="Picture 2">
            <a:extLst>
              <a:ext uri="{FF2B5EF4-FFF2-40B4-BE49-F238E27FC236}">
                <a16:creationId xmlns:a16="http://schemas.microsoft.com/office/drawing/2014/main" id="{C186E79C-2B74-7C49-A2F6-B6E6A289F2FE}"/>
              </a:ext>
            </a:extLst>
          </p:cNvPr>
          <p:cNvPicPr>
            <a:picLocks noChangeAspect="1"/>
          </p:cNvPicPr>
          <p:nvPr/>
        </p:nvPicPr>
        <p:blipFill>
          <a:blip r:embed="rId3"/>
          <a:stretch>
            <a:fillRect/>
          </a:stretch>
        </p:blipFill>
        <p:spPr>
          <a:xfrm>
            <a:off x="6657560" y="285915"/>
            <a:ext cx="4673048" cy="3093113"/>
          </a:xfrm>
          <a:prstGeom prst="rect">
            <a:avLst/>
          </a:prstGeom>
        </p:spPr>
      </p:pic>
      <p:sp>
        <p:nvSpPr>
          <p:cNvPr id="4" name="TextBox 3">
            <a:extLst>
              <a:ext uri="{FF2B5EF4-FFF2-40B4-BE49-F238E27FC236}">
                <a16:creationId xmlns:a16="http://schemas.microsoft.com/office/drawing/2014/main" id="{EDA3FA42-03DC-454B-8BDA-09C83DF0159A}"/>
              </a:ext>
            </a:extLst>
          </p:cNvPr>
          <p:cNvSpPr txBox="1"/>
          <p:nvPr/>
        </p:nvSpPr>
        <p:spPr>
          <a:xfrm>
            <a:off x="726546" y="3992304"/>
            <a:ext cx="3391431" cy="923330"/>
          </a:xfrm>
          <a:prstGeom prst="rect">
            <a:avLst/>
          </a:prstGeom>
          <a:noFill/>
        </p:spPr>
        <p:txBody>
          <a:bodyPr wrap="square" rtlCol="0">
            <a:spAutoFit/>
          </a:bodyPr>
          <a:lstStyle/>
          <a:p>
            <a:r>
              <a:rPr lang="en-US" dirty="0"/>
              <a:t>The minimum kick captures momenta in the range</a:t>
            </a:r>
          </a:p>
          <a:p>
            <a:endParaRPr lang="en-US" dirty="0"/>
          </a:p>
        </p:txBody>
      </p:sp>
      <p:pic>
        <p:nvPicPr>
          <p:cNvPr id="5" name="Picture 4">
            <a:extLst>
              <a:ext uri="{FF2B5EF4-FFF2-40B4-BE49-F238E27FC236}">
                <a16:creationId xmlns:a16="http://schemas.microsoft.com/office/drawing/2014/main" id="{CCD53FAF-53E8-FE44-AE3C-BA76EF311968}"/>
              </a:ext>
            </a:extLst>
          </p:cNvPr>
          <p:cNvPicPr>
            <a:picLocks noChangeAspect="1"/>
          </p:cNvPicPr>
          <p:nvPr/>
        </p:nvPicPr>
        <p:blipFill>
          <a:blip r:embed="rId4"/>
          <a:stretch>
            <a:fillRect/>
          </a:stretch>
        </p:blipFill>
        <p:spPr>
          <a:xfrm>
            <a:off x="3370994" y="4049735"/>
            <a:ext cx="1859035" cy="678695"/>
          </a:xfrm>
          <a:prstGeom prst="rect">
            <a:avLst/>
          </a:prstGeom>
        </p:spPr>
      </p:pic>
      <p:sp>
        <p:nvSpPr>
          <p:cNvPr id="6" name="TextBox 5">
            <a:extLst>
              <a:ext uri="{FF2B5EF4-FFF2-40B4-BE49-F238E27FC236}">
                <a16:creationId xmlns:a16="http://schemas.microsoft.com/office/drawing/2014/main" id="{C2FAFAEE-8485-BD49-98EA-6E8099E773A0}"/>
              </a:ext>
            </a:extLst>
          </p:cNvPr>
          <p:cNvSpPr txBox="1"/>
          <p:nvPr/>
        </p:nvSpPr>
        <p:spPr>
          <a:xfrm>
            <a:off x="812665" y="4770449"/>
            <a:ext cx="2831349" cy="646331"/>
          </a:xfrm>
          <a:prstGeom prst="rect">
            <a:avLst/>
          </a:prstGeom>
          <a:noFill/>
        </p:spPr>
        <p:txBody>
          <a:bodyPr wrap="square" rtlCol="0">
            <a:spAutoFit/>
          </a:bodyPr>
          <a:lstStyle/>
          <a:p>
            <a:r>
              <a:rPr lang="en-US" dirty="0"/>
              <a:t>The maximum kick captures momenta in the range</a:t>
            </a:r>
          </a:p>
        </p:txBody>
      </p:sp>
      <p:pic>
        <p:nvPicPr>
          <p:cNvPr id="7" name="Picture 6">
            <a:extLst>
              <a:ext uri="{FF2B5EF4-FFF2-40B4-BE49-F238E27FC236}">
                <a16:creationId xmlns:a16="http://schemas.microsoft.com/office/drawing/2014/main" id="{03167241-F1FA-0A43-BE76-95DD0570D99A}"/>
              </a:ext>
            </a:extLst>
          </p:cNvPr>
          <p:cNvPicPr>
            <a:picLocks noChangeAspect="1"/>
          </p:cNvPicPr>
          <p:nvPr/>
        </p:nvPicPr>
        <p:blipFill>
          <a:blip r:embed="rId5"/>
          <a:stretch>
            <a:fillRect/>
          </a:stretch>
        </p:blipFill>
        <p:spPr>
          <a:xfrm>
            <a:off x="3525610" y="4820962"/>
            <a:ext cx="1813980" cy="502333"/>
          </a:xfrm>
          <a:prstGeom prst="rect">
            <a:avLst/>
          </a:prstGeom>
        </p:spPr>
      </p:pic>
      <p:sp>
        <p:nvSpPr>
          <p:cNvPr id="9" name="TextBox 8">
            <a:extLst>
              <a:ext uri="{FF2B5EF4-FFF2-40B4-BE49-F238E27FC236}">
                <a16:creationId xmlns:a16="http://schemas.microsoft.com/office/drawing/2014/main" id="{A98F832E-88B2-F74B-A79C-C3E3429147CF}"/>
              </a:ext>
            </a:extLst>
          </p:cNvPr>
          <p:cNvSpPr txBox="1"/>
          <p:nvPr/>
        </p:nvSpPr>
        <p:spPr>
          <a:xfrm>
            <a:off x="2120348" y="3538330"/>
            <a:ext cx="1620957" cy="369332"/>
          </a:xfrm>
          <a:prstGeom prst="rect">
            <a:avLst/>
          </a:prstGeom>
          <a:noFill/>
        </p:spPr>
        <p:txBody>
          <a:bodyPr wrap="none" rtlCol="0">
            <a:spAutoFit/>
          </a:bodyPr>
          <a:lstStyle/>
          <a:p>
            <a:r>
              <a:rPr lang="en-US" dirty="0"/>
              <a:t>Injection angle </a:t>
            </a:r>
          </a:p>
        </p:txBody>
      </p:sp>
      <p:pic>
        <p:nvPicPr>
          <p:cNvPr id="10" name="Picture 9">
            <a:extLst>
              <a:ext uri="{FF2B5EF4-FFF2-40B4-BE49-F238E27FC236}">
                <a16:creationId xmlns:a16="http://schemas.microsoft.com/office/drawing/2014/main" id="{EA8F6288-3008-3D41-A727-2AD9DA58521A}"/>
              </a:ext>
            </a:extLst>
          </p:cNvPr>
          <p:cNvPicPr>
            <a:picLocks noChangeAspect="1"/>
          </p:cNvPicPr>
          <p:nvPr/>
        </p:nvPicPr>
        <p:blipFill>
          <a:blip r:embed="rId6"/>
          <a:stretch>
            <a:fillRect/>
          </a:stretch>
        </p:blipFill>
        <p:spPr>
          <a:xfrm>
            <a:off x="3644014" y="3470973"/>
            <a:ext cx="1183833" cy="538106"/>
          </a:xfrm>
          <a:prstGeom prst="rect">
            <a:avLst/>
          </a:prstGeom>
        </p:spPr>
      </p:pic>
      <p:sp>
        <p:nvSpPr>
          <p:cNvPr id="11" name="TextBox 10">
            <a:extLst>
              <a:ext uri="{FF2B5EF4-FFF2-40B4-BE49-F238E27FC236}">
                <a16:creationId xmlns:a16="http://schemas.microsoft.com/office/drawing/2014/main" id="{CB4354D5-92BB-1E4B-B877-BF066F6AFBB7}"/>
              </a:ext>
            </a:extLst>
          </p:cNvPr>
          <p:cNvSpPr txBox="1"/>
          <p:nvPr/>
        </p:nvSpPr>
        <p:spPr>
          <a:xfrm>
            <a:off x="8044070" y="3631096"/>
            <a:ext cx="1620957" cy="369332"/>
          </a:xfrm>
          <a:prstGeom prst="rect">
            <a:avLst/>
          </a:prstGeom>
          <a:noFill/>
        </p:spPr>
        <p:txBody>
          <a:bodyPr wrap="none" rtlCol="0">
            <a:spAutoFit/>
          </a:bodyPr>
          <a:lstStyle/>
          <a:p>
            <a:r>
              <a:rPr lang="en-US" dirty="0"/>
              <a:t>Injection angle </a:t>
            </a:r>
          </a:p>
        </p:txBody>
      </p:sp>
      <p:pic>
        <p:nvPicPr>
          <p:cNvPr id="13" name="Picture 12">
            <a:extLst>
              <a:ext uri="{FF2B5EF4-FFF2-40B4-BE49-F238E27FC236}">
                <a16:creationId xmlns:a16="http://schemas.microsoft.com/office/drawing/2014/main" id="{861362B1-95BC-CC4A-8E40-42334E3C3E26}"/>
              </a:ext>
            </a:extLst>
          </p:cNvPr>
          <p:cNvPicPr>
            <a:picLocks noChangeAspect="1"/>
          </p:cNvPicPr>
          <p:nvPr/>
        </p:nvPicPr>
        <p:blipFill>
          <a:blip r:embed="rId7"/>
          <a:stretch>
            <a:fillRect/>
          </a:stretch>
        </p:blipFill>
        <p:spPr>
          <a:xfrm>
            <a:off x="9563978" y="3578087"/>
            <a:ext cx="1973055" cy="538106"/>
          </a:xfrm>
          <a:prstGeom prst="rect">
            <a:avLst/>
          </a:prstGeom>
        </p:spPr>
      </p:pic>
      <p:sp>
        <p:nvSpPr>
          <p:cNvPr id="14" name="TextBox 13">
            <a:extLst>
              <a:ext uri="{FF2B5EF4-FFF2-40B4-BE49-F238E27FC236}">
                <a16:creationId xmlns:a16="http://schemas.microsoft.com/office/drawing/2014/main" id="{A66ACD8E-8A29-5443-A48E-D0D82133D6B0}"/>
              </a:ext>
            </a:extLst>
          </p:cNvPr>
          <p:cNvSpPr txBox="1"/>
          <p:nvPr/>
        </p:nvSpPr>
        <p:spPr>
          <a:xfrm>
            <a:off x="7387031" y="4454458"/>
            <a:ext cx="4555991" cy="369332"/>
          </a:xfrm>
          <a:prstGeom prst="rect">
            <a:avLst/>
          </a:prstGeom>
          <a:noFill/>
        </p:spPr>
        <p:txBody>
          <a:bodyPr wrap="none" rtlCol="0">
            <a:spAutoFit/>
          </a:bodyPr>
          <a:lstStyle/>
          <a:p>
            <a:r>
              <a:rPr lang="en-US" dirty="0"/>
              <a:t>Injection angle shrinks momentum acceptance</a:t>
            </a:r>
          </a:p>
        </p:txBody>
      </p:sp>
      <p:sp>
        <p:nvSpPr>
          <p:cNvPr id="18" name="TextBox 17">
            <a:extLst>
              <a:ext uri="{FF2B5EF4-FFF2-40B4-BE49-F238E27FC236}">
                <a16:creationId xmlns:a16="http://schemas.microsoft.com/office/drawing/2014/main" id="{5DF12932-1E01-4A4D-ACCD-46DEC86B70A6}"/>
              </a:ext>
            </a:extLst>
          </p:cNvPr>
          <p:cNvSpPr txBox="1"/>
          <p:nvPr/>
        </p:nvSpPr>
        <p:spPr>
          <a:xfrm>
            <a:off x="812666" y="5621732"/>
            <a:ext cx="5177318" cy="923330"/>
          </a:xfrm>
          <a:prstGeom prst="rect">
            <a:avLst/>
          </a:prstGeom>
          <a:noFill/>
        </p:spPr>
        <p:txBody>
          <a:bodyPr wrap="square" rtlCol="0">
            <a:spAutoFit/>
          </a:bodyPr>
          <a:lstStyle/>
          <a:p>
            <a:r>
              <a:rPr lang="en-US" dirty="0"/>
              <a:t>The ideal kick (the kick that steers the magic momentum onto the magic radius) captures momenta in the range</a:t>
            </a:r>
          </a:p>
        </p:txBody>
      </p:sp>
      <p:pic>
        <p:nvPicPr>
          <p:cNvPr id="19" name="Picture 18">
            <a:extLst>
              <a:ext uri="{FF2B5EF4-FFF2-40B4-BE49-F238E27FC236}">
                <a16:creationId xmlns:a16="http://schemas.microsoft.com/office/drawing/2014/main" id="{530B0895-14DF-9345-A871-899357742255}"/>
              </a:ext>
            </a:extLst>
          </p:cNvPr>
          <p:cNvPicPr>
            <a:picLocks noChangeAspect="1"/>
          </p:cNvPicPr>
          <p:nvPr/>
        </p:nvPicPr>
        <p:blipFill>
          <a:blip r:embed="rId8"/>
          <a:stretch>
            <a:fillRect/>
          </a:stretch>
        </p:blipFill>
        <p:spPr>
          <a:xfrm>
            <a:off x="5006438" y="5604206"/>
            <a:ext cx="2391160" cy="914267"/>
          </a:xfrm>
          <a:prstGeom prst="rect">
            <a:avLst/>
          </a:prstGeom>
        </p:spPr>
      </p:pic>
      <p:sp>
        <p:nvSpPr>
          <p:cNvPr id="20" name="TextBox 19">
            <a:extLst>
              <a:ext uri="{FF2B5EF4-FFF2-40B4-BE49-F238E27FC236}">
                <a16:creationId xmlns:a16="http://schemas.microsoft.com/office/drawing/2014/main" id="{C77E1610-5641-9840-A6A7-9D9C2E99E66D}"/>
              </a:ext>
            </a:extLst>
          </p:cNvPr>
          <p:cNvSpPr txBox="1"/>
          <p:nvPr/>
        </p:nvSpPr>
        <p:spPr>
          <a:xfrm>
            <a:off x="7837786" y="5191623"/>
            <a:ext cx="4035335" cy="461665"/>
          </a:xfrm>
          <a:prstGeom prst="rect">
            <a:avLst/>
          </a:prstGeom>
          <a:noFill/>
        </p:spPr>
        <p:txBody>
          <a:bodyPr wrap="none" rtlCol="0">
            <a:spAutoFit/>
          </a:bodyPr>
          <a:lstStyle/>
          <a:p>
            <a:r>
              <a:rPr lang="en-US" sz="2400" dirty="0"/>
              <a:t>Momentum acceptance vs kick</a:t>
            </a:r>
          </a:p>
        </p:txBody>
      </p:sp>
      <p:sp>
        <p:nvSpPr>
          <p:cNvPr id="21" name="Date Placeholder 20">
            <a:extLst>
              <a:ext uri="{FF2B5EF4-FFF2-40B4-BE49-F238E27FC236}">
                <a16:creationId xmlns:a16="http://schemas.microsoft.com/office/drawing/2014/main" id="{944C3C39-3567-6544-8A63-3083654DE373}"/>
              </a:ext>
            </a:extLst>
          </p:cNvPr>
          <p:cNvSpPr>
            <a:spLocks noGrp="1"/>
          </p:cNvSpPr>
          <p:nvPr>
            <p:ph type="dt" sz="half" idx="10"/>
          </p:nvPr>
        </p:nvSpPr>
        <p:spPr/>
        <p:txBody>
          <a:bodyPr/>
          <a:lstStyle/>
          <a:p>
            <a:r>
              <a:rPr lang="en-US"/>
              <a:t>3-Nov-2021</a:t>
            </a:r>
          </a:p>
        </p:txBody>
      </p:sp>
      <p:sp>
        <p:nvSpPr>
          <p:cNvPr id="22" name="Footer Placeholder 21">
            <a:extLst>
              <a:ext uri="{FF2B5EF4-FFF2-40B4-BE49-F238E27FC236}">
                <a16:creationId xmlns:a16="http://schemas.microsoft.com/office/drawing/2014/main" id="{C67FB9AD-020C-3C4F-815E-2C41D0C0CB2B}"/>
              </a:ext>
            </a:extLst>
          </p:cNvPr>
          <p:cNvSpPr>
            <a:spLocks noGrp="1"/>
          </p:cNvSpPr>
          <p:nvPr>
            <p:ph type="ftr" sz="quarter" idx="11"/>
          </p:nvPr>
        </p:nvSpPr>
        <p:spPr/>
        <p:txBody>
          <a:bodyPr/>
          <a:lstStyle/>
          <a:p>
            <a:r>
              <a:rPr lang="en-US"/>
              <a:t>D. Rubin</a:t>
            </a:r>
          </a:p>
        </p:txBody>
      </p:sp>
      <p:sp>
        <p:nvSpPr>
          <p:cNvPr id="23" name="Slide Number Placeholder 22">
            <a:extLst>
              <a:ext uri="{FF2B5EF4-FFF2-40B4-BE49-F238E27FC236}">
                <a16:creationId xmlns:a16="http://schemas.microsoft.com/office/drawing/2014/main" id="{D61F62F0-0A48-D849-B8FE-C2BAA8C89B3B}"/>
              </a:ext>
            </a:extLst>
          </p:cNvPr>
          <p:cNvSpPr>
            <a:spLocks noGrp="1"/>
          </p:cNvSpPr>
          <p:nvPr>
            <p:ph type="sldNum" sz="quarter" idx="12"/>
          </p:nvPr>
        </p:nvSpPr>
        <p:spPr/>
        <p:txBody>
          <a:bodyPr/>
          <a:lstStyle/>
          <a:p>
            <a:fld id="{8B45D967-5633-AA43-88A6-7EA326F4D837}" type="slidenum">
              <a:rPr lang="en-US" smtClean="0"/>
              <a:t>11</a:t>
            </a:fld>
            <a:endParaRPr lang="en-US"/>
          </a:p>
        </p:txBody>
      </p:sp>
    </p:spTree>
    <p:extLst>
      <p:ext uri="{BB962C8B-B14F-4D97-AF65-F5344CB8AC3E}">
        <p14:creationId xmlns:p14="http://schemas.microsoft.com/office/powerpoint/2010/main" val="499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1"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2DED7C-7A87-2843-80EC-5809585C7750}"/>
              </a:ext>
            </a:extLst>
          </p:cNvPr>
          <p:cNvPicPr>
            <a:picLocks noChangeAspect="1"/>
          </p:cNvPicPr>
          <p:nvPr/>
        </p:nvPicPr>
        <p:blipFill>
          <a:blip r:embed="rId2"/>
          <a:stretch>
            <a:fillRect/>
          </a:stretch>
        </p:blipFill>
        <p:spPr>
          <a:xfrm>
            <a:off x="755375" y="1352827"/>
            <a:ext cx="3975652" cy="2871304"/>
          </a:xfrm>
          <a:prstGeom prst="rect">
            <a:avLst/>
          </a:prstGeom>
        </p:spPr>
      </p:pic>
      <p:sp>
        <p:nvSpPr>
          <p:cNvPr id="6" name="TextBox 5">
            <a:extLst>
              <a:ext uri="{FF2B5EF4-FFF2-40B4-BE49-F238E27FC236}">
                <a16:creationId xmlns:a16="http://schemas.microsoft.com/office/drawing/2014/main" id="{E429688E-E871-1F49-92C7-44FACBAAE9C1}"/>
              </a:ext>
            </a:extLst>
          </p:cNvPr>
          <p:cNvSpPr txBox="1"/>
          <p:nvPr/>
        </p:nvSpPr>
        <p:spPr>
          <a:xfrm>
            <a:off x="6308036" y="5141844"/>
            <a:ext cx="1532535" cy="646331"/>
          </a:xfrm>
          <a:prstGeom prst="rect">
            <a:avLst/>
          </a:prstGeom>
          <a:noFill/>
        </p:spPr>
        <p:txBody>
          <a:bodyPr wrap="none" rtlCol="0">
            <a:spAutoFit/>
          </a:bodyPr>
          <a:lstStyle/>
          <a:p>
            <a:r>
              <a:rPr lang="en-US" dirty="0"/>
              <a:t>Field index = 0</a:t>
            </a:r>
          </a:p>
          <a:p>
            <a:endParaRPr lang="en-US" dirty="0"/>
          </a:p>
        </p:txBody>
      </p:sp>
      <p:pic>
        <p:nvPicPr>
          <p:cNvPr id="7" name="Picture 6">
            <a:extLst>
              <a:ext uri="{FF2B5EF4-FFF2-40B4-BE49-F238E27FC236}">
                <a16:creationId xmlns:a16="http://schemas.microsoft.com/office/drawing/2014/main" id="{E0FE451F-9D1A-2F43-9285-C26E49C97890}"/>
              </a:ext>
            </a:extLst>
          </p:cNvPr>
          <p:cNvPicPr>
            <a:picLocks noChangeAspect="1"/>
          </p:cNvPicPr>
          <p:nvPr/>
        </p:nvPicPr>
        <p:blipFill>
          <a:blip r:embed="rId3"/>
          <a:stretch>
            <a:fillRect/>
          </a:stretch>
        </p:blipFill>
        <p:spPr>
          <a:xfrm>
            <a:off x="6308036" y="5521475"/>
            <a:ext cx="2367320" cy="451943"/>
          </a:xfrm>
          <a:prstGeom prst="rect">
            <a:avLst/>
          </a:prstGeom>
        </p:spPr>
      </p:pic>
      <p:pic>
        <p:nvPicPr>
          <p:cNvPr id="11" name="Picture 10">
            <a:extLst>
              <a:ext uri="{FF2B5EF4-FFF2-40B4-BE49-F238E27FC236}">
                <a16:creationId xmlns:a16="http://schemas.microsoft.com/office/drawing/2014/main" id="{A556AE4F-0381-1F41-AA49-5188A00838FA}"/>
              </a:ext>
            </a:extLst>
          </p:cNvPr>
          <p:cNvPicPr>
            <a:picLocks noChangeAspect="1"/>
          </p:cNvPicPr>
          <p:nvPr/>
        </p:nvPicPr>
        <p:blipFill>
          <a:blip r:embed="rId4"/>
          <a:stretch>
            <a:fillRect/>
          </a:stretch>
        </p:blipFill>
        <p:spPr>
          <a:xfrm>
            <a:off x="5208104" y="1484244"/>
            <a:ext cx="5486400" cy="3657600"/>
          </a:xfrm>
          <a:prstGeom prst="rect">
            <a:avLst/>
          </a:prstGeom>
        </p:spPr>
      </p:pic>
      <p:sp>
        <p:nvSpPr>
          <p:cNvPr id="12" name="TextBox 11">
            <a:extLst>
              <a:ext uri="{FF2B5EF4-FFF2-40B4-BE49-F238E27FC236}">
                <a16:creationId xmlns:a16="http://schemas.microsoft.com/office/drawing/2014/main" id="{7B719AD7-8548-B14F-B12C-DB413EC66351}"/>
              </a:ext>
            </a:extLst>
          </p:cNvPr>
          <p:cNvSpPr txBox="1"/>
          <p:nvPr/>
        </p:nvSpPr>
        <p:spPr>
          <a:xfrm>
            <a:off x="490330" y="463826"/>
            <a:ext cx="4081670" cy="646331"/>
          </a:xfrm>
          <a:prstGeom prst="rect">
            <a:avLst/>
          </a:prstGeom>
          <a:noFill/>
        </p:spPr>
        <p:txBody>
          <a:bodyPr wrap="square" rtlCol="0">
            <a:spAutoFit/>
          </a:bodyPr>
          <a:lstStyle/>
          <a:p>
            <a:r>
              <a:rPr lang="en-US" dirty="0"/>
              <a:t>Our inequality gives us the momentum acceptance as a function of  kick</a:t>
            </a:r>
          </a:p>
        </p:txBody>
      </p:sp>
      <p:sp>
        <p:nvSpPr>
          <p:cNvPr id="14" name="TextBox 13">
            <a:extLst>
              <a:ext uri="{FF2B5EF4-FFF2-40B4-BE49-F238E27FC236}">
                <a16:creationId xmlns:a16="http://schemas.microsoft.com/office/drawing/2014/main" id="{4F3B9CC8-0E62-314A-97AD-41652BE49D22}"/>
              </a:ext>
            </a:extLst>
          </p:cNvPr>
          <p:cNvSpPr txBox="1"/>
          <p:nvPr/>
        </p:nvSpPr>
        <p:spPr>
          <a:xfrm>
            <a:off x="1205948" y="4399722"/>
            <a:ext cx="3366052" cy="646331"/>
          </a:xfrm>
          <a:prstGeom prst="rect">
            <a:avLst/>
          </a:prstGeom>
          <a:noFill/>
        </p:spPr>
        <p:txBody>
          <a:bodyPr wrap="square" rtlCol="0">
            <a:spAutoFit/>
          </a:bodyPr>
          <a:lstStyle/>
          <a:p>
            <a:r>
              <a:rPr lang="en-US" dirty="0"/>
              <a:t>Time dependence of kicker field and injected pulse</a:t>
            </a:r>
          </a:p>
        </p:txBody>
      </p:sp>
      <p:sp>
        <p:nvSpPr>
          <p:cNvPr id="15" name="TextBox 14">
            <a:extLst>
              <a:ext uri="{FF2B5EF4-FFF2-40B4-BE49-F238E27FC236}">
                <a16:creationId xmlns:a16="http://schemas.microsoft.com/office/drawing/2014/main" id="{2F5E53A2-1FC7-C449-B4AC-BE0415A1F50C}"/>
              </a:ext>
            </a:extLst>
          </p:cNvPr>
          <p:cNvSpPr txBox="1"/>
          <p:nvPr/>
        </p:nvSpPr>
        <p:spPr>
          <a:xfrm>
            <a:off x="5950226" y="1299578"/>
            <a:ext cx="4843827" cy="369332"/>
          </a:xfrm>
          <a:prstGeom prst="rect">
            <a:avLst/>
          </a:prstGeom>
          <a:noFill/>
        </p:spPr>
        <p:txBody>
          <a:bodyPr wrap="none" rtlCol="0">
            <a:spAutoFit/>
          </a:bodyPr>
          <a:lstStyle/>
          <a:p>
            <a:r>
              <a:rPr lang="en-US" dirty="0"/>
              <a:t>Momentum bite versus time of captured particles</a:t>
            </a:r>
          </a:p>
        </p:txBody>
      </p:sp>
      <p:sp>
        <p:nvSpPr>
          <p:cNvPr id="16" name="Date Placeholder 15">
            <a:extLst>
              <a:ext uri="{FF2B5EF4-FFF2-40B4-BE49-F238E27FC236}">
                <a16:creationId xmlns:a16="http://schemas.microsoft.com/office/drawing/2014/main" id="{5DA6E632-24F5-364B-924F-D88FFCBB246C}"/>
              </a:ext>
            </a:extLst>
          </p:cNvPr>
          <p:cNvSpPr>
            <a:spLocks noGrp="1"/>
          </p:cNvSpPr>
          <p:nvPr>
            <p:ph type="dt" sz="half" idx="10"/>
          </p:nvPr>
        </p:nvSpPr>
        <p:spPr/>
        <p:txBody>
          <a:bodyPr/>
          <a:lstStyle/>
          <a:p>
            <a:r>
              <a:rPr lang="en-US"/>
              <a:t>3-Nov-2021</a:t>
            </a:r>
          </a:p>
        </p:txBody>
      </p:sp>
      <p:sp>
        <p:nvSpPr>
          <p:cNvPr id="17" name="Footer Placeholder 16">
            <a:extLst>
              <a:ext uri="{FF2B5EF4-FFF2-40B4-BE49-F238E27FC236}">
                <a16:creationId xmlns:a16="http://schemas.microsoft.com/office/drawing/2014/main" id="{7A691013-8D8C-2C45-863E-8B7538F6F8E0}"/>
              </a:ext>
            </a:extLst>
          </p:cNvPr>
          <p:cNvSpPr>
            <a:spLocks noGrp="1"/>
          </p:cNvSpPr>
          <p:nvPr>
            <p:ph type="ftr" sz="quarter" idx="11"/>
          </p:nvPr>
        </p:nvSpPr>
        <p:spPr/>
        <p:txBody>
          <a:bodyPr/>
          <a:lstStyle/>
          <a:p>
            <a:r>
              <a:rPr lang="en-US"/>
              <a:t>D. Rubin</a:t>
            </a:r>
          </a:p>
        </p:txBody>
      </p:sp>
      <p:sp>
        <p:nvSpPr>
          <p:cNvPr id="18" name="Slide Number Placeholder 17">
            <a:extLst>
              <a:ext uri="{FF2B5EF4-FFF2-40B4-BE49-F238E27FC236}">
                <a16:creationId xmlns:a16="http://schemas.microsoft.com/office/drawing/2014/main" id="{30623AAB-03EE-7946-9DE7-4F02C14E0B07}"/>
              </a:ext>
            </a:extLst>
          </p:cNvPr>
          <p:cNvSpPr>
            <a:spLocks noGrp="1"/>
          </p:cNvSpPr>
          <p:nvPr>
            <p:ph type="sldNum" sz="quarter" idx="12"/>
          </p:nvPr>
        </p:nvSpPr>
        <p:spPr/>
        <p:txBody>
          <a:bodyPr/>
          <a:lstStyle/>
          <a:p>
            <a:fld id="{8B45D967-5633-AA43-88A6-7EA326F4D837}" type="slidenum">
              <a:rPr lang="en-US" smtClean="0"/>
              <a:t>12</a:t>
            </a:fld>
            <a:endParaRPr lang="en-US"/>
          </a:p>
        </p:txBody>
      </p:sp>
    </p:spTree>
    <p:extLst>
      <p:ext uri="{BB962C8B-B14F-4D97-AF65-F5344CB8AC3E}">
        <p14:creationId xmlns:p14="http://schemas.microsoft.com/office/powerpoint/2010/main" val="20969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F89D8E-3B31-8D43-9E36-FB6A21B84D34}"/>
              </a:ext>
            </a:extLst>
          </p:cNvPr>
          <p:cNvSpPr txBox="1"/>
          <p:nvPr/>
        </p:nvSpPr>
        <p:spPr>
          <a:xfrm>
            <a:off x="1219201" y="4227443"/>
            <a:ext cx="1532535" cy="923330"/>
          </a:xfrm>
          <a:prstGeom prst="rect">
            <a:avLst/>
          </a:prstGeom>
          <a:noFill/>
        </p:spPr>
        <p:txBody>
          <a:bodyPr wrap="none" rtlCol="0">
            <a:spAutoFit/>
          </a:bodyPr>
          <a:lstStyle/>
          <a:p>
            <a:r>
              <a:rPr lang="en-US" dirty="0"/>
              <a:t>Field index = 0</a:t>
            </a:r>
          </a:p>
          <a:p>
            <a:r>
              <a:rPr lang="en-US" dirty="0" err="1"/>
              <a:t>B</a:t>
            </a:r>
            <a:r>
              <a:rPr lang="en-US" baseline="-25000" dirty="0" err="1"/>
              <a:t>peak</a:t>
            </a:r>
            <a:r>
              <a:rPr lang="en-US" dirty="0"/>
              <a:t> =204 G</a:t>
            </a:r>
          </a:p>
          <a:p>
            <a:endParaRPr lang="en-US" dirty="0"/>
          </a:p>
        </p:txBody>
      </p:sp>
      <p:pic>
        <p:nvPicPr>
          <p:cNvPr id="5" name="Picture 4">
            <a:extLst>
              <a:ext uri="{FF2B5EF4-FFF2-40B4-BE49-F238E27FC236}">
                <a16:creationId xmlns:a16="http://schemas.microsoft.com/office/drawing/2014/main" id="{5B1FC390-2D90-714B-B26D-130CC1F7DCD9}"/>
              </a:ext>
            </a:extLst>
          </p:cNvPr>
          <p:cNvPicPr>
            <a:picLocks noChangeAspect="1"/>
          </p:cNvPicPr>
          <p:nvPr/>
        </p:nvPicPr>
        <p:blipFill>
          <a:blip r:embed="rId2"/>
          <a:stretch>
            <a:fillRect/>
          </a:stretch>
        </p:blipFill>
        <p:spPr>
          <a:xfrm>
            <a:off x="1183662" y="4896499"/>
            <a:ext cx="2367320" cy="451943"/>
          </a:xfrm>
          <a:prstGeom prst="rect">
            <a:avLst/>
          </a:prstGeom>
        </p:spPr>
      </p:pic>
      <p:sp>
        <p:nvSpPr>
          <p:cNvPr id="7" name="TextBox 6">
            <a:extLst>
              <a:ext uri="{FF2B5EF4-FFF2-40B4-BE49-F238E27FC236}">
                <a16:creationId xmlns:a16="http://schemas.microsoft.com/office/drawing/2014/main" id="{F8F3B75F-141D-684D-8EB5-BB6BB84355FE}"/>
              </a:ext>
            </a:extLst>
          </p:cNvPr>
          <p:cNvSpPr txBox="1"/>
          <p:nvPr/>
        </p:nvSpPr>
        <p:spPr>
          <a:xfrm>
            <a:off x="6626087" y="1403079"/>
            <a:ext cx="4399722" cy="1200329"/>
          </a:xfrm>
          <a:prstGeom prst="rect">
            <a:avLst/>
          </a:prstGeom>
          <a:noFill/>
        </p:spPr>
        <p:txBody>
          <a:bodyPr wrap="square" rtlCol="0">
            <a:spAutoFit/>
          </a:bodyPr>
          <a:lstStyle/>
          <a:p>
            <a:r>
              <a:rPr lang="en-US" dirty="0"/>
              <a:t>If we assume the momentum distribution is gaussian with                        we can compute the average and width  of momentum in each captured slice </a:t>
            </a:r>
          </a:p>
        </p:txBody>
      </p:sp>
      <p:pic>
        <p:nvPicPr>
          <p:cNvPr id="8" name="Picture 7">
            <a:extLst>
              <a:ext uri="{FF2B5EF4-FFF2-40B4-BE49-F238E27FC236}">
                <a16:creationId xmlns:a16="http://schemas.microsoft.com/office/drawing/2014/main" id="{3783C0F1-ECCC-2244-B81A-0885C8AE3015}"/>
              </a:ext>
            </a:extLst>
          </p:cNvPr>
          <p:cNvPicPr>
            <a:picLocks noChangeAspect="1"/>
          </p:cNvPicPr>
          <p:nvPr/>
        </p:nvPicPr>
        <p:blipFill>
          <a:blip r:embed="rId3"/>
          <a:stretch>
            <a:fillRect/>
          </a:stretch>
        </p:blipFill>
        <p:spPr>
          <a:xfrm>
            <a:off x="8098948" y="1711972"/>
            <a:ext cx="1018548" cy="331028"/>
          </a:xfrm>
          <a:prstGeom prst="rect">
            <a:avLst/>
          </a:prstGeom>
        </p:spPr>
      </p:pic>
      <p:cxnSp>
        <p:nvCxnSpPr>
          <p:cNvPr id="10" name="Straight Arrow Connector 9">
            <a:extLst>
              <a:ext uri="{FF2B5EF4-FFF2-40B4-BE49-F238E27FC236}">
                <a16:creationId xmlns:a16="http://schemas.microsoft.com/office/drawing/2014/main" id="{D57D71C0-C6DC-8B47-95F1-D490079EEC84}"/>
              </a:ext>
            </a:extLst>
          </p:cNvPr>
          <p:cNvCxnSpPr/>
          <p:nvPr/>
        </p:nvCxnSpPr>
        <p:spPr>
          <a:xfrm>
            <a:off x="8191713" y="2525804"/>
            <a:ext cx="263174" cy="715617"/>
          </a:xfrm>
          <a:prstGeom prst="straightConnector1">
            <a:avLst/>
          </a:prstGeom>
          <a:ln w="25400">
            <a:tailEnd type="triangle" w="lg"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F47B7F6-522D-9147-8B39-BFA699DBE38C}"/>
              </a:ext>
            </a:extLst>
          </p:cNvPr>
          <p:cNvPicPr>
            <a:picLocks noChangeAspect="1"/>
          </p:cNvPicPr>
          <p:nvPr/>
        </p:nvPicPr>
        <p:blipFill>
          <a:blip r:embed="rId4"/>
          <a:stretch>
            <a:fillRect/>
          </a:stretch>
        </p:blipFill>
        <p:spPr>
          <a:xfrm>
            <a:off x="1020418" y="373441"/>
            <a:ext cx="5486400" cy="3657600"/>
          </a:xfrm>
          <a:prstGeom prst="rect">
            <a:avLst/>
          </a:prstGeom>
        </p:spPr>
      </p:pic>
      <p:pic>
        <p:nvPicPr>
          <p:cNvPr id="14" name="Picture 13">
            <a:extLst>
              <a:ext uri="{FF2B5EF4-FFF2-40B4-BE49-F238E27FC236}">
                <a16:creationId xmlns:a16="http://schemas.microsoft.com/office/drawing/2014/main" id="{F29F82F9-05EE-7145-AAC0-88417FEEFB1F}"/>
              </a:ext>
            </a:extLst>
          </p:cNvPr>
          <p:cNvPicPr>
            <a:picLocks noChangeAspect="1"/>
          </p:cNvPicPr>
          <p:nvPr/>
        </p:nvPicPr>
        <p:blipFill>
          <a:blip r:embed="rId5"/>
          <a:stretch>
            <a:fillRect/>
          </a:stretch>
        </p:blipFill>
        <p:spPr>
          <a:xfrm>
            <a:off x="6374296" y="3140765"/>
            <a:ext cx="5486400" cy="3657600"/>
          </a:xfrm>
          <a:prstGeom prst="rect">
            <a:avLst/>
          </a:prstGeom>
        </p:spPr>
      </p:pic>
      <p:sp>
        <p:nvSpPr>
          <p:cNvPr id="15" name="Date Placeholder 14">
            <a:extLst>
              <a:ext uri="{FF2B5EF4-FFF2-40B4-BE49-F238E27FC236}">
                <a16:creationId xmlns:a16="http://schemas.microsoft.com/office/drawing/2014/main" id="{08841A85-9993-8142-BAA8-709F1463FBD7}"/>
              </a:ext>
            </a:extLst>
          </p:cNvPr>
          <p:cNvSpPr>
            <a:spLocks noGrp="1"/>
          </p:cNvSpPr>
          <p:nvPr>
            <p:ph type="dt" sz="half" idx="10"/>
          </p:nvPr>
        </p:nvSpPr>
        <p:spPr/>
        <p:txBody>
          <a:bodyPr/>
          <a:lstStyle/>
          <a:p>
            <a:r>
              <a:rPr lang="en-US"/>
              <a:t>3-Nov-2021</a:t>
            </a:r>
          </a:p>
        </p:txBody>
      </p:sp>
      <p:sp>
        <p:nvSpPr>
          <p:cNvPr id="16" name="Footer Placeholder 15">
            <a:extLst>
              <a:ext uri="{FF2B5EF4-FFF2-40B4-BE49-F238E27FC236}">
                <a16:creationId xmlns:a16="http://schemas.microsoft.com/office/drawing/2014/main" id="{644A9DAB-8164-264A-A559-1C4AF663E40E}"/>
              </a:ext>
            </a:extLst>
          </p:cNvPr>
          <p:cNvSpPr>
            <a:spLocks noGrp="1"/>
          </p:cNvSpPr>
          <p:nvPr>
            <p:ph type="ftr" sz="quarter" idx="11"/>
          </p:nvPr>
        </p:nvSpPr>
        <p:spPr/>
        <p:txBody>
          <a:bodyPr/>
          <a:lstStyle/>
          <a:p>
            <a:r>
              <a:rPr lang="en-US"/>
              <a:t>D. Rubin</a:t>
            </a:r>
          </a:p>
        </p:txBody>
      </p:sp>
      <p:sp>
        <p:nvSpPr>
          <p:cNvPr id="17" name="Slide Number Placeholder 16">
            <a:extLst>
              <a:ext uri="{FF2B5EF4-FFF2-40B4-BE49-F238E27FC236}">
                <a16:creationId xmlns:a16="http://schemas.microsoft.com/office/drawing/2014/main" id="{D1310BDF-4716-B147-BDE8-3CE9F1FAFC27}"/>
              </a:ext>
            </a:extLst>
          </p:cNvPr>
          <p:cNvSpPr>
            <a:spLocks noGrp="1"/>
          </p:cNvSpPr>
          <p:nvPr>
            <p:ph type="sldNum" sz="quarter" idx="12"/>
          </p:nvPr>
        </p:nvSpPr>
        <p:spPr/>
        <p:txBody>
          <a:bodyPr/>
          <a:lstStyle/>
          <a:p>
            <a:fld id="{8B45D967-5633-AA43-88A6-7EA326F4D837}" type="slidenum">
              <a:rPr lang="en-US" smtClean="0"/>
              <a:t>13</a:t>
            </a:fld>
            <a:endParaRPr lang="en-US"/>
          </a:p>
        </p:txBody>
      </p:sp>
    </p:spTree>
    <p:extLst>
      <p:ext uri="{BB962C8B-B14F-4D97-AF65-F5344CB8AC3E}">
        <p14:creationId xmlns:p14="http://schemas.microsoft.com/office/powerpoint/2010/main" val="156340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854227-2739-2C48-AA7C-6B6950B72BD6}"/>
              </a:ext>
            </a:extLst>
          </p:cNvPr>
          <p:cNvSpPr txBox="1"/>
          <p:nvPr/>
        </p:nvSpPr>
        <p:spPr>
          <a:xfrm>
            <a:off x="808384" y="4505738"/>
            <a:ext cx="1532535" cy="923330"/>
          </a:xfrm>
          <a:prstGeom prst="rect">
            <a:avLst/>
          </a:prstGeom>
          <a:noFill/>
        </p:spPr>
        <p:txBody>
          <a:bodyPr wrap="none" rtlCol="0">
            <a:spAutoFit/>
          </a:bodyPr>
          <a:lstStyle/>
          <a:p>
            <a:r>
              <a:rPr lang="en-US" dirty="0"/>
              <a:t>Field index = 0</a:t>
            </a:r>
          </a:p>
          <a:p>
            <a:r>
              <a:rPr lang="en-US" dirty="0" err="1"/>
              <a:t>B</a:t>
            </a:r>
            <a:r>
              <a:rPr lang="en-US" baseline="-25000" dirty="0" err="1"/>
              <a:t>peak</a:t>
            </a:r>
            <a:r>
              <a:rPr lang="en-US" dirty="0"/>
              <a:t> =264 G</a:t>
            </a:r>
          </a:p>
          <a:p>
            <a:endParaRPr lang="en-US" dirty="0"/>
          </a:p>
        </p:txBody>
      </p:sp>
      <p:pic>
        <p:nvPicPr>
          <p:cNvPr id="3" name="Picture 2">
            <a:extLst>
              <a:ext uri="{FF2B5EF4-FFF2-40B4-BE49-F238E27FC236}">
                <a16:creationId xmlns:a16="http://schemas.microsoft.com/office/drawing/2014/main" id="{AE1D37E7-991D-7442-9218-06CC94663FC4}"/>
              </a:ext>
            </a:extLst>
          </p:cNvPr>
          <p:cNvPicPr>
            <a:picLocks noChangeAspect="1"/>
          </p:cNvPicPr>
          <p:nvPr/>
        </p:nvPicPr>
        <p:blipFill>
          <a:blip r:embed="rId2"/>
          <a:stretch>
            <a:fillRect/>
          </a:stretch>
        </p:blipFill>
        <p:spPr>
          <a:xfrm>
            <a:off x="772845" y="5174794"/>
            <a:ext cx="2367320" cy="451943"/>
          </a:xfrm>
          <a:prstGeom prst="rect">
            <a:avLst/>
          </a:prstGeom>
        </p:spPr>
      </p:pic>
      <p:pic>
        <p:nvPicPr>
          <p:cNvPr id="5" name="Picture 4">
            <a:extLst>
              <a:ext uri="{FF2B5EF4-FFF2-40B4-BE49-F238E27FC236}">
                <a16:creationId xmlns:a16="http://schemas.microsoft.com/office/drawing/2014/main" id="{B8A3DE4C-DE0A-7541-87A5-DE2AE8D5E9D9}"/>
              </a:ext>
            </a:extLst>
          </p:cNvPr>
          <p:cNvPicPr>
            <a:picLocks noChangeAspect="1"/>
          </p:cNvPicPr>
          <p:nvPr/>
        </p:nvPicPr>
        <p:blipFill>
          <a:blip r:embed="rId3"/>
          <a:stretch>
            <a:fillRect/>
          </a:stretch>
        </p:blipFill>
        <p:spPr>
          <a:xfrm>
            <a:off x="772845" y="288235"/>
            <a:ext cx="5486400" cy="3657600"/>
          </a:xfrm>
          <a:prstGeom prst="rect">
            <a:avLst/>
          </a:prstGeom>
        </p:spPr>
      </p:pic>
      <p:pic>
        <p:nvPicPr>
          <p:cNvPr id="7" name="Picture 6">
            <a:extLst>
              <a:ext uri="{FF2B5EF4-FFF2-40B4-BE49-F238E27FC236}">
                <a16:creationId xmlns:a16="http://schemas.microsoft.com/office/drawing/2014/main" id="{64F2149F-60D1-1740-B193-18032FD49A61}"/>
              </a:ext>
            </a:extLst>
          </p:cNvPr>
          <p:cNvPicPr>
            <a:picLocks noChangeAspect="1"/>
          </p:cNvPicPr>
          <p:nvPr/>
        </p:nvPicPr>
        <p:blipFill>
          <a:blip r:embed="rId4"/>
          <a:stretch>
            <a:fillRect/>
          </a:stretch>
        </p:blipFill>
        <p:spPr>
          <a:xfrm>
            <a:off x="6259245" y="2731515"/>
            <a:ext cx="5486400" cy="3657600"/>
          </a:xfrm>
          <a:prstGeom prst="rect">
            <a:avLst/>
          </a:prstGeom>
        </p:spPr>
      </p:pic>
      <p:sp>
        <p:nvSpPr>
          <p:cNvPr id="8" name="TextBox 7">
            <a:extLst>
              <a:ext uri="{FF2B5EF4-FFF2-40B4-BE49-F238E27FC236}">
                <a16:creationId xmlns:a16="http://schemas.microsoft.com/office/drawing/2014/main" id="{E86D753C-E52D-974A-AC7B-D8E1A3D24105}"/>
              </a:ext>
            </a:extLst>
          </p:cNvPr>
          <p:cNvSpPr txBox="1"/>
          <p:nvPr/>
        </p:nvSpPr>
        <p:spPr>
          <a:xfrm>
            <a:off x="7368208" y="955877"/>
            <a:ext cx="4558749" cy="646331"/>
          </a:xfrm>
          <a:prstGeom prst="rect">
            <a:avLst/>
          </a:prstGeom>
          <a:noFill/>
        </p:spPr>
        <p:txBody>
          <a:bodyPr wrap="square" rtlCol="0">
            <a:spAutoFit/>
          </a:bodyPr>
          <a:lstStyle/>
          <a:p>
            <a:r>
              <a:rPr lang="en-US" dirty="0"/>
              <a:t>Time momentum correlation increases with higher kicker field.</a:t>
            </a:r>
          </a:p>
        </p:txBody>
      </p:sp>
      <p:sp>
        <p:nvSpPr>
          <p:cNvPr id="9" name="Date Placeholder 8">
            <a:extLst>
              <a:ext uri="{FF2B5EF4-FFF2-40B4-BE49-F238E27FC236}">
                <a16:creationId xmlns:a16="http://schemas.microsoft.com/office/drawing/2014/main" id="{E9F096FB-162F-534B-98AA-8F01C4D713CC}"/>
              </a:ext>
            </a:extLst>
          </p:cNvPr>
          <p:cNvSpPr>
            <a:spLocks noGrp="1"/>
          </p:cNvSpPr>
          <p:nvPr>
            <p:ph type="dt" sz="half" idx="10"/>
          </p:nvPr>
        </p:nvSpPr>
        <p:spPr/>
        <p:txBody>
          <a:bodyPr/>
          <a:lstStyle/>
          <a:p>
            <a:r>
              <a:rPr lang="en-US"/>
              <a:t>3-Nov-2021</a:t>
            </a:r>
          </a:p>
        </p:txBody>
      </p:sp>
      <p:sp>
        <p:nvSpPr>
          <p:cNvPr id="10" name="Footer Placeholder 9">
            <a:extLst>
              <a:ext uri="{FF2B5EF4-FFF2-40B4-BE49-F238E27FC236}">
                <a16:creationId xmlns:a16="http://schemas.microsoft.com/office/drawing/2014/main" id="{84C0B001-C79D-8F43-B4CA-1B23DDA1A9B8}"/>
              </a:ext>
            </a:extLst>
          </p:cNvPr>
          <p:cNvSpPr>
            <a:spLocks noGrp="1"/>
          </p:cNvSpPr>
          <p:nvPr>
            <p:ph type="ftr" sz="quarter" idx="11"/>
          </p:nvPr>
        </p:nvSpPr>
        <p:spPr/>
        <p:txBody>
          <a:bodyPr/>
          <a:lstStyle/>
          <a:p>
            <a:r>
              <a:rPr lang="en-US"/>
              <a:t>D. Rubin</a:t>
            </a:r>
          </a:p>
        </p:txBody>
      </p:sp>
      <p:sp>
        <p:nvSpPr>
          <p:cNvPr id="11" name="Slide Number Placeholder 10">
            <a:extLst>
              <a:ext uri="{FF2B5EF4-FFF2-40B4-BE49-F238E27FC236}">
                <a16:creationId xmlns:a16="http://schemas.microsoft.com/office/drawing/2014/main" id="{2E1D6A74-8F3C-3347-BCFE-80C0CD5A015B}"/>
              </a:ext>
            </a:extLst>
          </p:cNvPr>
          <p:cNvSpPr>
            <a:spLocks noGrp="1"/>
          </p:cNvSpPr>
          <p:nvPr>
            <p:ph type="sldNum" sz="quarter" idx="12"/>
          </p:nvPr>
        </p:nvSpPr>
        <p:spPr/>
        <p:txBody>
          <a:bodyPr/>
          <a:lstStyle/>
          <a:p>
            <a:fld id="{8B45D967-5633-AA43-88A6-7EA326F4D837}" type="slidenum">
              <a:rPr lang="en-US" smtClean="0"/>
              <a:t>14</a:t>
            </a:fld>
            <a:endParaRPr lang="en-US"/>
          </a:p>
        </p:txBody>
      </p:sp>
      <p:sp>
        <p:nvSpPr>
          <p:cNvPr id="12" name="TextBox 11">
            <a:extLst>
              <a:ext uri="{FF2B5EF4-FFF2-40B4-BE49-F238E27FC236}">
                <a16:creationId xmlns:a16="http://schemas.microsoft.com/office/drawing/2014/main" id="{D9B9CC5D-1FE3-BC4D-B190-A13BF51D43AF}"/>
              </a:ext>
            </a:extLst>
          </p:cNvPr>
          <p:cNvSpPr txBox="1"/>
          <p:nvPr/>
        </p:nvSpPr>
        <p:spPr>
          <a:xfrm>
            <a:off x="689113" y="198783"/>
            <a:ext cx="1520288" cy="461665"/>
          </a:xfrm>
          <a:prstGeom prst="rect">
            <a:avLst/>
          </a:prstGeom>
          <a:noFill/>
        </p:spPr>
        <p:txBody>
          <a:bodyPr wrap="none" rtlCol="0">
            <a:spAutoFit/>
          </a:bodyPr>
          <a:lstStyle/>
          <a:p>
            <a:r>
              <a:rPr lang="en-US" sz="2400" dirty="0"/>
              <a:t>Bigger kick</a:t>
            </a:r>
          </a:p>
        </p:txBody>
      </p:sp>
    </p:spTree>
    <p:extLst>
      <p:ext uri="{BB962C8B-B14F-4D97-AF65-F5344CB8AC3E}">
        <p14:creationId xmlns:p14="http://schemas.microsoft.com/office/powerpoint/2010/main" val="2285278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FE785-C65D-1345-B31F-AB98CB982D2C}"/>
              </a:ext>
            </a:extLst>
          </p:cNvPr>
          <p:cNvPicPr>
            <a:picLocks noChangeAspect="1"/>
          </p:cNvPicPr>
          <p:nvPr/>
        </p:nvPicPr>
        <p:blipFill>
          <a:blip r:embed="rId2"/>
          <a:stretch>
            <a:fillRect/>
          </a:stretch>
        </p:blipFill>
        <p:spPr>
          <a:xfrm>
            <a:off x="768626" y="303938"/>
            <a:ext cx="5486400" cy="3657600"/>
          </a:xfrm>
          <a:prstGeom prst="rect">
            <a:avLst/>
          </a:prstGeom>
        </p:spPr>
      </p:pic>
      <p:pic>
        <p:nvPicPr>
          <p:cNvPr id="3" name="Picture 2">
            <a:extLst>
              <a:ext uri="{FF2B5EF4-FFF2-40B4-BE49-F238E27FC236}">
                <a16:creationId xmlns:a16="http://schemas.microsoft.com/office/drawing/2014/main" id="{238D6074-6D07-E04B-BBE6-430C135BBA2D}"/>
              </a:ext>
            </a:extLst>
          </p:cNvPr>
          <p:cNvPicPr>
            <a:picLocks noChangeAspect="1"/>
          </p:cNvPicPr>
          <p:nvPr/>
        </p:nvPicPr>
        <p:blipFill>
          <a:blip r:embed="rId3"/>
          <a:stretch>
            <a:fillRect/>
          </a:stretch>
        </p:blipFill>
        <p:spPr>
          <a:xfrm>
            <a:off x="6521756" y="303938"/>
            <a:ext cx="5486400" cy="3657600"/>
          </a:xfrm>
          <a:prstGeom prst="rect">
            <a:avLst/>
          </a:prstGeom>
        </p:spPr>
      </p:pic>
      <p:sp>
        <p:nvSpPr>
          <p:cNvPr id="4" name="TextBox 3">
            <a:extLst>
              <a:ext uri="{FF2B5EF4-FFF2-40B4-BE49-F238E27FC236}">
                <a16:creationId xmlns:a16="http://schemas.microsoft.com/office/drawing/2014/main" id="{0C70E472-66E3-4F4E-B05B-704805D695B0}"/>
              </a:ext>
            </a:extLst>
          </p:cNvPr>
          <p:cNvSpPr txBox="1"/>
          <p:nvPr/>
        </p:nvSpPr>
        <p:spPr>
          <a:xfrm>
            <a:off x="1286141" y="4240696"/>
            <a:ext cx="1479636" cy="923330"/>
          </a:xfrm>
          <a:prstGeom prst="rect">
            <a:avLst/>
          </a:prstGeom>
          <a:noFill/>
        </p:spPr>
        <p:txBody>
          <a:bodyPr wrap="none" rtlCol="0">
            <a:spAutoFit/>
          </a:bodyPr>
          <a:lstStyle/>
          <a:p>
            <a:r>
              <a:rPr lang="en-US" dirty="0"/>
              <a:t>Field index =0</a:t>
            </a:r>
          </a:p>
          <a:p>
            <a:r>
              <a:rPr lang="en-US" dirty="0" err="1"/>
              <a:t>B</a:t>
            </a:r>
            <a:r>
              <a:rPr lang="en-US" baseline="-25000" dirty="0" err="1"/>
              <a:t>peak</a:t>
            </a:r>
            <a:r>
              <a:rPr lang="en-US" baseline="-25000" dirty="0"/>
              <a:t> </a:t>
            </a:r>
            <a:r>
              <a:rPr lang="en-US" dirty="0"/>
              <a:t>= 204G</a:t>
            </a:r>
          </a:p>
          <a:p>
            <a:endParaRPr lang="en-US" dirty="0"/>
          </a:p>
        </p:txBody>
      </p:sp>
      <p:pic>
        <p:nvPicPr>
          <p:cNvPr id="6" name="Picture 5">
            <a:extLst>
              <a:ext uri="{FF2B5EF4-FFF2-40B4-BE49-F238E27FC236}">
                <a16:creationId xmlns:a16="http://schemas.microsoft.com/office/drawing/2014/main" id="{5EF3FEB6-C648-3642-AA67-71A471490448}"/>
              </a:ext>
            </a:extLst>
          </p:cNvPr>
          <p:cNvPicPr>
            <a:picLocks noChangeAspect="1"/>
          </p:cNvPicPr>
          <p:nvPr/>
        </p:nvPicPr>
        <p:blipFill>
          <a:blip r:embed="rId4"/>
          <a:stretch>
            <a:fillRect/>
          </a:stretch>
        </p:blipFill>
        <p:spPr>
          <a:xfrm>
            <a:off x="7290382" y="4045983"/>
            <a:ext cx="4331773" cy="2988923"/>
          </a:xfrm>
          <a:prstGeom prst="rect">
            <a:avLst/>
          </a:prstGeom>
        </p:spPr>
      </p:pic>
      <p:sp>
        <p:nvSpPr>
          <p:cNvPr id="7" name="TextBox 6">
            <a:extLst>
              <a:ext uri="{FF2B5EF4-FFF2-40B4-BE49-F238E27FC236}">
                <a16:creationId xmlns:a16="http://schemas.microsoft.com/office/drawing/2014/main" id="{2B695EA3-7FE9-5441-AFA4-7A60471A45BD}"/>
              </a:ext>
            </a:extLst>
          </p:cNvPr>
          <p:cNvSpPr txBox="1"/>
          <p:nvPr/>
        </p:nvSpPr>
        <p:spPr>
          <a:xfrm>
            <a:off x="4546176" y="4288443"/>
            <a:ext cx="3101009" cy="646331"/>
          </a:xfrm>
          <a:prstGeom prst="rect">
            <a:avLst/>
          </a:prstGeom>
          <a:noFill/>
        </p:spPr>
        <p:txBody>
          <a:bodyPr wrap="square" rtlCol="0">
            <a:spAutoFit/>
          </a:bodyPr>
          <a:lstStyle/>
          <a:p>
            <a:r>
              <a:rPr lang="en-US" dirty="0"/>
              <a:t>Angular distribution of injected particles from simulation</a:t>
            </a:r>
          </a:p>
        </p:txBody>
      </p:sp>
      <p:sp>
        <p:nvSpPr>
          <p:cNvPr id="10" name="TextBox 9">
            <a:extLst>
              <a:ext uri="{FF2B5EF4-FFF2-40B4-BE49-F238E27FC236}">
                <a16:creationId xmlns:a16="http://schemas.microsoft.com/office/drawing/2014/main" id="{ACB3DB06-3B37-ED4F-BB26-44792810A604}"/>
              </a:ext>
            </a:extLst>
          </p:cNvPr>
          <p:cNvSpPr txBox="1"/>
          <p:nvPr/>
        </p:nvSpPr>
        <p:spPr>
          <a:xfrm>
            <a:off x="502112" y="119272"/>
            <a:ext cx="7028591" cy="369332"/>
          </a:xfrm>
          <a:prstGeom prst="rect">
            <a:avLst/>
          </a:prstGeom>
          <a:noFill/>
        </p:spPr>
        <p:txBody>
          <a:bodyPr wrap="none" rtlCol="0">
            <a:spAutoFit/>
          </a:bodyPr>
          <a:lstStyle/>
          <a:p>
            <a:r>
              <a:rPr lang="en-US" dirty="0"/>
              <a:t>Finite injection angle decreases momentum acceptance (and correlation)</a:t>
            </a:r>
          </a:p>
        </p:txBody>
      </p:sp>
      <p:pic>
        <p:nvPicPr>
          <p:cNvPr id="11" name="Picture 10">
            <a:extLst>
              <a:ext uri="{FF2B5EF4-FFF2-40B4-BE49-F238E27FC236}">
                <a16:creationId xmlns:a16="http://schemas.microsoft.com/office/drawing/2014/main" id="{39AF4147-6CAF-3646-9C46-7175A2AD7426}"/>
              </a:ext>
            </a:extLst>
          </p:cNvPr>
          <p:cNvPicPr>
            <a:picLocks noChangeAspect="1"/>
          </p:cNvPicPr>
          <p:nvPr/>
        </p:nvPicPr>
        <p:blipFill>
          <a:blip r:embed="rId5"/>
          <a:stretch>
            <a:fillRect/>
          </a:stretch>
        </p:blipFill>
        <p:spPr>
          <a:xfrm>
            <a:off x="1206628" y="5111017"/>
            <a:ext cx="1959500" cy="534409"/>
          </a:xfrm>
          <a:prstGeom prst="rect">
            <a:avLst/>
          </a:prstGeom>
        </p:spPr>
      </p:pic>
      <p:sp>
        <p:nvSpPr>
          <p:cNvPr id="12" name="Date Placeholder 11">
            <a:extLst>
              <a:ext uri="{FF2B5EF4-FFF2-40B4-BE49-F238E27FC236}">
                <a16:creationId xmlns:a16="http://schemas.microsoft.com/office/drawing/2014/main" id="{30935E65-C757-0D45-82B9-9B30980430E5}"/>
              </a:ext>
            </a:extLst>
          </p:cNvPr>
          <p:cNvSpPr>
            <a:spLocks noGrp="1"/>
          </p:cNvSpPr>
          <p:nvPr>
            <p:ph type="dt" sz="half" idx="10"/>
          </p:nvPr>
        </p:nvSpPr>
        <p:spPr/>
        <p:txBody>
          <a:bodyPr/>
          <a:lstStyle/>
          <a:p>
            <a:r>
              <a:rPr lang="en-US"/>
              <a:t>3-Nov-2021</a:t>
            </a:r>
          </a:p>
        </p:txBody>
      </p:sp>
      <p:sp>
        <p:nvSpPr>
          <p:cNvPr id="13" name="Footer Placeholder 12">
            <a:extLst>
              <a:ext uri="{FF2B5EF4-FFF2-40B4-BE49-F238E27FC236}">
                <a16:creationId xmlns:a16="http://schemas.microsoft.com/office/drawing/2014/main" id="{AA960E8F-5DB0-1642-A6BA-5FEA5CB1C835}"/>
              </a:ext>
            </a:extLst>
          </p:cNvPr>
          <p:cNvSpPr>
            <a:spLocks noGrp="1"/>
          </p:cNvSpPr>
          <p:nvPr>
            <p:ph type="ftr" sz="quarter" idx="11"/>
          </p:nvPr>
        </p:nvSpPr>
        <p:spPr/>
        <p:txBody>
          <a:bodyPr/>
          <a:lstStyle/>
          <a:p>
            <a:r>
              <a:rPr lang="en-US"/>
              <a:t>D. Rubin</a:t>
            </a:r>
          </a:p>
        </p:txBody>
      </p:sp>
      <p:sp>
        <p:nvSpPr>
          <p:cNvPr id="14" name="Slide Number Placeholder 13">
            <a:extLst>
              <a:ext uri="{FF2B5EF4-FFF2-40B4-BE49-F238E27FC236}">
                <a16:creationId xmlns:a16="http://schemas.microsoft.com/office/drawing/2014/main" id="{FE63A825-C2F6-804E-B9E9-162B620BF92B}"/>
              </a:ext>
            </a:extLst>
          </p:cNvPr>
          <p:cNvSpPr>
            <a:spLocks noGrp="1"/>
          </p:cNvSpPr>
          <p:nvPr>
            <p:ph type="sldNum" sz="quarter" idx="12"/>
          </p:nvPr>
        </p:nvSpPr>
        <p:spPr/>
        <p:txBody>
          <a:bodyPr/>
          <a:lstStyle/>
          <a:p>
            <a:fld id="{8B45D967-5633-AA43-88A6-7EA326F4D837}" type="slidenum">
              <a:rPr lang="en-US" smtClean="0"/>
              <a:t>15</a:t>
            </a:fld>
            <a:endParaRPr lang="en-US"/>
          </a:p>
        </p:txBody>
      </p:sp>
    </p:spTree>
    <p:extLst>
      <p:ext uri="{BB962C8B-B14F-4D97-AF65-F5344CB8AC3E}">
        <p14:creationId xmlns:p14="http://schemas.microsoft.com/office/powerpoint/2010/main" val="289062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339F2-0D33-B04E-8516-8CB56FD92BB3}"/>
              </a:ext>
            </a:extLst>
          </p:cNvPr>
          <p:cNvSpPr txBox="1"/>
          <p:nvPr/>
        </p:nvSpPr>
        <p:spPr>
          <a:xfrm>
            <a:off x="1099931" y="384313"/>
            <a:ext cx="1476173" cy="369332"/>
          </a:xfrm>
          <a:prstGeom prst="rect">
            <a:avLst/>
          </a:prstGeom>
          <a:noFill/>
        </p:spPr>
        <p:txBody>
          <a:bodyPr wrap="none" rtlCol="0">
            <a:spAutoFit/>
          </a:bodyPr>
          <a:lstStyle/>
          <a:p>
            <a:r>
              <a:rPr lang="en-US" dirty="0"/>
              <a:t>Multiple kicks</a:t>
            </a:r>
          </a:p>
        </p:txBody>
      </p:sp>
      <p:pic>
        <p:nvPicPr>
          <p:cNvPr id="4" name="Picture 3">
            <a:extLst>
              <a:ext uri="{FF2B5EF4-FFF2-40B4-BE49-F238E27FC236}">
                <a16:creationId xmlns:a16="http://schemas.microsoft.com/office/drawing/2014/main" id="{B09350BF-4271-6D40-875A-FD368F7AA2E7}"/>
              </a:ext>
            </a:extLst>
          </p:cNvPr>
          <p:cNvPicPr>
            <a:picLocks noChangeAspect="1"/>
          </p:cNvPicPr>
          <p:nvPr/>
        </p:nvPicPr>
        <p:blipFill>
          <a:blip r:embed="rId2"/>
          <a:stretch>
            <a:fillRect/>
          </a:stretch>
        </p:blipFill>
        <p:spPr>
          <a:xfrm>
            <a:off x="954157" y="1117157"/>
            <a:ext cx="4733619" cy="3155746"/>
          </a:xfrm>
          <a:prstGeom prst="rect">
            <a:avLst/>
          </a:prstGeom>
        </p:spPr>
      </p:pic>
      <p:pic>
        <p:nvPicPr>
          <p:cNvPr id="5" name="Picture 4">
            <a:extLst>
              <a:ext uri="{FF2B5EF4-FFF2-40B4-BE49-F238E27FC236}">
                <a16:creationId xmlns:a16="http://schemas.microsoft.com/office/drawing/2014/main" id="{93DC21F1-4097-A24A-BFE7-2E8B6E42560E}"/>
              </a:ext>
            </a:extLst>
          </p:cNvPr>
          <p:cNvPicPr>
            <a:picLocks noChangeAspect="1"/>
          </p:cNvPicPr>
          <p:nvPr/>
        </p:nvPicPr>
        <p:blipFill>
          <a:blip r:embed="rId3"/>
          <a:stretch>
            <a:fillRect/>
          </a:stretch>
        </p:blipFill>
        <p:spPr>
          <a:xfrm>
            <a:off x="5944429" y="960306"/>
            <a:ext cx="4988614" cy="3469448"/>
          </a:xfrm>
          <a:prstGeom prst="rect">
            <a:avLst/>
          </a:prstGeom>
        </p:spPr>
      </p:pic>
      <p:pic>
        <p:nvPicPr>
          <p:cNvPr id="6" name="Picture 5">
            <a:extLst>
              <a:ext uri="{FF2B5EF4-FFF2-40B4-BE49-F238E27FC236}">
                <a16:creationId xmlns:a16="http://schemas.microsoft.com/office/drawing/2014/main" id="{9EC2DA97-AC99-2546-94A4-D09AF7E3A87D}"/>
              </a:ext>
            </a:extLst>
          </p:cNvPr>
          <p:cNvPicPr>
            <a:picLocks noChangeAspect="1"/>
          </p:cNvPicPr>
          <p:nvPr/>
        </p:nvPicPr>
        <p:blipFill>
          <a:blip r:embed="rId4"/>
          <a:stretch>
            <a:fillRect/>
          </a:stretch>
        </p:blipFill>
        <p:spPr>
          <a:xfrm>
            <a:off x="1099931" y="5238751"/>
            <a:ext cx="3508786" cy="1234936"/>
          </a:xfrm>
          <a:prstGeom prst="rect">
            <a:avLst/>
          </a:prstGeom>
        </p:spPr>
      </p:pic>
      <p:sp>
        <p:nvSpPr>
          <p:cNvPr id="7" name="TextBox 6">
            <a:extLst>
              <a:ext uri="{FF2B5EF4-FFF2-40B4-BE49-F238E27FC236}">
                <a16:creationId xmlns:a16="http://schemas.microsoft.com/office/drawing/2014/main" id="{30201D2F-7D6E-CB41-9FA4-FBD3ACFCC290}"/>
              </a:ext>
            </a:extLst>
          </p:cNvPr>
          <p:cNvSpPr txBox="1"/>
          <p:nvPr/>
        </p:nvSpPr>
        <p:spPr>
          <a:xfrm>
            <a:off x="573284" y="4793266"/>
            <a:ext cx="10359759" cy="369332"/>
          </a:xfrm>
          <a:prstGeom prst="rect">
            <a:avLst/>
          </a:prstGeom>
          <a:noFill/>
        </p:spPr>
        <p:txBody>
          <a:bodyPr wrap="none" rtlCol="0">
            <a:spAutoFit/>
          </a:bodyPr>
          <a:lstStyle/>
          <a:p>
            <a:r>
              <a:rPr lang="en-US" dirty="0"/>
              <a:t>Inequality that defines momentum bite is generalized to include kicks on multiple turns with the replacement</a:t>
            </a:r>
          </a:p>
        </p:txBody>
      </p:sp>
      <p:sp>
        <p:nvSpPr>
          <p:cNvPr id="8" name="Date Placeholder 7">
            <a:extLst>
              <a:ext uri="{FF2B5EF4-FFF2-40B4-BE49-F238E27FC236}">
                <a16:creationId xmlns:a16="http://schemas.microsoft.com/office/drawing/2014/main" id="{E509118D-FC21-1F42-A7CD-699037F57E88}"/>
              </a:ext>
            </a:extLst>
          </p:cNvPr>
          <p:cNvSpPr>
            <a:spLocks noGrp="1"/>
          </p:cNvSpPr>
          <p:nvPr>
            <p:ph type="dt" sz="half" idx="10"/>
          </p:nvPr>
        </p:nvSpPr>
        <p:spPr/>
        <p:txBody>
          <a:bodyPr/>
          <a:lstStyle/>
          <a:p>
            <a:r>
              <a:rPr lang="en-US"/>
              <a:t>3-Nov-2021</a:t>
            </a:r>
          </a:p>
        </p:txBody>
      </p:sp>
      <p:sp>
        <p:nvSpPr>
          <p:cNvPr id="9" name="Footer Placeholder 8">
            <a:extLst>
              <a:ext uri="{FF2B5EF4-FFF2-40B4-BE49-F238E27FC236}">
                <a16:creationId xmlns:a16="http://schemas.microsoft.com/office/drawing/2014/main" id="{950D8294-6602-7E48-8122-035975DD1B5C}"/>
              </a:ext>
            </a:extLst>
          </p:cNvPr>
          <p:cNvSpPr>
            <a:spLocks noGrp="1"/>
          </p:cNvSpPr>
          <p:nvPr>
            <p:ph type="ftr" sz="quarter" idx="11"/>
          </p:nvPr>
        </p:nvSpPr>
        <p:spPr/>
        <p:txBody>
          <a:bodyPr/>
          <a:lstStyle/>
          <a:p>
            <a:r>
              <a:rPr lang="en-US"/>
              <a:t>D. Rubin</a:t>
            </a:r>
          </a:p>
        </p:txBody>
      </p:sp>
      <p:sp>
        <p:nvSpPr>
          <p:cNvPr id="10" name="Slide Number Placeholder 9">
            <a:extLst>
              <a:ext uri="{FF2B5EF4-FFF2-40B4-BE49-F238E27FC236}">
                <a16:creationId xmlns:a16="http://schemas.microsoft.com/office/drawing/2014/main" id="{301B067C-1F53-4E4E-98BE-DA4B3EA2148D}"/>
              </a:ext>
            </a:extLst>
          </p:cNvPr>
          <p:cNvSpPr>
            <a:spLocks noGrp="1"/>
          </p:cNvSpPr>
          <p:nvPr>
            <p:ph type="sldNum" sz="quarter" idx="12"/>
          </p:nvPr>
        </p:nvSpPr>
        <p:spPr/>
        <p:txBody>
          <a:bodyPr/>
          <a:lstStyle/>
          <a:p>
            <a:fld id="{8B45D967-5633-AA43-88A6-7EA326F4D837}" type="slidenum">
              <a:rPr lang="en-US" smtClean="0"/>
              <a:t>16</a:t>
            </a:fld>
            <a:endParaRPr lang="en-US"/>
          </a:p>
        </p:txBody>
      </p:sp>
    </p:spTree>
    <p:extLst>
      <p:ext uri="{BB962C8B-B14F-4D97-AF65-F5344CB8AC3E}">
        <p14:creationId xmlns:p14="http://schemas.microsoft.com/office/powerpoint/2010/main" val="103956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4FC1D2-4FAC-0F4B-A82C-F46EBEBF8CDF}"/>
              </a:ext>
            </a:extLst>
          </p:cNvPr>
          <p:cNvPicPr>
            <a:picLocks noChangeAspect="1"/>
          </p:cNvPicPr>
          <p:nvPr/>
        </p:nvPicPr>
        <p:blipFill>
          <a:blip r:embed="rId2"/>
          <a:stretch>
            <a:fillRect/>
          </a:stretch>
        </p:blipFill>
        <p:spPr>
          <a:xfrm>
            <a:off x="609600" y="646044"/>
            <a:ext cx="5486400" cy="3657600"/>
          </a:xfrm>
          <a:prstGeom prst="rect">
            <a:avLst/>
          </a:prstGeom>
        </p:spPr>
      </p:pic>
      <p:pic>
        <p:nvPicPr>
          <p:cNvPr id="5" name="Picture 4">
            <a:extLst>
              <a:ext uri="{FF2B5EF4-FFF2-40B4-BE49-F238E27FC236}">
                <a16:creationId xmlns:a16="http://schemas.microsoft.com/office/drawing/2014/main" id="{1C6D2039-AB1C-3F42-A382-CC0D5609FBB8}"/>
              </a:ext>
            </a:extLst>
          </p:cNvPr>
          <p:cNvPicPr>
            <a:picLocks noChangeAspect="1"/>
          </p:cNvPicPr>
          <p:nvPr/>
        </p:nvPicPr>
        <p:blipFill>
          <a:blip r:embed="rId3"/>
          <a:stretch>
            <a:fillRect/>
          </a:stretch>
        </p:blipFill>
        <p:spPr>
          <a:xfrm>
            <a:off x="6281530" y="659296"/>
            <a:ext cx="5486400" cy="3657600"/>
          </a:xfrm>
          <a:prstGeom prst="rect">
            <a:avLst/>
          </a:prstGeom>
        </p:spPr>
      </p:pic>
      <p:sp>
        <p:nvSpPr>
          <p:cNvPr id="6" name="TextBox 5">
            <a:extLst>
              <a:ext uri="{FF2B5EF4-FFF2-40B4-BE49-F238E27FC236}">
                <a16:creationId xmlns:a16="http://schemas.microsoft.com/office/drawing/2014/main" id="{02001F1F-6797-3346-B26A-568F5201661D}"/>
              </a:ext>
            </a:extLst>
          </p:cNvPr>
          <p:cNvSpPr txBox="1"/>
          <p:nvPr/>
        </p:nvSpPr>
        <p:spPr>
          <a:xfrm>
            <a:off x="808384" y="4505738"/>
            <a:ext cx="4052135" cy="1200329"/>
          </a:xfrm>
          <a:prstGeom prst="rect">
            <a:avLst/>
          </a:prstGeom>
          <a:noFill/>
        </p:spPr>
        <p:txBody>
          <a:bodyPr wrap="none" rtlCol="0">
            <a:spAutoFit/>
          </a:bodyPr>
          <a:lstStyle/>
          <a:p>
            <a:r>
              <a:rPr lang="en-US" dirty="0"/>
              <a:t>Field index = 0</a:t>
            </a:r>
          </a:p>
          <a:p>
            <a:r>
              <a:rPr lang="en-US" dirty="0" err="1"/>
              <a:t>B</a:t>
            </a:r>
            <a:r>
              <a:rPr lang="en-US" baseline="-25000" dirty="0" err="1"/>
              <a:t>peak</a:t>
            </a:r>
            <a:r>
              <a:rPr lang="en-US" dirty="0"/>
              <a:t> =204 G</a:t>
            </a:r>
          </a:p>
          <a:p>
            <a:r>
              <a:rPr lang="en-US" dirty="0"/>
              <a:t>Sum kicks on first 9 passes through kicker</a:t>
            </a:r>
          </a:p>
          <a:p>
            <a:endParaRPr lang="en-US" dirty="0"/>
          </a:p>
        </p:txBody>
      </p:sp>
      <p:pic>
        <p:nvPicPr>
          <p:cNvPr id="7" name="Picture 6">
            <a:extLst>
              <a:ext uri="{FF2B5EF4-FFF2-40B4-BE49-F238E27FC236}">
                <a16:creationId xmlns:a16="http://schemas.microsoft.com/office/drawing/2014/main" id="{D0F3F13D-2AC0-544B-A7F1-766FD893713C}"/>
              </a:ext>
            </a:extLst>
          </p:cNvPr>
          <p:cNvPicPr>
            <a:picLocks noChangeAspect="1"/>
          </p:cNvPicPr>
          <p:nvPr/>
        </p:nvPicPr>
        <p:blipFill>
          <a:blip r:embed="rId4"/>
          <a:stretch>
            <a:fillRect/>
          </a:stretch>
        </p:blipFill>
        <p:spPr>
          <a:xfrm>
            <a:off x="706584" y="5631162"/>
            <a:ext cx="2367320" cy="451943"/>
          </a:xfrm>
          <a:prstGeom prst="rect">
            <a:avLst/>
          </a:prstGeom>
        </p:spPr>
      </p:pic>
      <p:sp>
        <p:nvSpPr>
          <p:cNvPr id="8" name="TextBox 7">
            <a:extLst>
              <a:ext uri="{FF2B5EF4-FFF2-40B4-BE49-F238E27FC236}">
                <a16:creationId xmlns:a16="http://schemas.microsoft.com/office/drawing/2014/main" id="{9979365B-1A02-8A43-9A8B-4058A163BBFA}"/>
              </a:ext>
            </a:extLst>
          </p:cNvPr>
          <p:cNvSpPr txBox="1"/>
          <p:nvPr/>
        </p:nvSpPr>
        <p:spPr>
          <a:xfrm>
            <a:off x="7099074" y="5292149"/>
            <a:ext cx="3851311" cy="369332"/>
          </a:xfrm>
          <a:prstGeom prst="rect">
            <a:avLst/>
          </a:prstGeom>
          <a:noFill/>
        </p:spPr>
        <p:txBody>
          <a:bodyPr wrap="none" rtlCol="0">
            <a:spAutoFit/>
          </a:bodyPr>
          <a:lstStyle/>
          <a:p>
            <a:r>
              <a:rPr lang="en-US" i="1" dirty="0">
                <a:solidFill>
                  <a:srgbClr val="FF0000"/>
                </a:solidFill>
              </a:rPr>
              <a:t>Assumes no collimation for first 9 turns</a:t>
            </a:r>
          </a:p>
        </p:txBody>
      </p:sp>
      <p:sp>
        <p:nvSpPr>
          <p:cNvPr id="9" name="TextBox 8">
            <a:extLst>
              <a:ext uri="{FF2B5EF4-FFF2-40B4-BE49-F238E27FC236}">
                <a16:creationId xmlns:a16="http://schemas.microsoft.com/office/drawing/2014/main" id="{2D93342F-4586-3642-8762-B6FDD4E7B473}"/>
              </a:ext>
            </a:extLst>
          </p:cNvPr>
          <p:cNvSpPr txBox="1"/>
          <p:nvPr/>
        </p:nvSpPr>
        <p:spPr>
          <a:xfrm>
            <a:off x="808384" y="360331"/>
            <a:ext cx="5517023" cy="369332"/>
          </a:xfrm>
          <a:prstGeom prst="rect">
            <a:avLst/>
          </a:prstGeom>
          <a:noFill/>
        </p:spPr>
        <p:txBody>
          <a:bodyPr wrap="none" rtlCol="0">
            <a:spAutoFit/>
          </a:bodyPr>
          <a:lstStyle/>
          <a:p>
            <a:r>
              <a:rPr lang="en-US" dirty="0"/>
              <a:t>Extended kicker pulse alters momentum time correlation</a:t>
            </a:r>
          </a:p>
        </p:txBody>
      </p:sp>
      <p:sp>
        <p:nvSpPr>
          <p:cNvPr id="10" name="Date Placeholder 9">
            <a:extLst>
              <a:ext uri="{FF2B5EF4-FFF2-40B4-BE49-F238E27FC236}">
                <a16:creationId xmlns:a16="http://schemas.microsoft.com/office/drawing/2014/main" id="{83B2D246-FBF3-6547-B628-F673F6DD8501}"/>
              </a:ext>
            </a:extLst>
          </p:cNvPr>
          <p:cNvSpPr>
            <a:spLocks noGrp="1"/>
          </p:cNvSpPr>
          <p:nvPr>
            <p:ph type="dt" sz="half" idx="10"/>
          </p:nvPr>
        </p:nvSpPr>
        <p:spPr/>
        <p:txBody>
          <a:bodyPr/>
          <a:lstStyle/>
          <a:p>
            <a:r>
              <a:rPr lang="en-US"/>
              <a:t>3-Nov-2021</a:t>
            </a:r>
          </a:p>
        </p:txBody>
      </p:sp>
      <p:sp>
        <p:nvSpPr>
          <p:cNvPr id="11" name="Footer Placeholder 10">
            <a:extLst>
              <a:ext uri="{FF2B5EF4-FFF2-40B4-BE49-F238E27FC236}">
                <a16:creationId xmlns:a16="http://schemas.microsoft.com/office/drawing/2014/main" id="{33D63DA1-B7AE-AE44-8593-ABA9C906320E}"/>
              </a:ext>
            </a:extLst>
          </p:cNvPr>
          <p:cNvSpPr>
            <a:spLocks noGrp="1"/>
          </p:cNvSpPr>
          <p:nvPr>
            <p:ph type="ftr" sz="quarter" idx="11"/>
          </p:nvPr>
        </p:nvSpPr>
        <p:spPr/>
        <p:txBody>
          <a:bodyPr/>
          <a:lstStyle/>
          <a:p>
            <a:r>
              <a:rPr lang="en-US"/>
              <a:t>D. Rubin</a:t>
            </a:r>
          </a:p>
        </p:txBody>
      </p:sp>
      <p:sp>
        <p:nvSpPr>
          <p:cNvPr id="12" name="Slide Number Placeholder 11">
            <a:extLst>
              <a:ext uri="{FF2B5EF4-FFF2-40B4-BE49-F238E27FC236}">
                <a16:creationId xmlns:a16="http://schemas.microsoft.com/office/drawing/2014/main" id="{5D1E1847-CD69-0647-AA09-A87C6574165A}"/>
              </a:ext>
            </a:extLst>
          </p:cNvPr>
          <p:cNvSpPr>
            <a:spLocks noGrp="1"/>
          </p:cNvSpPr>
          <p:nvPr>
            <p:ph type="sldNum" sz="quarter" idx="12"/>
          </p:nvPr>
        </p:nvSpPr>
        <p:spPr/>
        <p:txBody>
          <a:bodyPr/>
          <a:lstStyle/>
          <a:p>
            <a:fld id="{8B45D967-5633-AA43-88A6-7EA326F4D837}" type="slidenum">
              <a:rPr lang="en-US" smtClean="0"/>
              <a:t>17</a:t>
            </a:fld>
            <a:endParaRPr lang="en-US"/>
          </a:p>
        </p:txBody>
      </p:sp>
    </p:spTree>
    <p:extLst>
      <p:ext uri="{BB962C8B-B14F-4D97-AF65-F5344CB8AC3E}">
        <p14:creationId xmlns:p14="http://schemas.microsoft.com/office/powerpoint/2010/main" val="2897171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369405-F66F-6841-B8EB-FCC3C1AB8F44}"/>
              </a:ext>
            </a:extLst>
          </p:cNvPr>
          <p:cNvPicPr>
            <a:picLocks noChangeAspect="1"/>
          </p:cNvPicPr>
          <p:nvPr/>
        </p:nvPicPr>
        <p:blipFill>
          <a:blip r:embed="rId2"/>
          <a:stretch>
            <a:fillRect/>
          </a:stretch>
        </p:blipFill>
        <p:spPr>
          <a:xfrm>
            <a:off x="768626" y="659295"/>
            <a:ext cx="5486400" cy="3657600"/>
          </a:xfrm>
          <a:prstGeom prst="rect">
            <a:avLst/>
          </a:prstGeom>
        </p:spPr>
      </p:pic>
      <p:pic>
        <p:nvPicPr>
          <p:cNvPr id="5" name="Picture 4">
            <a:extLst>
              <a:ext uri="{FF2B5EF4-FFF2-40B4-BE49-F238E27FC236}">
                <a16:creationId xmlns:a16="http://schemas.microsoft.com/office/drawing/2014/main" id="{8F60251E-4128-AE42-B175-E2A61FF2CC4B}"/>
              </a:ext>
            </a:extLst>
          </p:cNvPr>
          <p:cNvPicPr>
            <a:picLocks noChangeAspect="1"/>
          </p:cNvPicPr>
          <p:nvPr/>
        </p:nvPicPr>
        <p:blipFill>
          <a:blip r:embed="rId3"/>
          <a:stretch>
            <a:fillRect/>
          </a:stretch>
        </p:blipFill>
        <p:spPr>
          <a:xfrm>
            <a:off x="6427304" y="659295"/>
            <a:ext cx="5486400" cy="3657600"/>
          </a:xfrm>
          <a:prstGeom prst="rect">
            <a:avLst/>
          </a:prstGeom>
        </p:spPr>
      </p:pic>
      <p:sp>
        <p:nvSpPr>
          <p:cNvPr id="6" name="TextBox 5">
            <a:extLst>
              <a:ext uri="{FF2B5EF4-FFF2-40B4-BE49-F238E27FC236}">
                <a16:creationId xmlns:a16="http://schemas.microsoft.com/office/drawing/2014/main" id="{68BB4F7D-39B3-6540-917D-E8753D75D8E4}"/>
              </a:ext>
            </a:extLst>
          </p:cNvPr>
          <p:cNvSpPr txBox="1"/>
          <p:nvPr/>
        </p:nvSpPr>
        <p:spPr>
          <a:xfrm>
            <a:off x="1060174" y="503583"/>
            <a:ext cx="3855736" cy="369332"/>
          </a:xfrm>
          <a:prstGeom prst="rect">
            <a:avLst/>
          </a:prstGeom>
          <a:noFill/>
        </p:spPr>
        <p:txBody>
          <a:bodyPr wrap="none" rtlCol="0">
            <a:spAutoFit/>
          </a:bodyPr>
          <a:lstStyle/>
          <a:p>
            <a:r>
              <a:rPr lang="en-US" dirty="0"/>
              <a:t>Multiple kicks and finite injection angle</a:t>
            </a:r>
          </a:p>
        </p:txBody>
      </p:sp>
      <p:sp>
        <p:nvSpPr>
          <p:cNvPr id="7" name="TextBox 6">
            <a:extLst>
              <a:ext uri="{FF2B5EF4-FFF2-40B4-BE49-F238E27FC236}">
                <a16:creationId xmlns:a16="http://schemas.microsoft.com/office/drawing/2014/main" id="{8065C246-EFC0-EB4F-9F57-9F9C9B84FCE3}"/>
              </a:ext>
            </a:extLst>
          </p:cNvPr>
          <p:cNvSpPr txBox="1"/>
          <p:nvPr/>
        </p:nvSpPr>
        <p:spPr>
          <a:xfrm>
            <a:off x="1855306" y="4472607"/>
            <a:ext cx="4121065" cy="1200329"/>
          </a:xfrm>
          <a:prstGeom prst="rect">
            <a:avLst/>
          </a:prstGeom>
          <a:noFill/>
        </p:spPr>
        <p:txBody>
          <a:bodyPr wrap="none" rtlCol="0">
            <a:spAutoFit/>
          </a:bodyPr>
          <a:lstStyle/>
          <a:p>
            <a:r>
              <a:rPr lang="en-US" dirty="0"/>
              <a:t>Field index = 0</a:t>
            </a:r>
          </a:p>
          <a:p>
            <a:r>
              <a:rPr lang="en-US" dirty="0" err="1"/>
              <a:t>B</a:t>
            </a:r>
            <a:r>
              <a:rPr lang="en-US" baseline="-25000" dirty="0" err="1"/>
              <a:t>peak</a:t>
            </a:r>
            <a:r>
              <a:rPr lang="en-US" dirty="0"/>
              <a:t> =204 G</a:t>
            </a:r>
          </a:p>
          <a:p>
            <a:r>
              <a:rPr lang="en-US" dirty="0"/>
              <a:t>Sum kicks on first 9 passes through kicker </a:t>
            </a:r>
          </a:p>
          <a:p>
            <a:endParaRPr lang="en-US" dirty="0"/>
          </a:p>
        </p:txBody>
      </p:sp>
      <p:pic>
        <p:nvPicPr>
          <p:cNvPr id="10" name="Picture 9">
            <a:extLst>
              <a:ext uri="{FF2B5EF4-FFF2-40B4-BE49-F238E27FC236}">
                <a16:creationId xmlns:a16="http://schemas.microsoft.com/office/drawing/2014/main" id="{A9F6660E-0F06-4E46-AA66-D2AD94A293E2}"/>
              </a:ext>
            </a:extLst>
          </p:cNvPr>
          <p:cNvPicPr>
            <a:picLocks noChangeAspect="1"/>
          </p:cNvPicPr>
          <p:nvPr/>
        </p:nvPicPr>
        <p:blipFill>
          <a:blip r:embed="rId4"/>
          <a:stretch>
            <a:fillRect/>
          </a:stretch>
        </p:blipFill>
        <p:spPr>
          <a:xfrm>
            <a:off x="1781504" y="5537602"/>
            <a:ext cx="2134334" cy="582091"/>
          </a:xfrm>
          <a:prstGeom prst="rect">
            <a:avLst/>
          </a:prstGeom>
        </p:spPr>
      </p:pic>
      <p:sp>
        <p:nvSpPr>
          <p:cNvPr id="11" name="Date Placeholder 10">
            <a:extLst>
              <a:ext uri="{FF2B5EF4-FFF2-40B4-BE49-F238E27FC236}">
                <a16:creationId xmlns:a16="http://schemas.microsoft.com/office/drawing/2014/main" id="{F681CD15-291E-9845-97C0-A75003D3A2C0}"/>
              </a:ext>
            </a:extLst>
          </p:cNvPr>
          <p:cNvSpPr>
            <a:spLocks noGrp="1"/>
          </p:cNvSpPr>
          <p:nvPr>
            <p:ph type="dt" sz="half" idx="10"/>
          </p:nvPr>
        </p:nvSpPr>
        <p:spPr/>
        <p:txBody>
          <a:bodyPr/>
          <a:lstStyle/>
          <a:p>
            <a:r>
              <a:rPr lang="en-US"/>
              <a:t>3-Nov-2021</a:t>
            </a:r>
          </a:p>
        </p:txBody>
      </p:sp>
      <p:sp>
        <p:nvSpPr>
          <p:cNvPr id="12" name="Footer Placeholder 11">
            <a:extLst>
              <a:ext uri="{FF2B5EF4-FFF2-40B4-BE49-F238E27FC236}">
                <a16:creationId xmlns:a16="http://schemas.microsoft.com/office/drawing/2014/main" id="{CC8C056C-3488-624B-9DA2-057181913E4C}"/>
              </a:ext>
            </a:extLst>
          </p:cNvPr>
          <p:cNvSpPr>
            <a:spLocks noGrp="1"/>
          </p:cNvSpPr>
          <p:nvPr>
            <p:ph type="ftr" sz="quarter" idx="11"/>
          </p:nvPr>
        </p:nvSpPr>
        <p:spPr/>
        <p:txBody>
          <a:bodyPr/>
          <a:lstStyle/>
          <a:p>
            <a:r>
              <a:rPr lang="en-US"/>
              <a:t>D. Rubin</a:t>
            </a:r>
          </a:p>
        </p:txBody>
      </p:sp>
      <p:sp>
        <p:nvSpPr>
          <p:cNvPr id="13" name="Slide Number Placeholder 12">
            <a:extLst>
              <a:ext uri="{FF2B5EF4-FFF2-40B4-BE49-F238E27FC236}">
                <a16:creationId xmlns:a16="http://schemas.microsoft.com/office/drawing/2014/main" id="{ABBE80C9-9A21-C748-945D-270049243992}"/>
              </a:ext>
            </a:extLst>
          </p:cNvPr>
          <p:cNvSpPr>
            <a:spLocks noGrp="1"/>
          </p:cNvSpPr>
          <p:nvPr>
            <p:ph type="sldNum" sz="quarter" idx="12"/>
          </p:nvPr>
        </p:nvSpPr>
        <p:spPr/>
        <p:txBody>
          <a:bodyPr/>
          <a:lstStyle/>
          <a:p>
            <a:fld id="{8B45D967-5633-AA43-88A6-7EA326F4D837}" type="slidenum">
              <a:rPr lang="en-US" smtClean="0"/>
              <a:t>18</a:t>
            </a:fld>
            <a:endParaRPr lang="en-US"/>
          </a:p>
        </p:txBody>
      </p:sp>
    </p:spTree>
    <p:extLst>
      <p:ext uri="{BB962C8B-B14F-4D97-AF65-F5344CB8AC3E}">
        <p14:creationId xmlns:p14="http://schemas.microsoft.com/office/powerpoint/2010/main" val="1564912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B55BEE-DE7B-CB4A-B298-C235504C436B}"/>
              </a:ext>
            </a:extLst>
          </p:cNvPr>
          <p:cNvSpPr txBox="1"/>
          <p:nvPr/>
        </p:nvSpPr>
        <p:spPr>
          <a:xfrm>
            <a:off x="1364974" y="410817"/>
            <a:ext cx="1644746" cy="369332"/>
          </a:xfrm>
          <a:prstGeom prst="rect">
            <a:avLst/>
          </a:prstGeom>
          <a:noFill/>
        </p:spPr>
        <p:txBody>
          <a:bodyPr wrap="none" rtlCol="0">
            <a:spAutoFit/>
          </a:bodyPr>
          <a:lstStyle/>
          <a:p>
            <a:r>
              <a:rPr lang="en-US" dirty="0"/>
              <a:t>Distributed kick</a:t>
            </a:r>
          </a:p>
        </p:txBody>
      </p:sp>
      <p:sp>
        <p:nvSpPr>
          <p:cNvPr id="3" name="TextBox 2">
            <a:extLst>
              <a:ext uri="{FF2B5EF4-FFF2-40B4-BE49-F238E27FC236}">
                <a16:creationId xmlns:a16="http://schemas.microsoft.com/office/drawing/2014/main" id="{723252DA-F087-594D-951E-47701609BD73}"/>
              </a:ext>
            </a:extLst>
          </p:cNvPr>
          <p:cNvSpPr txBox="1"/>
          <p:nvPr/>
        </p:nvSpPr>
        <p:spPr>
          <a:xfrm>
            <a:off x="1351722" y="1046922"/>
            <a:ext cx="10270435" cy="923330"/>
          </a:xfrm>
          <a:prstGeom prst="rect">
            <a:avLst/>
          </a:prstGeom>
          <a:noFill/>
        </p:spPr>
        <p:txBody>
          <a:bodyPr wrap="square" rtlCol="0">
            <a:spAutoFit/>
          </a:bodyPr>
          <a:lstStyle/>
          <a:p>
            <a:r>
              <a:rPr lang="en-US" dirty="0"/>
              <a:t>The kicker extends over nearly 5 meters. </a:t>
            </a:r>
          </a:p>
          <a:p>
            <a:r>
              <a:rPr lang="en-US" dirty="0"/>
              <a:t>Model the extended kick by replacing the single kick with 6 kicks each with 1/6 strength and located in the middle of the first and second half of each kicker  </a:t>
            </a:r>
          </a:p>
        </p:txBody>
      </p:sp>
      <p:cxnSp>
        <p:nvCxnSpPr>
          <p:cNvPr id="5" name="Straight Connector 4">
            <a:extLst>
              <a:ext uri="{FF2B5EF4-FFF2-40B4-BE49-F238E27FC236}">
                <a16:creationId xmlns:a16="http://schemas.microsoft.com/office/drawing/2014/main" id="{CDD48205-EA23-6B43-8649-B6BB67908541}"/>
              </a:ext>
            </a:extLst>
          </p:cNvPr>
          <p:cNvCxnSpPr/>
          <p:nvPr/>
        </p:nvCxnSpPr>
        <p:spPr>
          <a:xfrm>
            <a:off x="1351722" y="3273287"/>
            <a:ext cx="931627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C7C7A35-3037-2B4D-BA8F-651AF0712C27}"/>
              </a:ext>
            </a:extLst>
          </p:cNvPr>
          <p:cNvSpPr/>
          <p:nvPr/>
        </p:nvSpPr>
        <p:spPr>
          <a:xfrm>
            <a:off x="1683026" y="2965174"/>
            <a:ext cx="2146852" cy="652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0A6FC41-FAC9-B44B-BE65-D86A0D934CF6}"/>
              </a:ext>
            </a:extLst>
          </p:cNvPr>
          <p:cNvSpPr/>
          <p:nvPr/>
        </p:nvSpPr>
        <p:spPr>
          <a:xfrm>
            <a:off x="5956517" y="2875722"/>
            <a:ext cx="45719" cy="795130"/>
          </a:xfrm>
          <a:prstGeom prst="rect">
            <a:avLst/>
          </a:prstGeom>
          <a:pattFill prst="lgGrid">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1299F7D-90E3-FF43-956E-6BE0194F6BD4}"/>
              </a:ext>
            </a:extLst>
          </p:cNvPr>
          <p:cNvSpPr/>
          <p:nvPr/>
        </p:nvSpPr>
        <p:spPr>
          <a:xfrm>
            <a:off x="2239619" y="2875722"/>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95DF46-15AB-BE41-8DB6-CBDD1035389A}"/>
              </a:ext>
            </a:extLst>
          </p:cNvPr>
          <p:cNvSpPr/>
          <p:nvPr/>
        </p:nvSpPr>
        <p:spPr>
          <a:xfrm>
            <a:off x="3349151" y="2895602"/>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A159F3-D956-5742-B851-AA1F51FBBDD9}"/>
              </a:ext>
            </a:extLst>
          </p:cNvPr>
          <p:cNvSpPr/>
          <p:nvPr/>
        </p:nvSpPr>
        <p:spPr>
          <a:xfrm>
            <a:off x="4836380" y="2975116"/>
            <a:ext cx="2146852" cy="652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9CCDA7-D140-8B42-B4EB-EC4156CE1C0B}"/>
              </a:ext>
            </a:extLst>
          </p:cNvPr>
          <p:cNvSpPr/>
          <p:nvPr/>
        </p:nvSpPr>
        <p:spPr>
          <a:xfrm>
            <a:off x="5392973" y="2885664"/>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DA2D36-0C94-EC45-8310-EA2C14E62D7E}"/>
              </a:ext>
            </a:extLst>
          </p:cNvPr>
          <p:cNvSpPr/>
          <p:nvPr/>
        </p:nvSpPr>
        <p:spPr>
          <a:xfrm>
            <a:off x="6502505" y="2905544"/>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CFDFD0-C180-DE4B-97C0-40251130EE1D}"/>
              </a:ext>
            </a:extLst>
          </p:cNvPr>
          <p:cNvSpPr/>
          <p:nvPr/>
        </p:nvSpPr>
        <p:spPr>
          <a:xfrm>
            <a:off x="7943684" y="2958551"/>
            <a:ext cx="2146852" cy="652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3BB30B5C-6E2F-434A-AA39-4AE97B876A7D}"/>
              </a:ext>
            </a:extLst>
          </p:cNvPr>
          <p:cNvSpPr/>
          <p:nvPr/>
        </p:nvSpPr>
        <p:spPr>
          <a:xfrm>
            <a:off x="8500277" y="2895603"/>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87DDB9-6C63-5942-B285-2EFAA8729C37}"/>
              </a:ext>
            </a:extLst>
          </p:cNvPr>
          <p:cNvSpPr/>
          <p:nvPr/>
        </p:nvSpPr>
        <p:spPr>
          <a:xfrm>
            <a:off x="9609809" y="2915483"/>
            <a:ext cx="45719" cy="79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B162B11-BE83-664E-89C9-D51FAB038439}"/>
              </a:ext>
            </a:extLst>
          </p:cNvPr>
          <p:cNvSpPr txBox="1"/>
          <p:nvPr/>
        </p:nvSpPr>
        <p:spPr>
          <a:xfrm>
            <a:off x="5877004" y="4441207"/>
            <a:ext cx="1154483" cy="369332"/>
          </a:xfrm>
          <a:prstGeom prst="rect">
            <a:avLst/>
          </a:prstGeom>
          <a:noFill/>
        </p:spPr>
        <p:txBody>
          <a:bodyPr wrap="none" rtlCol="0">
            <a:spAutoFit/>
          </a:bodyPr>
          <a:lstStyle/>
          <a:p>
            <a:r>
              <a:rPr lang="en-US" dirty="0"/>
              <a:t>Single kick</a:t>
            </a:r>
          </a:p>
        </p:txBody>
      </p:sp>
      <p:cxnSp>
        <p:nvCxnSpPr>
          <p:cNvPr id="21" name="Straight Arrow Connector 20">
            <a:extLst>
              <a:ext uri="{FF2B5EF4-FFF2-40B4-BE49-F238E27FC236}">
                <a16:creationId xmlns:a16="http://schemas.microsoft.com/office/drawing/2014/main" id="{16BD1A3E-3350-894A-B7F0-495F3FA4A086}"/>
              </a:ext>
            </a:extLst>
          </p:cNvPr>
          <p:cNvCxnSpPr>
            <a:cxnSpLocks/>
            <a:stCxn id="19" idx="0"/>
          </p:cNvCxnSpPr>
          <p:nvPr/>
        </p:nvCxnSpPr>
        <p:spPr>
          <a:xfrm flipH="1" flipV="1">
            <a:off x="6036363" y="3727180"/>
            <a:ext cx="417883" cy="714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D699204-C5F9-FA42-9067-60BA43C396C0}"/>
              </a:ext>
            </a:extLst>
          </p:cNvPr>
          <p:cNvSpPr txBox="1"/>
          <p:nvPr/>
        </p:nvSpPr>
        <p:spPr>
          <a:xfrm>
            <a:off x="3706295" y="4256541"/>
            <a:ext cx="1732397" cy="369332"/>
          </a:xfrm>
          <a:prstGeom prst="rect">
            <a:avLst/>
          </a:prstGeom>
          <a:noFill/>
        </p:spPr>
        <p:txBody>
          <a:bodyPr wrap="none" rtlCol="0">
            <a:spAutoFit/>
          </a:bodyPr>
          <a:lstStyle/>
          <a:p>
            <a:r>
              <a:rPr lang="en-US" dirty="0"/>
              <a:t>Distributed kicks</a:t>
            </a:r>
          </a:p>
        </p:txBody>
      </p:sp>
      <p:cxnSp>
        <p:nvCxnSpPr>
          <p:cNvPr id="25" name="Straight Arrow Connector 24">
            <a:extLst>
              <a:ext uri="{FF2B5EF4-FFF2-40B4-BE49-F238E27FC236}">
                <a16:creationId xmlns:a16="http://schemas.microsoft.com/office/drawing/2014/main" id="{3485AAC9-F816-DF45-B790-42BCF68340D0}"/>
              </a:ext>
            </a:extLst>
          </p:cNvPr>
          <p:cNvCxnSpPr/>
          <p:nvPr/>
        </p:nvCxnSpPr>
        <p:spPr>
          <a:xfrm flipH="1" flipV="1">
            <a:off x="2425148" y="3727180"/>
            <a:ext cx="1524000" cy="376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80F9D01-BB9F-4A4F-9415-5E228332013F}"/>
              </a:ext>
            </a:extLst>
          </p:cNvPr>
          <p:cNvCxnSpPr>
            <a:cxnSpLocks/>
          </p:cNvCxnSpPr>
          <p:nvPr/>
        </p:nvCxnSpPr>
        <p:spPr>
          <a:xfrm flipH="1" flipV="1">
            <a:off x="3567160" y="3695636"/>
            <a:ext cx="753049" cy="407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511399-67CA-014D-8558-26956C1B2D82}"/>
              </a:ext>
            </a:extLst>
          </p:cNvPr>
          <p:cNvCxnSpPr>
            <a:cxnSpLocks/>
          </p:cNvCxnSpPr>
          <p:nvPr/>
        </p:nvCxnSpPr>
        <p:spPr>
          <a:xfrm flipV="1">
            <a:off x="4395746" y="3765345"/>
            <a:ext cx="881268" cy="406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118D70-31E5-DF40-B7AE-7C4454EB4A54}"/>
              </a:ext>
            </a:extLst>
          </p:cNvPr>
          <p:cNvCxnSpPr>
            <a:cxnSpLocks/>
          </p:cNvCxnSpPr>
          <p:nvPr/>
        </p:nvCxnSpPr>
        <p:spPr>
          <a:xfrm flipV="1">
            <a:off x="4766807" y="3750366"/>
            <a:ext cx="1580984" cy="414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0C09E49-B37A-314D-B0AB-65959638A53F}"/>
              </a:ext>
            </a:extLst>
          </p:cNvPr>
          <p:cNvCxnSpPr>
            <a:cxnSpLocks/>
          </p:cNvCxnSpPr>
          <p:nvPr/>
        </p:nvCxnSpPr>
        <p:spPr>
          <a:xfrm flipV="1">
            <a:off x="4917880" y="3727180"/>
            <a:ext cx="3444242" cy="469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B1F3A9-FDCF-6B45-B05C-2A5D606786BB}"/>
              </a:ext>
            </a:extLst>
          </p:cNvPr>
          <p:cNvCxnSpPr>
            <a:cxnSpLocks/>
          </p:cNvCxnSpPr>
          <p:nvPr/>
        </p:nvCxnSpPr>
        <p:spPr>
          <a:xfrm flipV="1">
            <a:off x="4996731" y="3763622"/>
            <a:ext cx="4613078" cy="505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CC6F2EE4-3AEF-5D41-AB70-41E229104D20}"/>
              </a:ext>
            </a:extLst>
          </p:cNvPr>
          <p:cNvPicPr>
            <a:picLocks noChangeAspect="1"/>
          </p:cNvPicPr>
          <p:nvPr/>
        </p:nvPicPr>
        <p:blipFill>
          <a:blip r:embed="rId2"/>
          <a:stretch>
            <a:fillRect/>
          </a:stretch>
        </p:blipFill>
        <p:spPr>
          <a:xfrm>
            <a:off x="825971" y="4973887"/>
            <a:ext cx="3569775" cy="1631897"/>
          </a:xfrm>
          <a:prstGeom prst="rect">
            <a:avLst/>
          </a:prstGeom>
        </p:spPr>
      </p:pic>
      <p:cxnSp>
        <p:nvCxnSpPr>
          <p:cNvPr id="39" name="Straight Arrow Connector 38">
            <a:extLst>
              <a:ext uri="{FF2B5EF4-FFF2-40B4-BE49-F238E27FC236}">
                <a16:creationId xmlns:a16="http://schemas.microsoft.com/office/drawing/2014/main" id="{D76610D8-868B-9B45-8EBF-E0F378C77A1B}"/>
              </a:ext>
            </a:extLst>
          </p:cNvPr>
          <p:cNvCxnSpPr/>
          <p:nvPr/>
        </p:nvCxnSpPr>
        <p:spPr>
          <a:xfrm>
            <a:off x="954157" y="2749826"/>
            <a:ext cx="12854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F065579-33B9-8843-93A1-7E29274862F5}"/>
              </a:ext>
            </a:extLst>
          </p:cNvPr>
          <p:cNvCxnSpPr>
            <a:cxnSpLocks/>
          </p:cNvCxnSpPr>
          <p:nvPr/>
        </p:nvCxnSpPr>
        <p:spPr>
          <a:xfrm>
            <a:off x="952693" y="2529437"/>
            <a:ext cx="24421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10B2D06-E7B8-6848-9464-E127AD99A062}"/>
              </a:ext>
            </a:extLst>
          </p:cNvPr>
          <p:cNvCxnSpPr>
            <a:cxnSpLocks/>
          </p:cNvCxnSpPr>
          <p:nvPr/>
        </p:nvCxnSpPr>
        <p:spPr>
          <a:xfrm>
            <a:off x="952693" y="2310776"/>
            <a:ext cx="86571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EBD0DE0-9A61-E04D-B25E-68DD164E883F}"/>
              </a:ext>
            </a:extLst>
          </p:cNvPr>
          <p:cNvSpPr txBox="1"/>
          <p:nvPr/>
        </p:nvSpPr>
        <p:spPr>
          <a:xfrm>
            <a:off x="984089" y="2687744"/>
            <a:ext cx="352982" cy="369332"/>
          </a:xfrm>
          <a:prstGeom prst="rect">
            <a:avLst/>
          </a:prstGeom>
          <a:noFill/>
        </p:spPr>
        <p:txBody>
          <a:bodyPr wrap="none" rtlCol="0">
            <a:spAutoFit/>
          </a:bodyPr>
          <a:lstStyle/>
          <a:p>
            <a:r>
              <a:rPr lang="en-US" dirty="0"/>
              <a:t>s</a:t>
            </a:r>
            <a:r>
              <a:rPr lang="en-US" baseline="-25000" dirty="0"/>
              <a:t>1</a:t>
            </a:r>
            <a:endParaRPr lang="en-US" dirty="0"/>
          </a:p>
        </p:txBody>
      </p:sp>
      <p:sp>
        <p:nvSpPr>
          <p:cNvPr id="49" name="TextBox 48">
            <a:extLst>
              <a:ext uri="{FF2B5EF4-FFF2-40B4-BE49-F238E27FC236}">
                <a16:creationId xmlns:a16="http://schemas.microsoft.com/office/drawing/2014/main" id="{630E38E6-FC78-C24F-956D-ECC6C528758C}"/>
              </a:ext>
            </a:extLst>
          </p:cNvPr>
          <p:cNvSpPr txBox="1"/>
          <p:nvPr/>
        </p:nvSpPr>
        <p:spPr>
          <a:xfrm>
            <a:off x="2337911" y="2423420"/>
            <a:ext cx="352982" cy="369332"/>
          </a:xfrm>
          <a:prstGeom prst="rect">
            <a:avLst/>
          </a:prstGeom>
          <a:noFill/>
        </p:spPr>
        <p:txBody>
          <a:bodyPr wrap="none" rtlCol="0">
            <a:spAutoFit/>
          </a:bodyPr>
          <a:lstStyle/>
          <a:p>
            <a:r>
              <a:rPr lang="en-US" dirty="0"/>
              <a:t>s</a:t>
            </a:r>
            <a:r>
              <a:rPr lang="en-US" baseline="-25000" dirty="0"/>
              <a:t>2</a:t>
            </a:r>
            <a:endParaRPr lang="en-US" dirty="0"/>
          </a:p>
        </p:txBody>
      </p:sp>
      <p:sp>
        <p:nvSpPr>
          <p:cNvPr id="50" name="TextBox 49">
            <a:extLst>
              <a:ext uri="{FF2B5EF4-FFF2-40B4-BE49-F238E27FC236}">
                <a16:creationId xmlns:a16="http://schemas.microsoft.com/office/drawing/2014/main" id="{DF9AED30-EFBD-854B-A0DA-407A83A08BCD}"/>
              </a:ext>
            </a:extLst>
          </p:cNvPr>
          <p:cNvSpPr txBox="1"/>
          <p:nvPr/>
        </p:nvSpPr>
        <p:spPr>
          <a:xfrm>
            <a:off x="8797132" y="2240336"/>
            <a:ext cx="352982" cy="369332"/>
          </a:xfrm>
          <a:prstGeom prst="rect">
            <a:avLst/>
          </a:prstGeom>
          <a:noFill/>
        </p:spPr>
        <p:txBody>
          <a:bodyPr wrap="none" rtlCol="0">
            <a:spAutoFit/>
          </a:bodyPr>
          <a:lstStyle/>
          <a:p>
            <a:r>
              <a:rPr lang="en-US" dirty="0"/>
              <a:t>s</a:t>
            </a:r>
            <a:r>
              <a:rPr lang="en-US" baseline="-25000" dirty="0"/>
              <a:t>6</a:t>
            </a:r>
            <a:endParaRPr lang="en-US" dirty="0"/>
          </a:p>
        </p:txBody>
      </p:sp>
      <p:sp>
        <p:nvSpPr>
          <p:cNvPr id="51" name="TextBox 50">
            <a:extLst>
              <a:ext uri="{FF2B5EF4-FFF2-40B4-BE49-F238E27FC236}">
                <a16:creationId xmlns:a16="http://schemas.microsoft.com/office/drawing/2014/main" id="{7ABC51ED-DBC9-B946-8386-E0385E5A13BB}"/>
              </a:ext>
            </a:extLst>
          </p:cNvPr>
          <p:cNvSpPr txBox="1"/>
          <p:nvPr/>
        </p:nvSpPr>
        <p:spPr>
          <a:xfrm>
            <a:off x="95927" y="2113938"/>
            <a:ext cx="980661" cy="830997"/>
          </a:xfrm>
          <a:prstGeom prst="rect">
            <a:avLst/>
          </a:prstGeom>
          <a:noFill/>
        </p:spPr>
        <p:txBody>
          <a:bodyPr wrap="square" rtlCol="0">
            <a:spAutoFit/>
          </a:bodyPr>
          <a:lstStyle/>
          <a:p>
            <a:r>
              <a:rPr lang="en-US" sz="1600" dirty="0"/>
              <a:t>from inflector exit</a:t>
            </a:r>
          </a:p>
        </p:txBody>
      </p:sp>
      <p:sp>
        <p:nvSpPr>
          <p:cNvPr id="52" name="Date Placeholder 51">
            <a:extLst>
              <a:ext uri="{FF2B5EF4-FFF2-40B4-BE49-F238E27FC236}">
                <a16:creationId xmlns:a16="http://schemas.microsoft.com/office/drawing/2014/main" id="{F8FE6CDE-05CB-C446-8DA9-F232ED112154}"/>
              </a:ext>
            </a:extLst>
          </p:cNvPr>
          <p:cNvSpPr>
            <a:spLocks noGrp="1"/>
          </p:cNvSpPr>
          <p:nvPr>
            <p:ph type="dt" sz="half" idx="10"/>
          </p:nvPr>
        </p:nvSpPr>
        <p:spPr/>
        <p:txBody>
          <a:bodyPr/>
          <a:lstStyle/>
          <a:p>
            <a:r>
              <a:rPr lang="en-US"/>
              <a:t>3-Nov-2021</a:t>
            </a:r>
          </a:p>
        </p:txBody>
      </p:sp>
      <p:sp>
        <p:nvSpPr>
          <p:cNvPr id="53" name="Footer Placeholder 52">
            <a:extLst>
              <a:ext uri="{FF2B5EF4-FFF2-40B4-BE49-F238E27FC236}">
                <a16:creationId xmlns:a16="http://schemas.microsoft.com/office/drawing/2014/main" id="{EA5F71F5-1AD9-BA44-B3ED-8611B0C220DA}"/>
              </a:ext>
            </a:extLst>
          </p:cNvPr>
          <p:cNvSpPr>
            <a:spLocks noGrp="1"/>
          </p:cNvSpPr>
          <p:nvPr>
            <p:ph type="ftr" sz="quarter" idx="11"/>
          </p:nvPr>
        </p:nvSpPr>
        <p:spPr/>
        <p:txBody>
          <a:bodyPr/>
          <a:lstStyle/>
          <a:p>
            <a:r>
              <a:rPr lang="en-US"/>
              <a:t>D. Rubin</a:t>
            </a:r>
          </a:p>
        </p:txBody>
      </p:sp>
      <p:sp>
        <p:nvSpPr>
          <p:cNvPr id="54" name="Slide Number Placeholder 53">
            <a:extLst>
              <a:ext uri="{FF2B5EF4-FFF2-40B4-BE49-F238E27FC236}">
                <a16:creationId xmlns:a16="http://schemas.microsoft.com/office/drawing/2014/main" id="{1C7D4D1B-C9F6-CE4F-BDA1-C4425916DB49}"/>
              </a:ext>
            </a:extLst>
          </p:cNvPr>
          <p:cNvSpPr>
            <a:spLocks noGrp="1"/>
          </p:cNvSpPr>
          <p:nvPr>
            <p:ph type="sldNum" sz="quarter" idx="12"/>
          </p:nvPr>
        </p:nvSpPr>
        <p:spPr/>
        <p:txBody>
          <a:bodyPr/>
          <a:lstStyle/>
          <a:p>
            <a:fld id="{8B45D967-5633-AA43-88A6-7EA326F4D837}" type="slidenum">
              <a:rPr lang="en-US" smtClean="0"/>
              <a:t>19</a:t>
            </a:fld>
            <a:endParaRPr lang="en-US"/>
          </a:p>
        </p:txBody>
      </p:sp>
    </p:spTree>
    <p:extLst>
      <p:ext uri="{BB962C8B-B14F-4D97-AF65-F5344CB8AC3E}">
        <p14:creationId xmlns:p14="http://schemas.microsoft.com/office/powerpoint/2010/main" val="4022498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2AF772-26CD-5C4E-B9EF-63508E6C33F7}"/>
              </a:ext>
            </a:extLst>
          </p:cNvPr>
          <p:cNvSpPr txBox="1"/>
          <p:nvPr/>
        </p:nvSpPr>
        <p:spPr>
          <a:xfrm>
            <a:off x="1616766" y="1139687"/>
            <a:ext cx="9859618" cy="1200329"/>
          </a:xfrm>
          <a:prstGeom prst="rect">
            <a:avLst/>
          </a:prstGeom>
          <a:noFill/>
        </p:spPr>
        <p:txBody>
          <a:bodyPr wrap="square" rtlCol="0">
            <a:spAutoFit/>
          </a:bodyPr>
          <a:lstStyle/>
          <a:p>
            <a:r>
              <a:rPr lang="en-US" dirty="0"/>
              <a:t>Goal:</a:t>
            </a:r>
          </a:p>
          <a:p>
            <a:endParaRPr lang="en-US" dirty="0"/>
          </a:p>
          <a:p>
            <a:r>
              <a:rPr lang="en-US" dirty="0"/>
              <a:t>Develop an analytic model of momentum acceptance in order to understand origin and dependencies of time-momentum correlation of captured particles</a:t>
            </a:r>
          </a:p>
        </p:txBody>
      </p:sp>
      <p:sp>
        <p:nvSpPr>
          <p:cNvPr id="5" name="Date Placeholder 4">
            <a:extLst>
              <a:ext uri="{FF2B5EF4-FFF2-40B4-BE49-F238E27FC236}">
                <a16:creationId xmlns:a16="http://schemas.microsoft.com/office/drawing/2014/main" id="{474035C3-0223-3448-9407-B00B3A8D764E}"/>
              </a:ext>
            </a:extLst>
          </p:cNvPr>
          <p:cNvSpPr>
            <a:spLocks noGrp="1"/>
          </p:cNvSpPr>
          <p:nvPr>
            <p:ph type="dt" sz="half" idx="10"/>
          </p:nvPr>
        </p:nvSpPr>
        <p:spPr/>
        <p:txBody>
          <a:bodyPr/>
          <a:lstStyle/>
          <a:p>
            <a:r>
              <a:rPr lang="en-US"/>
              <a:t>3-Nov-2021</a:t>
            </a:r>
          </a:p>
        </p:txBody>
      </p:sp>
      <p:sp>
        <p:nvSpPr>
          <p:cNvPr id="6" name="Footer Placeholder 5">
            <a:extLst>
              <a:ext uri="{FF2B5EF4-FFF2-40B4-BE49-F238E27FC236}">
                <a16:creationId xmlns:a16="http://schemas.microsoft.com/office/drawing/2014/main" id="{9509A148-5C7B-E24A-9534-075049EE49B6}"/>
              </a:ext>
            </a:extLst>
          </p:cNvPr>
          <p:cNvSpPr>
            <a:spLocks noGrp="1"/>
          </p:cNvSpPr>
          <p:nvPr>
            <p:ph type="ftr" sz="quarter" idx="11"/>
          </p:nvPr>
        </p:nvSpPr>
        <p:spPr/>
        <p:txBody>
          <a:bodyPr/>
          <a:lstStyle/>
          <a:p>
            <a:r>
              <a:rPr lang="en-US"/>
              <a:t>D. Rubin</a:t>
            </a:r>
          </a:p>
        </p:txBody>
      </p:sp>
      <p:sp>
        <p:nvSpPr>
          <p:cNvPr id="7" name="Slide Number Placeholder 6">
            <a:extLst>
              <a:ext uri="{FF2B5EF4-FFF2-40B4-BE49-F238E27FC236}">
                <a16:creationId xmlns:a16="http://schemas.microsoft.com/office/drawing/2014/main" id="{7D7336EC-4646-024D-BE57-E5D2D995F078}"/>
              </a:ext>
            </a:extLst>
          </p:cNvPr>
          <p:cNvSpPr>
            <a:spLocks noGrp="1"/>
          </p:cNvSpPr>
          <p:nvPr>
            <p:ph type="sldNum" sz="quarter" idx="12"/>
          </p:nvPr>
        </p:nvSpPr>
        <p:spPr/>
        <p:txBody>
          <a:bodyPr/>
          <a:lstStyle/>
          <a:p>
            <a:fld id="{8B45D967-5633-AA43-88A6-7EA326F4D837}" type="slidenum">
              <a:rPr lang="en-US" smtClean="0"/>
              <a:t>2</a:t>
            </a:fld>
            <a:endParaRPr lang="en-US"/>
          </a:p>
        </p:txBody>
      </p:sp>
    </p:spTree>
    <p:extLst>
      <p:ext uri="{BB962C8B-B14F-4D97-AF65-F5344CB8AC3E}">
        <p14:creationId xmlns:p14="http://schemas.microsoft.com/office/powerpoint/2010/main" val="604489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3E7CC-4C4D-FB4A-8B41-5F5BE797D0FC}"/>
              </a:ext>
            </a:extLst>
          </p:cNvPr>
          <p:cNvPicPr>
            <a:picLocks noChangeAspect="1"/>
          </p:cNvPicPr>
          <p:nvPr/>
        </p:nvPicPr>
        <p:blipFill>
          <a:blip r:embed="rId2"/>
          <a:stretch>
            <a:fillRect/>
          </a:stretch>
        </p:blipFill>
        <p:spPr>
          <a:xfrm>
            <a:off x="795131" y="261730"/>
            <a:ext cx="5486400" cy="3657600"/>
          </a:xfrm>
          <a:prstGeom prst="rect">
            <a:avLst/>
          </a:prstGeom>
        </p:spPr>
      </p:pic>
      <p:pic>
        <p:nvPicPr>
          <p:cNvPr id="5" name="Picture 4">
            <a:extLst>
              <a:ext uri="{FF2B5EF4-FFF2-40B4-BE49-F238E27FC236}">
                <a16:creationId xmlns:a16="http://schemas.microsoft.com/office/drawing/2014/main" id="{E755E03E-6427-7B45-9707-ACCACE77F4F1}"/>
              </a:ext>
            </a:extLst>
          </p:cNvPr>
          <p:cNvPicPr>
            <a:picLocks noChangeAspect="1"/>
          </p:cNvPicPr>
          <p:nvPr/>
        </p:nvPicPr>
        <p:blipFill>
          <a:blip r:embed="rId3"/>
          <a:stretch>
            <a:fillRect/>
          </a:stretch>
        </p:blipFill>
        <p:spPr>
          <a:xfrm>
            <a:off x="6281531" y="261730"/>
            <a:ext cx="5486400" cy="3657600"/>
          </a:xfrm>
          <a:prstGeom prst="rect">
            <a:avLst/>
          </a:prstGeom>
        </p:spPr>
      </p:pic>
      <p:sp>
        <p:nvSpPr>
          <p:cNvPr id="6" name="TextBox 5">
            <a:extLst>
              <a:ext uri="{FF2B5EF4-FFF2-40B4-BE49-F238E27FC236}">
                <a16:creationId xmlns:a16="http://schemas.microsoft.com/office/drawing/2014/main" id="{E96041C9-2A96-6246-B269-34435D962942}"/>
              </a:ext>
            </a:extLst>
          </p:cNvPr>
          <p:cNvSpPr txBox="1"/>
          <p:nvPr/>
        </p:nvSpPr>
        <p:spPr>
          <a:xfrm>
            <a:off x="1219201" y="4227443"/>
            <a:ext cx="1532535" cy="923330"/>
          </a:xfrm>
          <a:prstGeom prst="rect">
            <a:avLst/>
          </a:prstGeom>
          <a:noFill/>
        </p:spPr>
        <p:txBody>
          <a:bodyPr wrap="none" rtlCol="0">
            <a:spAutoFit/>
          </a:bodyPr>
          <a:lstStyle/>
          <a:p>
            <a:r>
              <a:rPr lang="en-US" dirty="0"/>
              <a:t>Field index = 0</a:t>
            </a:r>
          </a:p>
          <a:p>
            <a:r>
              <a:rPr lang="en-US" dirty="0" err="1"/>
              <a:t>B</a:t>
            </a:r>
            <a:r>
              <a:rPr lang="en-US" baseline="-25000" dirty="0" err="1"/>
              <a:t>peak</a:t>
            </a:r>
            <a:r>
              <a:rPr lang="en-US" dirty="0"/>
              <a:t> =204 G</a:t>
            </a:r>
          </a:p>
          <a:p>
            <a:endParaRPr lang="en-US" dirty="0"/>
          </a:p>
        </p:txBody>
      </p:sp>
      <p:pic>
        <p:nvPicPr>
          <p:cNvPr id="7" name="Picture 6">
            <a:extLst>
              <a:ext uri="{FF2B5EF4-FFF2-40B4-BE49-F238E27FC236}">
                <a16:creationId xmlns:a16="http://schemas.microsoft.com/office/drawing/2014/main" id="{0822135F-6AA4-4644-97EF-38B4E12BE69B}"/>
              </a:ext>
            </a:extLst>
          </p:cNvPr>
          <p:cNvPicPr>
            <a:picLocks noChangeAspect="1"/>
          </p:cNvPicPr>
          <p:nvPr/>
        </p:nvPicPr>
        <p:blipFill rotWithShape="1">
          <a:blip r:embed="rId4"/>
          <a:srcRect l="54122" t="-7290" b="-1"/>
          <a:stretch/>
        </p:blipFill>
        <p:spPr>
          <a:xfrm>
            <a:off x="1550504" y="4908326"/>
            <a:ext cx="1086078" cy="484894"/>
          </a:xfrm>
          <a:prstGeom prst="rect">
            <a:avLst/>
          </a:prstGeom>
        </p:spPr>
      </p:pic>
      <p:pic>
        <p:nvPicPr>
          <p:cNvPr id="8" name="Picture 7">
            <a:extLst>
              <a:ext uri="{FF2B5EF4-FFF2-40B4-BE49-F238E27FC236}">
                <a16:creationId xmlns:a16="http://schemas.microsoft.com/office/drawing/2014/main" id="{EEC388A2-6530-DE47-A3F7-34A378DFF58B}"/>
              </a:ext>
            </a:extLst>
          </p:cNvPr>
          <p:cNvPicPr>
            <a:picLocks noChangeAspect="1"/>
          </p:cNvPicPr>
          <p:nvPr/>
        </p:nvPicPr>
        <p:blipFill>
          <a:blip r:embed="rId5"/>
          <a:stretch>
            <a:fillRect/>
          </a:stretch>
        </p:blipFill>
        <p:spPr>
          <a:xfrm>
            <a:off x="1218600" y="5612438"/>
            <a:ext cx="2154437" cy="923330"/>
          </a:xfrm>
          <a:prstGeom prst="rect">
            <a:avLst/>
          </a:prstGeom>
        </p:spPr>
      </p:pic>
      <p:sp>
        <p:nvSpPr>
          <p:cNvPr id="9" name="TextBox 8">
            <a:extLst>
              <a:ext uri="{FF2B5EF4-FFF2-40B4-BE49-F238E27FC236}">
                <a16:creationId xmlns:a16="http://schemas.microsoft.com/office/drawing/2014/main" id="{687F68BB-0CEC-6641-A41B-7BE632B5B90D}"/>
              </a:ext>
            </a:extLst>
          </p:cNvPr>
          <p:cNvSpPr txBox="1"/>
          <p:nvPr/>
        </p:nvSpPr>
        <p:spPr>
          <a:xfrm>
            <a:off x="795131" y="5427772"/>
            <a:ext cx="1663212" cy="369332"/>
          </a:xfrm>
          <a:prstGeom prst="rect">
            <a:avLst/>
          </a:prstGeom>
          <a:noFill/>
        </p:spPr>
        <p:txBody>
          <a:bodyPr wrap="none" rtlCol="0">
            <a:spAutoFit/>
          </a:bodyPr>
          <a:lstStyle/>
          <a:p>
            <a:r>
              <a:rPr lang="en-US" dirty="0"/>
              <a:t>               kicks at</a:t>
            </a:r>
          </a:p>
        </p:txBody>
      </p:sp>
      <p:pic>
        <p:nvPicPr>
          <p:cNvPr id="10" name="Picture 9">
            <a:extLst>
              <a:ext uri="{FF2B5EF4-FFF2-40B4-BE49-F238E27FC236}">
                <a16:creationId xmlns:a16="http://schemas.microsoft.com/office/drawing/2014/main" id="{A38863C5-93DE-F040-B84C-7DAD9DF75D8C}"/>
              </a:ext>
            </a:extLst>
          </p:cNvPr>
          <p:cNvPicPr>
            <a:picLocks noChangeAspect="1"/>
          </p:cNvPicPr>
          <p:nvPr/>
        </p:nvPicPr>
        <p:blipFill>
          <a:blip r:embed="rId6"/>
          <a:stretch>
            <a:fillRect/>
          </a:stretch>
        </p:blipFill>
        <p:spPr>
          <a:xfrm>
            <a:off x="151923" y="5427772"/>
            <a:ext cx="1709886" cy="484893"/>
          </a:xfrm>
          <a:prstGeom prst="rect">
            <a:avLst/>
          </a:prstGeom>
        </p:spPr>
      </p:pic>
      <p:sp>
        <p:nvSpPr>
          <p:cNvPr id="11" name="TextBox 10">
            <a:extLst>
              <a:ext uri="{FF2B5EF4-FFF2-40B4-BE49-F238E27FC236}">
                <a16:creationId xmlns:a16="http://schemas.microsoft.com/office/drawing/2014/main" id="{6036D818-BCB0-2441-A8E1-FFA95E0B2305}"/>
              </a:ext>
            </a:extLst>
          </p:cNvPr>
          <p:cNvSpPr txBox="1"/>
          <p:nvPr/>
        </p:nvSpPr>
        <p:spPr>
          <a:xfrm>
            <a:off x="3631096" y="5957029"/>
            <a:ext cx="3723135" cy="369332"/>
          </a:xfrm>
          <a:prstGeom prst="rect">
            <a:avLst/>
          </a:prstGeom>
          <a:noFill/>
        </p:spPr>
        <p:txBody>
          <a:bodyPr wrap="none" rtlCol="0">
            <a:spAutoFit/>
          </a:bodyPr>
          <a:lstStyle/>
          <a:p>
            <a:r>
              <a:rPr lang="en-US" dirty="0"/>
              <a:t>where </a:t>
            </a:r>
            <a:r>
              <a:rPr lang="en-US" dirty="0" err="1"/>
              <a:t>s</a:t>
            </a:r>
            <a:r>
              <a:rPr lang="en-US" baseline="-25000" dirty="0" err="1"/>
              <a:t>i</a:t>
            </a:r>
            <a:r>
              <a:rPr lang="en-US" baseline="-25000" dirty="0"/>
              <a:t> </a:t>
            </a:r>
            <a:r>
              <a:rPr lang="en-US" dirty="0"/>
              <a:t> are the locations of the kicks</a:t>
            </a:r>
          </a:p>
        </p:txBody>
      </p:sp>
      <p:sp>
        <p:nvSpPr>
          <p:cNvPr id="12" name="Date Placeholder 11">
            <a:extLst>
              <a:ext uri="{FF2B5EF4-FFF2-40B4-BE49-F238E27FC236}">
                <a16:creationId xmlns:a16="http://schemas.microsoft.com/office/drawing/2014/main" id="{78630A0F-2F47-6946-82CF-134E07207AA6}"/>
              </a:ext>
            </a:extLst>
          </p:cNvPr>
          <p:cNvSpPr>
            <a:spLocks noGrp="1"/>
          </p:cNvSpPr>
          <p:nvPr>
            <p:ph type="dt" sz="half" idx="10"/>
          </p:nvPr>
        </p:nvSpPr>
        <p:spPr/>
        <p:txBody>
          <a:bodyPr/>
          <a:lstStyle/>
          <a:p>
            <a:r>
              <a:rPr lang="en-US"/>
              <a:t>3-Nov-2021</a:t>
            </a:r>
          </a:p>
        </p:txBody>
      </p:sp>
      <p:sp>
        <p:nvSpPr>
          <p:cNvPr id="13" name="Footer Placeholder 12">
            <a:extLst>
              <a:ext uri="{FF2B5EF4-FFF2-40B4-BE49-F238E27FC236}">
                <a16:creationId xmlns:a16="http://schemas.microsoft.com/office/drawing/2014/main" id="{9637E5CD-628D-9942-8B82-062E6975DE0E}"/>
              </a:ext>
            </a:extLst>
          </p:cNvPr>
          <p:cNvSpPr>
            <a:spLocks noGrp="1"/>
          </p:cNvSpPr>
          <p:nvPr>
            <p:ph type="ftr" sz="quarter" idx="11"/>
          </p:nvPr>
        </p:nvSpPr>
        <p:spPr/>
        <p:txBody>
          <a:bodyPr/>
          <a:lstStyle/>
          <a:p>
            <a:r>
              <a:rPr lang="en-US"/>
              <a:t>D. Rubin</a:t>
            </a:r>
          </a:p>
        </p:txBody>
      </p:sp>
      <p:sp>
        <p:nvSpPr>
          <p:cNvPr id="14" name="Slide Number Placeholder 13">
            <a:extLst>
              <a:ext uri="{FF2B5EF4-FFF2-40B4-BE49-F238E27FC236}">
                <a16:creationId xmlns:a16="http://schemas.microsoft.com/office/drawing/2014/main" id="{DD980170-2045-DA49-BC40-69C00480582F}"/>
              </a:ext>
            </a:extLst>
          </p:cNvPr>
          <p:cNvSpPr>
            <a:spLocks noGrp="1"/>
          </p:cNvSpPr>
          <p:nvPr>
            <p:ph type="sldNum" sz="quarter" idx="12"/>
          </p:nvPr>
        </p:nvSpPr>
        <p:spPr/>
        <p:txBody>
          <a:bodyPr/>
          <a:lstStyle/>
          <a:p>
            <a:fld id="{8B45D967-5633-AA43-88A6-7EA326F4D837}" type="slidenum">
              <a:rPr lang="en-US" smtClean="0"/>
              <a:t>20</a:t>
            </a:fld>
            <a:endParaRPr lang="en-US"/>
          </a:p>
        </p:txBody>
      </p:sp>
    </p:spTree>
    <p:extLst>
      <p:ext uri="{BB962C8B-B14F-4D97-AF65-F5344CB8AC3E}">
        <p14:creationId xmlns:p14="http://schemas.microsoft.com/office/powerpoint/2010/main" val="2224831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BF1645-78A8-0C4D-988D-BDCDC28BC290}"/>
              </a:ext>
            </a:extLst>
          </p:cNvPr>
          <p:cNvSpPr txBox="1"/>
          <p:nvPr/>
        </p:nvSpPr>
        <p:spPr>
          <a:xfrm>
            <a:off x="1086678" y="1772283"/>
            <a:ext cx="4633000" cy="1754326"/>
          </a:xfrm>
          <a:prstGeom prst="rect">
            <a:avLst/>
          </a:prstGeom>
          <a:noFill/>
        </p:spPr>
        <p:txBody>
          <a:bodyPr wrap="none" rtlCol="0">
            <a:spAutoFit/>
          </a:bodyPr>
          <a:lstStyle/>
          <a:p>
            <a:r>
              <a:rPr lang="en-US" dirty="0"/>
              <a:t>The model assumes</a:t>
            </a:r>
          </a:p>
          <a:p>
            <a:pPr marL="285750" indent="-285750">
              <a:buFont typeface="Arial" panose="020B0604020202020204" pitchFamily="34" charset="0"/>
              <a:buChar char="•"/>
            </a:pPr>
            <a:r>
              <a:rPr lang="en-US" dirty="0"/>
              <a:t>Continuous quads</a:t>
            </a:r>
          </a:p>
          <a:p>
            <a:pPr marL="285750" indent="-285750">
              <a:buFont typeface="Arial" panose="020B0604020202020204" pitchFamily="34" charset="0"/>
              <a:buChar char="•"/>
            </a:pPr>
            <a:r>
              <a:rPr lang="en-US" dirty="0"/>
              <a:t>Uniform kicker field and </a:t>
            </a:r>
            <a:r>
              <a:rPr lang="en-US" i="1" dirty="0"/>
              <a:t>infinite aperture</a:t>
            </a:r>
          </a:p>
          <a:p>
            <a:pPr marL="285750" indent="-285750">
              <a:buFont typeface="Arial" panose="020B0604020202020204" pitchFamily="34" charset="0"/>
              <a:buChar char="•"/>
            </a:pPr>
            <a:r>
              <a:rPr lang="en-US" dirty="0"/>
              <a:t>Continuous collimation </a:t>
            </a:r>
          </a:p>
          <a:p>
            <a:r>
              <a:rPr lang="en-US" dirty="0"/>
              <a:t>          =&gt; Beginning after the last kick in the sum</a:t>
            </a:r>
          </a:p>
          <a:p>
            <a:pPr marL="285750" indent="-285750">
              <a:buFont typeface="Arial" panose="020B0604020202020204" pitchFamily="34" charset="0"/>
              <a:buChar char="•"/>
            </a:pPr>
            <a:r>
              <a:rPr lang="en-US" dirty="0"/>
              <a:t>No </a:t>
            </a:r>
            <a:r>
              <a:rPr lang="en-US"/>
              <a:t>vertical motion</a:t>
            </a:r>
            <a:endParaRPr lang="en-US" dirty="0"/>
          </a:p>
        </p:txBody>
      </p:sp>
      <p:sp>
        <p:nvSpPr>
          <p:cNvPr id="7" name="Date Placeholder 6">
            <a:extLst>
              <a:ext uri="{FF2B5EF4-FFF2-40B4-BE49-F238E27FC236}">
                <a16:creationId xmlns:a16="http://schemas.microsoft.com/office/drawing/2014/main" id="{FF659AFE-96EE-9446-94C3-E6F2545E0B54}"/>
              </a:ext>
            </a:extLst>
          </p:cNvPr>
          <p:cNvSpPr>
            <a:spLocks noGrp="1"/>
          </p:cNvSpPr>
          <p:nvPr>
            <p:ph type="dt" sz="half" idx="10"/>
          </p:nvPr>
        </p:nvSpPr>
        <p:spPr/>
        <p:txBody>
          <a:bodyPr/>
          <a:lstStyle/>
          <a:p>
            <a:r>
              <a:rPr lang="en-US"/>
              <a:t>3-Nov-2021</a:t>
            </a:r>
          </a:p>
        </p:txBody>
      </p:sp>
      <p:sp>
        <p:nvSpPr>
          <p:cNvPr id="8" name="Footer Placeholder 7">
            <a:extLst>
              <a:ext uri="{FF2B5EF4-FFF2-40B4-BE49-F238E27FC236}">
                <a16:creationId xmlns:a16="http://schemas.microsoft.com/office/drawing/2014/main" id="{5EFEC89D-7218-974E-B4CC-94E40DFA3432}"/>
              </a:ext>
            </a:extLst>
          </p:cNvPr>
          <p:cNvSpPr>
            <a:spLocks noGrp="1"/>
          </p:cNvSpPr>
          <p:nvPr>
            <p:ph type="ftr" sz="quarter" idx="11"/>
          </p:nvPr>
        </p:nvSpPr>
        <p:spPr/>
        <p:txBody>
          <a:bodyPr/>
          <a:lstStyle/>
          <a:p>
            <a:r>
              <a:rPr lang="en-US"/>
              <a:t>D. Rubin</a:t>
            </a:r>
          </a:p>
        </p:txBody>
      </p:sp>
      <p:sp>
        <p:nvSpPr>
          <p:cNvPr id="9" name="Slide Number Placeholder 8">
            <a:extLst>
              <a:ext uri="{FF2B5EF4-FFF2-40B4-BE49-F238E27FC236}">
                <a16:creationId xmlns:a16="http://schemas.microsoft.com/office/drawing/2014/main" id="{2DE3673A-A328-3E40-B798-DE8FB87AD73A}"/>
              </a:ext>
            </a:extLst>
          </p:cNvPr>
          <p:cNvSpPr>
            <a:spLocks noGrp="1"/>
          </p:cNvSpPr>
          <p:nvPr>
            <p:ph type="sldNum" sz="quarter" idx="12"/>
          </p:nvPr>
        </p:nvSpPr>
        <p:spPr/>
        <p:txBody>
          <a:bodyPr/>
          <a:lstStyle/>
          <a:p>
            <a:fld id="{8B45D967-5633-AA43-88A6-7EA326F4D837}" type="slidenum">
              <a:rPr lang="en-US" smtClean="0"/>
              <a:t>21</a:t>
            </a:fld>
            <a:endParaRPr lang="en-US"/>
          </a:p>
        </p:txBody>
      </p:sp>
      <p:sp>
        <p:nvSpPr>
          <p:cNvPr id="10" name="TextBox 9">
            <a:extLst>
              <a:ext uri="{FF2B5EF4-FFF2-40B4-BE49-F238E27FC236}">
                <a16:creationId xmlns:a16="http://schemas.microsoft.com/office/drawing/2014/main" id="{E6BB8BA5-6115-004A-853A-A34C293FB299}"/>
              </a:ext>
            </a:extLst>
          </p:cNvPr>
          <p:cNvSpPr txBox="1"/>
          <p:nvPr/>
        </p:nvSpPr>
        <p:spPr>
          <a:xfrm>
            <a:off x="821635" y="781878"/>
            <a:ext cx="4737451" cy="523220"/>
          </a:xfrm>
          <a:prstGeom prst="rect">
            <a:avLst/>
          </a:prstGeom>
          <a:noFill/>
        </p:spPr>
        <p:txBody>
          <a:bodyPr wrap="none" rtlCol="0">
            <a:spAutoFit/>
          </a:bodyPr>
          <a:lstStyle/>
          <a:p>
            <a:r>
              <a:rPr lang="en-US" sz="2800" dirty="0"/>
              <a:t>Approximations and limitations</a:t>
            </a:r>
          </a:p>
        </p:txBody>
      </p:sp>
    </p:spTree>
    <p:extLst>
      <p:ext uri="{BB962C8B-B14F-4D97-AF65-F5344CB8AC3E}">
        <p14:creationId xmlns:p14="http://schemas.microsoft.com/office/powerpoint/2010/main" val="3522796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54F48C-83DD-9740-838E-09CD195BCCD0}"/>
              </a:ext>
            </a:extLst>
          </p:cNvPr>
          <p:cNvPicPr>
            <a:picLocks noChangeAspect="1"/>
          </p:cNvPicPr>
          <p:nvPr/>
        </p:nvPicPr>
        <p:blipFill>
          <a:blip r:embed="rId2"/>
          <a:stretch>
            <a:fillRect/>
          </a:stretch>
        </p:blipFill>
        <p:spPr>
          <a:xfrm>
            <a:off x="878923" y="1301018"/>
            <a:ext cx="5486400" cy="3657600"/>
          </a:xfrm>
          <a:prstGeom prst="rect">
            <a:avLst/>
          </a:prstGeom>
        </p:spPr>
      </p:pic>
      <p:sp>
        <p:nvSpPr>
          <p:cNvPr id="7" name="TextBox 6">
            <a:extLst>
              <a:ext uri="{FF2B5EF4-FFF2-40B4-BE49-F238E27FC236}">
                <a16:creationId xmlns:a16="http://schemas.microsoft.com/office/drawing/2014/main" id="{CBD29D37-2D30-F146-9D29-C9BE9DAA30E5}"/>
              </a:ext>
            </a:extLst>
          </p:cNvPr>
          <p:cNvSpPr txBox="1"/>
          <p:nvPr/>
        </p:nvSpPr>
        <p:spPr>
          <a:xfrm>
            <a:off x="2433849" y="3082859"/>
            <a:ext cx="2376548" cy="369332"/>
          </a:xfrm>
          <a:prstGeom prst="rect">
            <a:avLst/>
          </a:prstGeom>
          <a:noFill/>
        </p:spPr>
        <p:txBody>
          <a:bodyPr wrap="none" rtlCol="0">
            <a:spAutoFit/>
          </a:bodyPr>
          <a:lstStyle/>
          <a:p>
            <a:r>
              <a:rPr lang="en-US" dirty="0"/>
              <a:t>Kicker field in midplane</a:t>
            </a:r>
          </a:p>
        </p:txBody>
      </p:sp>
      <p:pic>
        <p:nvPicPr>
          <p:cNvPr id="8" name="Picture 7">
            <a:extLst>
              <a:ext uri="{FF2B5EF4-FFF2-40B4-BE49-F238E27FC236}">
                <a16:creationId xmlns:a16="http://schemas.microsoft.com/office/drawing/2014/main" id="{2D3DA6B2-E817-8448-A490-BA295047F9C4}"/>
              </a:ext>
            </a:extLst>
          </p:cNvPr>
          <p:cNvPicPr>
            <a:picLocks noChangeAspect="1"/>
          </p:cNvPicPr>
          <p:nvPr/>
        </p:nvPicPr>
        <p:blipFill>
          <a:blip r:embed="rId3"/>
          <a:stretch>
            <a:fillRect/>
          </a:stretch>
        </p:blipFill>
        <p:spPr>
          <a:xfrm rot="5400000">
            <a:off x="7389568" y="714752"/>
            <a:ext cx="3204722" cy="4589287"/>
          </a:xfrm>
          <a:prstGeom prst="rect">
            <a:avLst/>
          </a:prstGeom>
        </p:spPr>
      </p:pic>
      <p:sp>
        <p:nvSpPr>
          <p:cNvPr id="9" name="TextBox 8">
            <a:extLst>
              <a:ext uri="{FF2B5EF4-FFF2-40B4-BE49-F238E27FC236}">
                <a16:creationId xmlns:a16="http://schemas.microsoft.com/office/drawing/2014/main" id="{D1CCBFB0-38AF-8B4F-96C1-D82FA5F684DB}"/>
              </a:ext>
            </a:extLst>
          </p:cNvPr>
          <p:cNvSpPr txBox="1"/>
          <p:nvPr/>
        </p:nvSpPr>
        <p:spPr>
          <a:xfrm>
            <a:off x="2433849" y="490330"/>
            <a:ext cx="4516173" cy="369332"/>
          </a:xfrm>
          <a:prstGeom prst="rect">
            <a:avLst/>
          </a:prstGeom>
          <a:noFill/>
        </p:spPr>
        <p:txBody>
          <a:bodyPr wrap="none" rtlCol="0">
            <a:spAutoFit/>
          </a:bodyPr>
          <a:lstStyle/>
          <a:p>
            <a:r>
              <a:rPr lang="en-US" dirty="0"/>
              <a:t>Kicker field is not uniform across the aperture </a:t>
            </a:r>
          </a:p>
        </p:txBody>
      </p:sp>
      <p:sp>
        <p:nvSpPr>
          <p:cNvPr id="10" name="TextBox 9">
            <a:extLst>
              <a:ext uri="{FF2B5EF4-FFF2-40B4-BE49-F238E27FC236}">
                <a16:creationId xmlns:a16="http://schemas.microsoft.com/office/drawing/2014/main" id="{1475A159-1A25-C749-85E3-A1575A66FC52}"/>
              </a:ext>
            </a:extLst>
          </p:cNvPr>
          <p:cNvSpPr txBox="1"/>
          <p:nvPr/>
        </p:nvSpPr>
        <p:spPr>
          <a:xfrm>
            <a:off x="2663686" y="5563320"/>
            <a:ext cx="6585264" cy="369332"/>
          </a:xfrm>
          <a:prstGeom prst="rect">
            <a:avLst/>
          </a:prstGeom>
          <a:noFill/>
        </p:spPr>
        <p:txBody>
          <a:bodyPr wrap="none" rtlCol="0">
            <a:spAutoFit/>
          </a:bodyPr>
          <a:lstStyle/>
          <a:p>
            <a:r>
              <a:rPr lang="en-US" dirty="0"/>
              <a:t>whereas the model assumes the kick is independent of displacement</a:t>
            </a:r>
          </a:p>
        </p:txBody>
      </p:sp>
      <p:sp>
        <p:nvSpPr>
          <p:cNvPr id="11" name="Date Placeholder 10">
            <a:extLst>
              <a:ext uri="{FF2B5EF4-FFF2-40B4-BE49-F238E27FC236}">
                <a16:creationId xmlns:a16="http://schemas.microsoft.com/office/drawing/2014/main" id="{542CD2BA-0A27-1E4F-B0AC-BE1158A54DDF}"/>
              </a:ext>
            </a:extLst>
          </p:cNvPr>
          <p:cNvSpPr>
            <a:spLocks noGrp="1"/>
          </p:cNvSpPr>
          <p:nvPr>
            <p:ph type="dt" sz="half" idx="10"/>
          </p:nvPr>
        </p:nvSpPr>
        <p:spPr/>
        <p:txBody>
          <a:bodyPr/>
          <a:lstStyle/>
          <a:p>
            <a:r>
              <a:rPr lang="en-US"/>
              <a:t>3-Nov-2021</a:t>
            </a:r>
          </a:p>
        </p:txBody>
      </p:sp>
      <p:sp>
        <p:nvSpPr>
          <p:cNvPr id="12" name="Footer Placeholder 11">
            <a:extLst>
              <a:ext uri="{FF2B5EF4-FFF2-40B4-BE49-F238E27FC236}">
                <a16:creationId xmlns:a16="http://schemas.microsoft.com/office/drawing/2014/main" id="{12521732-BEF9-A244-A62B-DA00A6BFE069}"/>
              </a:ext>
            </a:extLst>
          </p:cNvPr>
          <p:cNvSpPr>
            <a:spLocks noGrp="1"/>
          </p:cNvSpPr>
          <p:nvPr>
            <p:ph type="ftr" sz="quarter" idx="11"/>
          </p:nvPr>
        </p:nvSpPr>
        <p:spPr/>
        <p:txBody>
          <a:bodyPr/>
          <a:lstStyle/>
          <a:p>
            <a:r>
              <a:rPr lang="en-US"/>
              <a:t>D. Rubin</a:t>
            </a:r>
          </a:p>
        </p:txBody>
      </p:sp>
      <p:sp>
        <p:nvSpPr>
          <p:cNvPr id="13" name="Slide Number Placeholder 12">
            <a:extLst>
              <a:ext uri="{FF2B5EF4-FFF2-40B4-BE49-F238E27FC236}">
                <a16:creationId xmlns:a16="http://schemas.microsoft.com/office/drawing/2014/main" id="{FB8BF5BD-FD2B-A147-829F-0603D2F4ECEA}"/>
              </a:ext>
            </a:extLst>
          </p:cNvPr>
          <p:cNvSpPr>
            <a:spLocks noGrp="1"/>
          </p:cNvSpPr>
          <p:nvPr>
            <p:ph type="sldNum" sz="quarter" idx="12"/>
          </p:nvPr>
        </p:nvSpPr>
        <p:spPr/>
        <p:txBody>
          <a:bodyPr/>
          <a:lstStyle/>
          <a:p>
            <a:fld id="{8B45D967-5633-AA43-88A6-7EA326F4D837}" type="slidenum">
              <a:rPr lang="en-US" smtClean="0"/>
              <a:t>22</a:t>
            </a:fld>
            <a:endParaRPr lang="en-US"/>
          </a:p>
        </p:txBody>
      </p:sp>
    </p:spTree>
    <p:extLst>
      <p:ext uri="{BB962C8B-B14F-4D97-AF65-F5344CB8AC3E}">
        <p14:creationId xmlns:p14="http://schemas.microsoft.com/office/powerpoint/2010/main" val="1697778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75E5EC0-1C4E-3046-9A49-0BCC11EE0A5F}"/>
              </a:ext>
            </a:extLst>
          </p:cNvPr>
          <p:cNvPicPr>
            <a:picLocks noChangeAspect="1"/>
          </p:cNvPicPr>
          <p:nvPr/>
        </p:nvPicPr>
        <p:blipFill>
          <a:blip r:embed="rId2"/>
          <a:stretch>
            <a:fillRect/>
          </a:stretch>
        </p:blipFill>
        <p:spPr>
          <a:xfrm>
            <a:off x="2856844" y="992848"/>
            <a:ext cx="4178916" cy="2507350"/>
          </a:xfrm>
          <a:prstGeom prst="rect">
            <a:avLst/>
          </a:prstGeom>
        </p:spPr>
      </p:pic>
      <p:cxnSp>
        <p:nvCxnSpPr>
          <p:cNvPr id="3" name="Straight Connector 2">
            <a:extLst>
              <a:ext uri="{FF2B5EF4-FFF2-40B4-BE49-F238E27FC236}">
                <a16:creationId xmlns:a16="http://schemas.microsoft.com/office/drawing/2014/main" id="{9ADECA43-0F4D-334C-ADA8-808E21172EE6}"/>
              </a:ext>
            </a:extLst>
          </p:cNvPr>
          <p:cNvCxnSpPr>
            <a:cxnSpLocks/>
          </p:cNvCxnSpPr>
          <p:nvPr/>
        </p:nvCxnSpPr>
        <p:spPr>
          <a:xfrm>
            <a:off x="1912118" y="2388117"/>
            <a:ext cx="733574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96DECE0-C1D8-A742-B975-EA046999D217}"/>
              </a:ext>
            </a:extLst>
          </p:cNvPr>
          <p:cNvSpPr/>
          <p:nvPr/>
        </p:nvSpPr>
        <p:spPr>
          <a:xfrm>
            <a:off x="513565" y="707809"/>
            <a:ext cx="2467629" cy="814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9733F92C-8ED4-2C46-B416-121702DE7D24}"/>
                  </a:ext>
                </a:extLst>
              </p14:cNvPr>
              <p14:cNvContentPartPr/>
              <p14:nvPr/>
            </p14:nvContentPartPr>
            <p14:xfrm>
              <a:off x="3594935" y="1057586"/>
              <a:ext cx="360" cy="360"/>
            </p14:xfrm>
          </p:contentPart>
        </mc:Choice>
        <mc:Fallback>
          <p:pic>
            <p:nvPicPr>
              <p:cNvPr id="8" name="Ink 7">
                <a:extLst>
                  <a:ext uri="{FF2B5EF4-FFF2-40B4-BE49-F238E27FC236}">
                    <a16:creationId xmlns:a16="http://schemas.microsoft.com/office/drawing/2014/main" id="{9733F92C-8ED4-2C46-B416-121702DE7D24}"/>
                  </a:ext>
                </a:extLst>
              </p:cNvPr>
              <p:cNvPicPr/>
              <p:nvPr/>
            </p:nvPicPr>
            <p:blipFill>
              <a:blip r:embed="rId4"/>
              <a:stretch>
                <a:fillRect/>
              </a:stretch>
            </p:blipFill>
            <p:spPr>
              <a:xfrm>
                <a:off x="3590615" y="1053266"/>
                <a:ext cx="9000" cy="9000"/>
              </a:xfrm>
              <a:prstGeom prst="rect">
                <a:avLst/>
              </a:prstGeom>
            </p:spPr>
          </p:pic>
        </mc:Fallback>
      </mc:AlternateContent>
      <p:cxnSp>
        <p:nvCxnSpPr>
          <p:cNvPr id="13" name="Straight Connector 12">
            <a:extLst>
              <a:ext uri="{FF2B5EF4-FFF2-40B4-BE49-F238E27FC236}">
                <a16:creationId xmlns:a16="http://schemas.microsoft.com/office/drawing/2014/main" id="{B01A222E-5175-AE47-A488-82D1060E033C}"/>
              </a:ext>
            </a:extLst>
          </p:cNvPr>
          <p:cNvCxnSpPr/>
          <p:nvPr/>
        </p:nvCxnSpPr>
        <p:spPr>
          <a:xfrm>
            <a:off x="2225269" y="1095164"/>
            <a:ext cx="3048189"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88B020-748E-314A-9077-9847AF3AA4B5}"/>
              </a:ext>
            </a:extLst>
          </p:cNvPr>
          <p:cNvCxnSpPr>
            <a:cxnSpLocks/>
          </p:cNvCxnSpPr>
          <p:nvPr/>
        </p:nvCxnSpPr>
        <p:spPr>
          <a:xfrm>
            <a:off x="5135672" y="1766281"/>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4AB37CB-FAFF-C74F-81A0-AA6D26A6F0B6}"/>
              </a:ext>
            </a:extLst>
          </p:cNvPr>
          <p:cNvCxnSpPr>
            <a:cxnSpLocks/>
          </p:cNvCxnSpPr>
          <p:nvPr/>
        </p:nvCxnSpPr>
        <p:spPr>
          <a:xfrm>
            <a:off x="2555310" y="1114902"/>
            <a:ext cx="0" cy="1273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1823A6F-D694-7945-9B14-AC4147D86B05}"/>
              </a:ext>
            </a:extLst>
          </p:cNvPr>
          <p:cNvSpPr txBox="1"/>
          <p:nvPr/>
        </p:nvSpPr>
        <p:spPr>
          <a:xfrm>
            <a:off x="7454127" y="2434856"/>
            <a:ext cx="487374" cy="461665"/>
          </a:xfrm>
          <a:prstGeom prst="rect">
            <a:avLst/>
          </a:prstGeom>
          <a:noFill/>
        </p:spPr>
        <p:txBody>
          <a:bodyPr wrap="square" rtlCol="0">
            <a:spAutoFit/>
          </a:bodyPr>
          <a:lstStyle/>
          <a:p>
            <a:r>
              <a:rPr lang="en-US" sz="2400" dirty="0"/>
              <a:t>s</a:t>
            </a:r>
          </a:p>
        </p:txBody>
      </p:sp>
      <p:cxnSp>
        <p:nvCxnSpPr>
          <p:cNvPr id="35" name="Straight Arrow Connector 34">
            <a:extLst>
              <a:ext uri="{FF2B5EF4-FFF2-40B4-BE49-F238E27FC236}">
                <a16:creationId xmlns:a16="http://schemas.microsoft.com/office/drawing/2014/main" id="{4988B6A6-3913-3D46-9F89-C7B982AE72A6}"/>
              </a:ext>
            </a:extLst>
          </p:cNvPr>
          <p:cNvCxnSpPr/>
          <p:nvPr/>
        </p:nvCxnSpPr>
        <p:spPr>
          <a:xfrm>
            <a:off x="7766137" y="2696826"/>
            <a:ext cx="68893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2EDF9F29-5BB2-6349-B111-3BEA1452CB99}"/>
              </a:ext>
            </a:extLst>
          </p:cNvPr>
          <p:cNvPicPr>
            <a:picLocks noChangeAspect="1"/>
          </p:cNvPicPr>
          <p:nvPr/>
        </p:nvPicPr>
        <p:blipFill>
          <a:blip r:embed="rId5"/>
          <a:stretch>
            <a:fillRect/>
          </a:stretch>
        </p:blipFill>
        <p:spPr>
          <a:xfrm>
            <a:off x="2487799" y="1553152"/>
            <a:ext cx="810398" cy="547566"/>
          </a:xfrm>
          <a:prstGeom prst="rect">
            <a:avLst/>
          </a:prstGeom>
        </p:spPr>
      </p:pic>
      <p:sp>
        <p:nvSpPr>
          <p:cNvPr id="42" name="TextBox 41">
            <a:extLst>
              <a:ext uri="{FF2B5EF4-FFF2-40B4-BE49-F238E27FC236}">
                <a16:creationId xmlns:a16="http://schemas.microsoft.com/office/drawing/2014/main" id="{EE249C70-1B59-A343-891C-C1448838CCCD}"/>
              </a:ext>
            </a:extLst>
          </p:cNvPr>
          <p:cNvSpPr txBox="1"/>
          <p:nvPr/>
        </p:nvSpPr>
        <p:spPr>
          <a:xfrm>
            <a:off x="495571" y="1516983"/>
            <a:ext cx="971356" cy="369332"/>
          </a:xfrm>
          <a:prstGeom prst="rect">
            <a:avLst/>
          </a:prstGeom>
          <a:noFill/>
        </p:spPr>
        <p:txBody>
          <a:bodyPr wrap="none" rtlCol="0">
            <a:spAutoFit/>
          </a:bodyPr>
          <a:lstStyle/>
          <a:p>
            <a:r>
              <a:rPr lang="en-US" dirty="0"/>
              <a:t>inflector</a:t>
            </a:r>
          </a:p>
        </p:txBody>
      </p:sp>
      <p:sp>
        <p:nvSpPr>
          <p:cNvPr id="44" name="TextBox 43">
            <a:extLst>
              <a:ext uri="{FF2B5EF4-FFF2-40B4-BE49-F238E27FC236}">
                <a16:creationId xmlns:a16="http://schemas.microsoft.com/office/drawing/2014/main" id="{5E937BC6-E304-654D-9F90-1EF0A256E815}"/>
              </a:ext>
            </a:extLst>
          </p:cNvPr>
          <p:cNvSpPr txBox="1"/>
          <p:nvPr/>
        </p:nvSpPr>
        <p:spPr>
          <a:xfrm>
            <a:off x="4726413" y="3004282"/>
            <a:ext cx="731867" cy="369332"/>
          </a:xfrm>
          <a:prstGeom prst="rect">
            <a:avLst/>
          </a:prstGeom>
          <a:noFill/>
        </p:spPr>
        <p:txBody>
          <a:bodyPr wrap="none" rtlCol="0">
            <a:spAutoFit/>
          </a:bodyPr>
          <a:lstStyle/>
          <a:p>
            <a:r>
              <a:rPr lang="en-US" dirty="0"/>
              <a:t>kicker</a:t>
            </a:r>
          </a:p>
        </p:txBody>
      </p:sp>
      <p:cxnSp>
        <p:nvCxnSpPr>
          <p:cNvPr id="46" name="Straight Connector 45">
            <a:extLst>
              <a:ext uri="{FF2B5EF4-FFF2-40B4-BE49-F238E27FC236}">
                <a16:creationId xmlns:a16="http://schemas.microsoft.com/office/drawing/2014/main" id="{ABFD2A0B-369F-5142-984D-6DCD4BC32CD1}"/>
              </a:ext>
            </a:extLst>
          </p:cNvPr>
          <p:cNvCxnSpPr>
            <a:cxnSpLocks/>
          </p:cNvCxnSpPr>
          <p:nvPr/>
        </p:nvCxnSpPr>
        <p:spPr>
          <a:xfrm>
            <a:off x="4726868" y="1773579"/>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D05BE20-07E9-174E-B3B1-F06D714849EF}"/>
              </a:ext>
            </a:extLst>
          </p:cNvPr>
          <p:cNvCxnSpPr>
            <a:cxnSpLocks/>
          </p:cNvCxnSpPr>
          <p:nvPr/>
        </p:nvCxnSpPr>
        <p:spPr>
          <a:xfrm>
            <a:off x="5555956" y="1766281"/>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E2BDFE-98B1-BF44-9448-3A7C3E78DDDC}"/>
              </a:ext>
            </a:extLst>
          </p:cNvPr>
          <p:cNvSpPr txBox="1"/>
          <p:nvPr/>
        </p:nvSpPr>
        <p:spPr>
          <a:xfrm>
            <a:off x="6986361" y="906821"/>
            <a:ext cx="4310900" cy="646331"/>
          </a:xfrm>
          <a:prstGeom prst="rect">
            <a:avLst/>
          </a:prstGeom>
          <a:noFill/>
        </p:spPr>
        <p:txBody>
          <a:bodyPr wrap="square" rtlCol="0">
            <a:spAutoFit/>
          </a:bodyPr>
          <a:lstStyle/>
          <a:p>
            <a:r>
              <a:rPr lang="en-US" dirty="0"/>
              <a:t>Magic momentum muon enters kicker #1 displaced ~ 22 mm from magnet axis</a:t>
            </a:r>
          </a:p>
        </p:txBody>
      </p:sp>
      <p:sp>
        <p:nvSpPr>
          <p:cNvPr id="49" name="Rectangle 48">
            <a:extLst>
              <a:ext uri="{FF2B5EF4-FFF2-40B4-BE49-F238E27FC236}">
                <a16:creationId xmlns:a16="http://schemas.microsoft.com/office/drawing/2014/main" id="{31D00A00-F21F-634E-9937-7BF859AFBA23}"/>
              </a:ext>
            </a:extLst>
          </p:cNvPr>
          <p:cNvSpPr/>
          <p:nvPr/>
        </p:nvSpPr>
        <p:spPr>
          <a:xfrm>
            <a:off x="556890" y="4120408"/>
            <a:ext cx="2467629" cy="814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p14="http://schemas.microsoft.com/office/powerpoint/2010/main" Requires="p14">
          <p:contentPart p14:bwMode="auto" r:id="rId6">
            <p14:nvContentPartPr>
              <p14:cNvPr id="50" name="Ink 49">
                <a:extLst>
                  <a:ext uri="{FF2B5EF4-FFF2-40B4-BE49-F238E27FC236}">
                    <a16:creationId xmlns:a16="http://schemas.microsoft.com/office/drawing/2014/main" id="{5F641C6E-BB2F-9C4D-A665-C291CCCF0A46}"/>
                  </a:ext>
                </a:extLst>
              </p14:cNvPr>
              <p14:cNvContentPartPr/>
              <p14:nvPr/>
            </p14:nvContentPartPr>
            <p14:xfrm>
              <a:off x="3638260" y="4470185"/>
              <a:ext cx="360" cy="360"/>
            </p14:xfrm>
          </p:contentPart>
        </mc:Choice>
        <mc:Fallback>
          <p:pic>
            <p:nvPicPr>
              <p:cNvPr id="50" name="Ink 49">
                <a:extLst>
                  <a:ext uri="{FF2B5EF4-FFF2-40B4-BE49-F238E27FC236}">
                    <a16:creationId xmlns:a16="http://schemas.microsoft.com/office/drawing/2014/main" id="{5F641C6E-BB2F-9C4D-A665-C291CCCF0A46}"/>
                  </a:ext>
                </a:extLst>
              </p:cNvPr>
              <p:cNvPicPr/>
              <p:nvPr/>
            </p:nvPicPr>
            <p:blipFill>
              <a:blip r:embed="rId4"/>
              <a:stretch>
                <a:fillRect/>
              </a:stretch>
            </p:blipFill>
            <p:spPr>
              <a:xfrm>
                <a:off x="3633940" y="4465865"/>
                <a:ext cx="9000" cy="9000"/>
              </a:xfrm>
              <a:prstGeom prst="rect">
                <a:avLst/>
              </a:prstGeom>
            </p:spPr>
          </p:pic>
        </mc:Fallback>
      </mc:AlternateContent>
      <p:cxnSp>
        <p:nvCxnSpPr>
          <p:cNvPr id="51" name="Straight Connector 50">
            <a:extLst>
              <a:ext uri="{FF2B5EF4-FFF2-40B4-BE49-F238E27FC236}">
                <a16:creationId xmlns:a16="http://schemas.microsoft.com/office/drawing/2014/main" id="{03F116EE-B5D7-BA45-A6C3-6900369A53EB}"/>
              </a:ext>
            </a:extLst>
          </p:cNvPr>
          <p:cNvCxnSpPr/>
          <p:nvPr/>
        </p:nvCxnSpPr>
        <p:spPr>
          <a:xfrm>
            <a:off x="2268594" y="4507763"/>
            <a:ext cx="3048189"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FE9CB0-5897-7848-B156-DAEADF0A3C56}"/>
              </a:ext>
            </a:extLst>
          </p:cNvPr>
          <p:cNvCxnSpPr>
            <a:cxnSpLocks/>
          </p:cNvCxnSpPr>
          <p:nvPr/>
        </p:nvCxnSpPr>
        <p:spPr>
          <a:xfrm>
            <a:off x="5178997" y="5178880"/>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BAFD581-82DB-444F-A71A-6E7823BB2EFB}"/>
              </a:ext>
            </a:extLst>
          </p:cNvPr>
          <p:cNvCxnSpPr>
            <a:cxnSpLocks/>
          </p:cNvCxnSpPr>
          <p:nvPr/>
        </p:nvCxnSpPr>
        <p:spPr>
          <a:xfrm>
            <a:off x="2598635" y="4527501"/>
            <a:ext cx="0" cy="1273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4F85DA3-9B82-6F45-8375-377A7DFABF1A}"/>
              </a:ext>
            </a:extLst>
          </p:cNvPr>
          <p:cNvSpPr txBox="1"/>
          <p:nvPr/>
        </p:nvSpPr>
        <p:spPr>
          <a:xfrm>
            <a:off x="7497452" y="5847455"/>
            <a:ext cx="487374" cy="461665"/>
          </a:xfrm>
          <a:prstGeom prst="rect">
            <a:avLst/>
          </a:prstGeom>
          <a:noFill/>
        </p:spPr>
        <p:txBody>
          <a:bodyPr wrap="square" rtlCol="0">
            <a:spAutoFit/>
          </a:bodyPr>
          <a:lstStyle/>
          <a:p>
            <a:r>
              <a:rPr lang="en-US" sz="2400" dirty="0"/>
              <a:t>s</a:t>
            </a:r>
          </a:p>
        </p:txBody>
      </p:sp>
      <p:cxnSp>
        <p:nvCxnSpPr>
          <p:cNvPr id="55" name="Straight Arrow Connector 54">
            <a:extLst>
              <a:ext uri="{FF2B5EF4-FFF2-40B4-BE49-F238E27FC236}">
                <a16:creationId xmlns:a16="http://schemas.microsoft.com/office/drawing/2014/main" id="{059B69C1-9894-194F-B289-EDECBE8F9820}"/>
              </a:ext>
            </a:extLst>
          </p:cNvPr>
          <p:cNvCxnSpPr/>
          <p:nvPr/>
        </p:nvCxnSpPr>
        <p:spPr>
          <a:xfrm>
            <a:off x="7809462" y="6109425"/>
            <a:ext cx="68893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9E9EAD38-8908-E54C-A4C5-61C754C7CDA7}"/>
              </a:ext>
            </a:extLst>
          </p:cNvPr>
          <p:cNvPicPr>
            <a:picLocks noChangeAspect="1"/>
          </p:cNvPicPr>
          <p:nvPr/>
        </p:nvPicPr>
        <p:blipFill>
          <a:blip r:embed="rId5"/>
          <a:stretch>
            <a:fillRect/>
          </a:stretch>
        </p:blipFill>
        <p:spPr>
          <a:xfrm>
            <a:off x="2531124" y="4965751"/>
            <a:ext cx="810398" cy="547566"/>
          </a:xfrm>
          <a:prstGeom prst="rect">
            <a:avLst/>
          </a:prstGeom>
        </p:spPr>
      </p:pic>
      <p:sp>
        <p:nvSpPr>
          <p:cNvPr id="57" name="TextBox 56">
            <a:extLst>
              <a:ext uri="{FF2B5EF4-FFF2-40B4-BE49-F238E27FC236}">
                <a16:creationId xmlns:a16="http://schemas.microsoft.com/office/drawing/2014/main" id="{92AB877C-EB80-B541-B9AF-A96C0B99FC8C}"/>
              </a:ext>
            </a:extLst>
          </p:cNvPr>
          <p:cNvSpPr txBox="1"/>
          <p:nvPr/>
        </p:nvSpPr>
        <p:spPr>
          <a:xfrm>
            <a:off x="538896" y="4929582"/>
            <a:ext cx="971356" cy="369332"/>
          </a:xfrm>
          <a:prstGeom prst="rect">
            <a:avLst/>
          </a:prstGeom>
          <a:noFill/>
        </p:spPr>
        <p:txBody>
          <a:bodyPr wrap="none" rtlCol="0">
            <a:spAutoFit/>
          </a:bodyPr>
          <a:lstStyle/>
          <a:p>
            <a:r>
              <a:rPr lang="en-US" dirty="0"/>
              <a:t>inflector</a:t>
            </a:r>
          </a:p>
        </p:txBody>
      </p:sp>
      <p:sp>
        <p:nvSpPr>
          <p:cNvPr id="58" name="TextBox 57">
            <a:extLst>
              <a:ext uri="{FF2B5EF4-FFF2-40B4-BE49-F238E27FC236}">
                <a16:creationId xmlns:a16="http://schemas.microsoft.com/office/drawing/2014/main" id="{AFE671D1-CB1E-0F48-89F5-C8ADB8032C5A}"/>
              </a:ext>
            </a:extLst>
          </p:cNvPr>
          <p:cNvSpPr txBox="1"/>
          <p:nvPr/>
        </p:nvSpPr>
        <p:spPr>
          <a:xfrm>
            <a:off x="4769738" y="6416881"/>
            <a:ext cx="731867" cy="369332"/>
          </a:xfrm>
          <a:prstGeom prst="rect">
            <a:avLst/>
          </a:prstGeom>
          <a:noFill/>
        </p:spPr>
        <p:txBody>
          <a:bodyPr wrap="none" rtlCol="0">
            <a:spAutoFit/>
          </a:bodyPr>
          <a:lstStyle/>
          <a:p>
            <a:r>
              <a:rPr lang="en-US" dirty="0"/>
              <a:t>kicker</a:t>
            </a:r>
          </a:p>
        </p:txBody>
      </p:sp>
      <p:cxnSp>
        <p:nvCxnSpPr>
          <p:cNvPr id="59" name="Straight Connector 58">
            <a:extLst>
              <a:ext uri="{FF2B5EF4-FFF2-40B4-BE49-F238E27FC236}">
                <a16:creationId xmlns:a16="http://schemas.microsoft.com/office/drawing/2014/main" id="{A12B9D82-DB53-E64F-A0D8-B49955F2AA41}"/>
              </a:ext>
            </a:extLst>
          </p:cNvPr>
          <p:cNvCxnSpPr>
            <a:cxnSpLocks/>
          </p:cNvCxnSpPr>
          <p:nvPr/>
        </p:nvCxnSpPr>
        <p:spPr>
          <a:xfrm>
            <a:off x="4770193" y="5186178"/>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C8CA297-072C-6041-9316-E87AFFCDCEF9}"/>
              </a:ext>
            </a:extLst>
          </p:cNvPr>
          <p:cNvCxnSpPr>
            <a:cxnSpLocks/>
          </p:cNvCxnSpPr>
          <p:nvPr/>
        </p:nvCxnSpPr>
        <p:spPr>
          <a:xfrm>
            <a:off x="5599281" y="5178880"/>
            <a:ext cx="0" cy="123070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B5C348F-4F69-7142-B5C6-D7570B676EE5}"/>
              </a:ext>
            </a:extLst>
          </p:cNvPr>
          <p:cNvPicPr>
            <a:picLocks noChangeAspect="1"/>
          </p:cNvPicPr>
          <p:nvPr/>
        </p:nvPicPr>
        <p:blipFill>
          <a:blip r:embed="rId7"/>
          <a:stretch>
            <a:fillRect/>
          </a:stretch>
        </p:blipFill>
        <p:spPr>
          <a:xfrm>
            <a:off x="2936323" y="4399411"/>
            <a:ext cx="4572000" cy="2057400"/>
          </a:xfrm>
          <a:prstGeom prst="rect">
            <a:avLst/>
          </a:prstGeom>
        </p:spPr>
      </p:pic>
      <p:sp>
        <p:nvSpPr>
          <p:cNvPr id="14" name="TextBox 13">
            <a:extLst>
              <a:ext uri="{FF2B5EF4-FFF2-40B4-BE49-F238E27FC236}">
                <a16:creationId xmlns:a16="http://schemas.microsoft.com/office/drawing/2014/main" id="{6F323B7B-1DC8-5942-9567-8BE12EB0D25A}"/>
              </a:ext>
            </a:extLst>
          </p:cNvPr>
          <p:cNvSpPr txBox="1"/>
          <p:nvPr/>
        </p:nvSpPr>
        <p:spPr>
          <a:xfrm>
            <a:off x="6576866" y="4300200"/>
            <a:ext cx="4718955" cy="646331"/>
          </a:xfrm>
          <a:prstGeom prst="rect">
            <a:avLst/>
          </a:prstGeom>
          <a:noFill/>
        </p:spPr>
        <p:txBody>
          <a:bodyPr wrap="square" rtlCol="0">
            <a:spAutoFit/>
          </a:bodyPr>
          <a:lstStyle/>
          <a:p>
            <a:r>
              <a:rPr lang="en-US" dirty="0"/>
              <a:t>Muons with high momentum and/or angle will miss part or all of kicker #1. </a:t>
            </a:r>
          </a:p>
        </p:txBody>
      </p:sp>
      <p:sp>
        <p:nvSpPr>
          <p:cNvPr id="16" name="TextBox 15">
            <a:extLst>
              <a:ext uri="{FF2B5EF4-FFF2-40B4-BE49-F238E27FC236}">
                <a16:creationId xmlns:a16="http://schemas.microsoft.com/office/drawing/2014/main" id="{CF2AD424-470A-764E-BC39-B5D790D82A9E}"/>
              </a:ext>
            </a:extLst>
          </p:cNvPr>
          <p:cNvSpPr txBox="1"/>
          <p:nvPr/>
        </p:nvSpPr>
        <p:spPr>
          <a:xfrm>
            <a:off x="609600" y="132522"/>
            <a:ext cx="3295518" cy="369332"/>
          </a:xfrm>
          <a:prstGeom prst="rect">
            <a:avLst/>
          </a:prstGeom>
          <a:noFill/>
        </p:spPr>
        <p:txBody>
          <a:bodyPr wrap="none" rtlCol="0">
            <a:spAutoFit/>
          </a:bodyPr>
          <a:lstStyle/>
          <a:p>
            <a:r>
              <a:rPr lang="en-US" dirty="0"/>
              <a:t>The kickers have a finite aperture</a:t>
            </a:r>
          </a:p>
        </p:txBody>
      </p:sp>
      <p:sp>
        <p:nvSpPr>
          <p:cNvPr id="17" name="Date Placeholder 16">
            <a:extLst>
              <a:ext uri="{FF2B5EF4-FFF2-40B4-BE49-F238E27FC236}">
                <a16:creationId xmlns:a16="http://schemas.microsoft.com/office/drawing/2014/main" id="{CE4AA22C-B617-DA4D-9800-A30EAAA78B89}"/>
              </a:ext>
            </a:extLst>
          </p:cNvPr>
          <p:cNvSpPr>
            <a:spLocks noGrp="1"/>
          </p:cNvSpPr>
          <p:nvPr>
            <p:ph type="dt" sz="half" idx="10"/>
          </p:nvPr>
        </p:nvSpPr>
        <p:spPr/>
        <p:txBody>
          <a:bodyPr/>
          <a:lstStyle/>
          <a:p>
            <a:r>
              <a:rPr lang="en-US"/>
              <a:t>3-Nov-2021</a:t>
            </a:r>
          </a:p>
        </p:txBody>
      </p:sp>
      <p:sp>
        <p:nvSpPr>
          <p:cNvPr id="18" name="Footer Placeholder 17">
            <a:extLst>
              <a:ext uri="{FF2B5EF4-FFF2-40B4-BE49-F238E27FC236}">
                <a16:creationId xmlns:a16="http://schemas.microsoft.com/office/drawing/2014/main" id="{75B7DA5B-0271-0644-BCD6-C90A23AFFEB1}"/>
              </a:ext>
            </a:extLst>
          </p:cNvPr>
          <p:cNvSpPr>
            <a:spLocks noGrp="1"/>
          </p:cNvSpPr>
          <p:nvPr>
            <p:ph type="ftr" sz="quarter" idx="11"/>
          </p:nvPr>
        </p:nvSpPr>
        <p:spPr/>
        <p:txBody>
          <a:bodyPr/>
          <a:lstStyle/>
          <a:p>
            <a:r>
              <a:rPr lang="en-US"/>
              <a:t>D. Rubin</a:t>
            </a:r>
          </a:p>
        </p:txBody>
      </p:sp>
      <p:sp>
        <p:nvSpPr>
          <p:cNvPr id="19" name="Slide Number Placeholder 18">
            <a:extLst>
              <a:ext uri="{FF2B5EF4-FFF2-40B4-BE49-F238E27FC236}">
                <a16:creationId xmlns:a16="http://schemas.microsoft.com/office/drawing/2014/main" id="{BD4FB13B-F3B6-8F4C-9AAB-EAA20CDED260}"/>
              </a:ext>
            </a:extLst>
          </p:cNvPr>
          <p:cNvSpPr>
            <a:spLocks noGrp="1"/>
          </p:cNvSpPr>
          <p:nvPr>
            <p:ph type="sldNum" sz="quarter" idx="12"/>
          </p:nvPr>
        </p:nvSpPr>
        <p:spPr/>
        <p:txBody>
          <a:bodyPr/>
          <a:lstStyle/>
          <a:p>
            <a:fld id="{8B45D967-5633-AA43-88A6-7EA326F4D837}" type="slidenum">
              <a:rPr lang="en-US" smtClean="0"/>
              <a:t>23</a:t>
            </a:fld>
            <a:endParaRPr lang="en-US"/>
          </a:p>
        </p:txBody>
      </p:sp>
    </p:spTree>
    <p:extLst>
      <p:ext uri="{BB962C8B-B14F-4D97-AF65-F5344CB8AC3E}">
        <p14:creationId xmlns:p14="http://schemas.microsoft.com/office/powerpoint/2010/main" val="162933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p:bldP spid="57" grpId="0"/>
      <p:bldP spid="58"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1911F-98D7-EE4E-A688-285A42D4CA7C}"/>
              </a:ext>
            </a:extLst>
          </p:cNvPr>
          <p:cNvSpPr txBox="1"/>
          <p:nvPr/>
        </p:nvSpPr>
        <p:spPr>
          <a:xfrm>
            <a:off x="1749287" y="728870"/>
            <a:ext cx="6806287" cy="1292662"/>
          </a:xfrm>
          <a:prstGeom prst="rect">
            <a:avLst/>
          </a:prstGeom>
          <a:noFill/>
        </p:spPr>
        <p:txBody>
          <a:bodyPr wrap="none" rtlCol="0">
            <a:spAutoFit/>
          </a:bodyPr>
          <a:lstStyle/>
          <a:p>
            <a:r>
              <a:rPr lang="en-US" sz="2400" dirty="0"/>
              <a:t>Kicker aperture</a:t>
            </a:r>
          </a:p>
          <a:p>
            <a:endParaRPr lang="en-US" dirty="0"/>
          </a:p>
          <a:p>
            <a:r>
              <a:rPr lang="en-US" dirty="0"/>
              <a:t>Because of the finite kicker aperture,</a:t>
            </a:r>
          </a:p>
          <a:p>
            <a:r>
              <a:rPr lang="en-US" dirty="0"/>
              <a:t>    the model will overestimate acceptance of high momentum muons.</a:t>
            </a:r>
          </a:p>
        </p:txBody>
      </p:sp>
      <p:sp>
        <p:nvSpPr>
          <p:cNvPr id="3" name="Date Placeholder 2">
            <a:extLst>
              <a:ext uri="{FF2B5EF4-FFF2-40B4-BE49-F238E27FC236}">
                <a16:creationId xmlns:a16="http://schemas.microsoft.com/office/drawing/2014/main" id="{606A8EB7-86D2-A545-9053-15D655FA4B7B}"/>
              </a:ext>
            </a:extLst>
          </p:cNvPr>
          <p:cNvSpPr>
            <a:spLocks noGrp="1"/>
          </p:cNvSpPr>
          <p:nvPr>
            <p:ph type="dt" sz="half" idx="10"/>
          </p:nvPr>
        </p:nvSpPr>
        <p:spPr/>
        <p:txBody>
          <a:bodyPr/>
          <a:lstStyle/>
          <a:p>
            <a:r>
              <a:rPr lang="en-US"/>
              <a:t>3-Nov-2021</a:t>
            </a:r>
          </a:p>
        </p:txBody>
      </p:sp>
      <p:sp>
        <p:nvSpPr>
          <p:cNvPr id="4" name="Footer Placeholder 3">
            <a:extLst>
              <a:ext uri="{FF2B5EF4-FFF2-40B4-BE49-F238E27FC236}">
                <a16:creationId xmlns:a16="http://schemas.microsoft.com/office/drawing/2014/main" id="{9AE497FF-83ED-A34F-95AB-4C2E4FDDE02C}"/>
              </a:ext>
            </a:extLst>
          </p:cNvPr>
          <p:cNvSpPr>
            <a:spLocks noGrp="1"/>
          </p:cNvSpPr>
          <p:nvPr>
            <p:ph type="ftr" sz="quarter" idx="11"/>
          </p:nvPr>
        </p:nvSpPr>
        <p:spPr/>
        <p:txBody>
          <a:bodyPr/>
          <a:lstStyle/>
          <a:p>
            <a:r>
              <a:rPr lang="en-US"/>
              <a:t>D. Rubin</a:t>
            </a:r>
          </a:p>
        </p:txBody>
      </p:sp>
      <p:sp>
        <p:nvSpPr>
          <p:cNvPr id="5" name="Slide Number Placeholder 4">
            <a:extLst>
              <a:ext uri="{FF2B5EF4-FFF2-40B4-BE49-F238E27FC236}">
                <a16:creationId xmlns:a16="http://schemas.microsoft.com/office/drawing/2014/main" id="{82370890-B0FF-0847-B8EB-16D2F16AE7EA}"/>
              </a:ext>
            </a:extLst>
          </p:cNvPr>
          <p:cNvSpPr>
            <a:spLocks noGrp="1"/>
          </p:cNvSpPr>
          <p:nvPr>
            <p:ph type="sldNum" sz="quarter" idx="12"/>
          </p:nvPr>
        </p:nvSpPr>
        <p:spPr/>
        <p:txBody>
          <a:bodyPr/>
          <a:lstStyle/>
          <a:p>
            <a:fld id="{8B45D967-5633-AA43-88A6-7EA326F4D837}" type="slidenum">
              <a:rPr lang="en-US" smtClean="0"/>
              <a:t>24</a:t>
            </a:fld>
            <a:endParaRPr lang="en-US"/>
          </a:p>
        </p:txBody>
      </p:sp>
    </p:spTree>
    <p:extLst>
      <p:ext uri="{BB962C8B-B14F-4D97-AF65-F5344CB8AC3E}">
        <p14:creationId xmlns:p14="http://schemas.microsoft.com/office/powerpoint/2010/main" val="3171375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C9E804-6421-D94D-9203-A726B3A7C1CF}"/>
              </a:ext>
            </a:extLst>
          </p:cNvPr>
          <p:cNvSpPr txBox="1"/>
          <p:nvPr/>
        </p:nvSpPr>
        <p:spPr>
          <a:xfrm>
            <a:off x="1113184" y="967409"/>
            <a:ext cx="10310190" cy="3477875"/>
          </a:xfrm>
          <a:prstGeom prst="rect">
            <a:avLst/>
          </a:prstGeom>
          <a:noFill/>
        </p:spPr>
        <p:txBody>
          <a:bodyPr wrap="square" rtlCol="0">
            <a:spAutoFit/>
          </a:bodyPr>
          <a:lstStyle/>
          <a:p>
            <a:r>
              <a:rPr lang="en-US" sz="2000" dirty="0"/>
              <a:t>Conclusions:</a:t>
            </a:r>
          </a:p>
          <a:p>
            <a:endParaRPr lang="en-US" sz="2000" dirty="0"/>
          </a:p>
          <a:p>
            <a:pPr marL="285750" indent="-285750">
              <a:buFont typeface="Arial" panose="020B0604020202020204" pitchFamily="34" charset="0"/>
              <a:buChar char="•"/>
            </a:pPr>
            <a:r>
              <a:rPr lang="en-US" sz="2000" dirty="0"/>
              <a:t>Width of accepted momentum bite is nearly independent of kick (as long as the kick is above threshold)</a:t>
            </a:r>
          </a:p>
          <a:p>
            <a:pPr marL="285750" indent="-285750">
              <a:buFont typeface="Arial" panose="020B0604020202020204" pitchFamily="34" charset="0"/>
              <a:buChar char="•"/>
            </a:pPr>
            <a:r>
              <a:rPr lang="en-US" sz="2000" dirty="0"/>
              <a:t>Centroid of the accepted momentum bite decreases with increasing kick</a:t>
            </a:r>
          </a:p>
          <a:p>
            <a:pPr marL="285750" indent="-285750">
              <a:buFont typeface="Arial" panose="020B0604020202020204" pitchFamily="34" charset="0"/>
              <a:buChar char="•"/>
            </a:pPr>
            <a:r>
              <a:rPr lang="en-US" sz="2000" dirty="0"/>
              <a:t>Accepted momentum bite narrows with increasing injection angle</a:t>
            </a:r>
          </a:p>
          <a:p>
            <a:pPr marL="285750" indent="-285750">
              <a:buFont typeface="Arial" panose="020B0604020202020204" pitchFamily="34" charset="0"/>
              <a:buChar char="•"/>
            </a:pPr>
            <a:r>
              <a:rPr lang="en-US" sz="2000" dirty="0"/>
              <a:t>The kicker pulse extends over multiple turns. The effect of the multiple kicks is to ‘flatten’ the pulse and reduce the dependence of momentum on time.  So it is important to get the details right in simulations</a:t>
            </a:r>
          </a:p>
          <a:p>
            <a:pPr marL="285750" indent="-285750">
              <a:buFont typeface="Arial" panose="020B0604020202020204" pitchFamily="34" charset="0"/>
              <a:buChar char="•"/>
            </a:pPr>
            <a:r>
              <a:rPr lang="en-US" sz="2000" dirty="0"/>
              <a:t>Finite kicker aperture reduces acceptance of high momentum particles. </a:t>
            </a:r>
          </a:p>
          <a:p>
            <a:pPr marL="285750" indent="-285750">
              <a:buFont typeface="Arial" panose="020B0604020202020204" pitchFamily="34" charset="0"/>
              <a:buChar char="•"/>
            </a:pPr>
            <a:r>
              <a:rPr lang="en-US" sz="2000" dirty="0"/>
              <a:t>Details of collimation are important as they determine impact of secondary ...   kicks</a:t>
            </a:r>
            <a:endParaRPr lang="en-US" dirty="0"/>
          </a:p>
        </p:txBody>
      </p:sp>
      <p:sp>
        <p:nvSpPr>
          <p:cNvPr id="3" name="Date Placeholder 2">
            <a:extLst>
              <a:ext uri="{FF2B5EF4-FFF2-40B4-BE49-F238E27FC236}">
                <a16:creationId xmlns:a16="http://schemas.microsoft.com/office/drawing/2014/main" id="{9E47F2B2-67FE-DF41-97E9-D29C5DF07FED}"/>
              </a:ext>
            </a:extLst>
          </p:cNvPr>
          <p:cNvSpPr>
            <a:spLocks noGrp="1"/>
          </p:cNvSpPr>
          <p:nvPr>
            <p:ph type="dt" sz="half" idx="10"/>
          </p:nvPr>
        </p:nvSpPr>
        <p:spPr/>
        <p:txBody>
          <a:bodyPr/>
          <a:lstStyle/>
          <a:p>
            <a:r>
              <a:rPr lang="en-US"/>
              <a:t>3-Nov-2021</a:t>
            </a:r>
          </a:p>
        </p:txBody>
      </p:sp>
      <p:sp>
        <p:nvSpPr>
          <p:cNvPr id="4" name="Footer Placeholder 3">
            <a:extLst>
              <a:ext uri="{FF2B5EF4-FFF2-40B4-BE49-F238E27FC236}">
                <a16:creationId xmlns:a16="http://schemas.microsoft.com/office/drawing/2014/main" id="{F9AD005C-5CA8-DE4B-810C-D5F35B704892}"/>
              </a:ext>
            </a:extLst>
          </p:cNvPr>
          <p:cNvSpPr>
            <a:spLocks noGrp="1"/>
          </p:cNvSpPr>
          <p:nvPr>
            <p:ph type="ftr" sz="quarter" idx="11"/>
          </p:nvPr>
        </p:nvSpPr>
        <p:spPr/>
        <p:txBody>
          <a:bodyPr/>
          <a:lstStyle/>
          <a:p>
            <a:r>
              <a:rPr lang="en-US"/>
              <a:t>D. Rubin</a:t>
            </a:r>
          </a:p>
        </p:txBody>
      </p:sp>
      <p:sp>
        <p:nvSpPr>
          <p:cNvPr id="5" name="Slide Number Placeholder 4">
            <a:extLst>
              <a:ext uri="{FF2B5EF4-FFF2-40B4-BE49-F238E27FC236}">
                <a16:creationId xmlns:a16="http://schemas.microsoft.com/office/drawing/2014/main" id="{A35066BC-EE8D-4A41-A902-1DCC3B1B98FF}"/>
              </a:ext>
            </a:extLst>
          </p:cNvPr>
          <p:cNvSpPr>
            <a:spLocks noGrp="1"/>
          </p:cNvSpPr>
          <p:nvPr>
            <p:ph type="sldNum" sz="quarter" idx="12"/>
          </p:nvPr>
        </p:nvSpPr>
        <p:spPr/>
        <p:txBody>
          <a:bodyPr/>
          <a:lstStyle/>
          <a:p>
            <a:fld id="{8B45D967-5633-AA43-88A6-7EA326F4D837}" type="slidenum">
              <a:rPr lang="en-US" smtClean="0"/>
              <a:t>25</a:t>
            </a:fld>
            <a:endParaRPr lang="en-US"/>
          </a:p>
        </p:txBody>
      </p:sp>
    </p:spTree>
    <p:extLst>
      <p:ext uri="{BB962C8B-B14F-4D97-AF65-F5344CB8AC3E}">
        <p14:creationId xmlns:p14="http://schemas.microsoft.com/office/powerpoint/2010/main" val="2398963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31F949-8660-0D42-9DAE-02F6EA2EB903}"/>
              </a:ext>
            </a:extLst>
          </p:cNvPr>
          <p:cNvPicPr>
            <a:picLocks noChangeAspect="1"/>
          </p:cNvPicPr>
          <p:nvPr/>
        </p:nvPicPr>
        <p:blipFill>
          <a:blip r:embed="rId2"/>
          <a:stretch>
            <a:fillRect/>
          </a:stretch>
        </p:blipFill>
        <p:spPr>
          <a:xfrm>
            <a:off x="781878" y="700983"/>
            <a:ext cx="4819927" cy="3299076"/>
          </a:xfrm>
          <a:prstGeom prst="rect">
            <a:avLst/>
          </a:prstGeom>
        </p:spPr>
      </p:pic>
      <p:pic>
        <p:nvPicPr>
          <p:cNvPr id="3" name="Picture 2">
            <a:extLst>
              <a:ext uri="{FF2B5EF4-FFF2-40B4-BE49-F238E27FC236}">
                <a16:creationId xmlns:a16="http://schemas.microsoft.com/office/drawing/2014/main" id="{EE0873B6-1C9A-7541-A1E4-94189AA4E6DE}"/>
              </a:ext>
            </a:extLst>
          </p:cNvPr>
          <p:cNvPicPr>
            <a:picLocks noChangeAspect="1"/>
          </p:cNvPicPr>
          <p:nvPr/>
        </p:nvPicPr>
        <p:blipFill>
          <a:blip r:embed="rId3"/>
          <a:stretch>
            <a:fillRect/>
          </a:stretch>
        </p:blipFill>
        <p:spPr>
          <a:xfrm>
            <a:off x="6096000" y="601205"/>
            <a:ext cx="4819926" cy="3299076"/>
          </a:xfrm>
          <a:prstGeom prst="rect">
            <a:avLst/>
          </a:prstGeom>
        </p:spPr>
      </p:pic>
      <p:sp>
        <p:nvSpPr>
          <p:cNvPr id="4" name="Date Placeholder 3">
            <a:extLst>
              <a:ext uri="{FF2B5EF4-FFF2-40B4-BE49-F238E27FC236}">
                <a16:creationId xmlns:a16="http://schemas.microsoft.com/office/drawing/2014/main" id="{B342B98F-A637-3B4C-A87C-BE92DE8AD89C}"/>
              </a:ext>
            </a:extLst>
          </p:cNvPr>
          <p:cNvSpPr>
            <a:spLocks noGrp="1"/>
          </p:cNvSpPr>
          <p:nvPr>
            <p:ph type="dt" sz="half" idx="10"/>
          </p:nvPr>
        </p:nvSpPr>
        <p:spPr/>
        <p:txBody>
          <a:bodyPr/>
          <a:lstStyle/>
          <a:p>
            <a:r>
              <a:rPr lang="en-US"/>
              <a:t>3-Nov-2021</a:t>
            </a:r>
          </a:p>
        </p:txBody>
      </p:sp>
      <p:sp>
        <p:nvSpPr>
          <p:cNvPr id="5" name="Footer Placeholder 4">
            <a:extLst>
              <a:ext uri="{FF2B5EF4-FFF2-40B4-BE49-F238E27FC236}">
                <a16:creationId xmlns:a16="http://schemas.microsoft.com/office/drawing/2014/main" id="{1494EEAB-815F-CB4F-A130-FB339D8E2780}"/>
              </a:ext>
            </a:extLst>
          </p:cNvPr>
          <p:cNvSpPr>
            <a:spLocks noGrp="1"/>
          </p:cNvSpPr>
          <p:nvPr>
            <p:ph type="ftr" sz="quarter" idx="11"/>
          </p:nvPr>
        </p:nvSpPr>
        <p:spPr/>
        <p:txBody>
          <a:bodyPr/>
          <a:lstStyle/>
          <a:p>
            <a:r>
              <a:rPr lang="en-US"/>
              <a:t>D. Rubin</a:t>
            </a:r>
          </a:p>
        </p:txBody>
      </p:sp>
      <p:sp>
        <p:nvSpPr>
          <p:cNvPr id="6" name="Slide Number Placeholder 5">
            <a:extLst>
              <a:ext uri="{FF2B5EF4-FFF2-40B4-BE49-F238E27FC236}">
                <a16:creationId xmlns:a16="http://schemas.microsoft.com/office/drawing/2014/main" id="{3D0BAA7C-189D-254E-8F71-9849257B3DF3}"/>
              </a:ext>
            </a:extLst>
          </p:cNvPr>
          <p:cNvSpPr>
            <a:spLocks noGrp="1"/>
          </p:cNvSpPr>
          <p:nvPr>
            <p:ph type="sldNum" sz="quarter" idx="12"/>
          </p:nvPr>
        </p:nvSpPr>
        <p:spPr/>
        <p:txBody>
          <a:bodyPr/>
          <a:lstStyle/>
          <a:p>
            <a:fld id="{8B45D967-5633-AA43-88A6-7EA326F4D837}" type="slidenum">
              <a:rPr lang="en-US" smtClean="0"/>
              <a:t>26</a:t>
            </a:fld>
            <a:endParaRPr lang="en-US"/>
          </a:p>
        </p:txBody>
      </p:sp>
    </p:spTree>
    <p:extLst>
      <p:ext uri="{BB962C8B-B14F-4D97-AF65-F5344CB8AC3E}">
        <p14:creationId xmlns:p14="http://schemas.microsoft.com/office/powerpoint/2010/main" val="462663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DEF06-311F-A74F-8586-E6C88D1FDD25}"/>
              </a:ext>
            </a:extLst>
          </p:cNvPr>
          <p:cNvPicPr>
            <a:picLocks noChangeAspect="1"/>
          </p:cNvPicPr>
          <p:nvPr/>
        </p:nvPicPr>
        <p:blipFill>
          <a:blip r:embed="rId2"/>
          <a:stretch>
            <a:fillRect/>
          </a:stretch>
        </p:blipFill>
        <p:spPr>
          <a:xfrm>
            <a:off x="2149256" y="802970"/>
            <a:ext cx="3805375" cy="512262"/>
          </a:xfrm>
          <a:prstGeom prst="rect">
            <a:avLst/>
          </a:prstGeom>
        </p:spPr>
      </p:pic>
      <p:pic>
        <p:nvPicPr>
          <p:cNvPr id="3" name="Picture 2">
            <a:extLst>
              <a:ext uri="{FF2B5EF4-FFF2-40B4-BE49-F238E27FC236}">
                <a16:creationId xmlns:a16="http://schemas.microsoft.com/office/drawing/2014/main" id="{4829BD8F-0176-B84C-9A11-EE716D329C69}"/>
              </a:ext>
            </a:extLst>
          </p:cNvPr>
          <p:cNvPicPr>
            <a:picLocks noChangeAspect="1"/>
          </p:cNvPicPr>
          <p:nvPr/>
        </p:nvPicPr>
        <p:blipFill>
          <a:blip r:embed="rId3"/>
          <a:stretch>
            <a:fillRect/>
          </a:stretch>
        </p:blipFill>
        <p:spPr>
          <a:xfrm>
            <a:off x="1308686" y="1948458"/>
            <a:ext cx="5109294" cy="1078108"/>
          </a:xfrm>
          <a:prstGeom prst="rect">
            <a:avLst/>
          </a:prstGeom>
        </p:spPr>
      </p:pic>
      <p:pic>
        <p:nvPicPr>
          <p:cNvPr id="4" name="Picture 3">
            <a:extLst>
              <a:ext uri="{FF2B5EF4-FFF2-40B4-BE49-F238E27FC236}">
                <a16:creationId xmlns:a16="http://schemas.microsoft.com/office/drawing/2014/main" id="{1E5D31E9-56C4-914F-BA27-91F419B6519A}"/>
              </a:ext>
            </a:extLst>
          </p:cNvPr>
          <p:cNvPicPr>
            <a:picLocks noChangeAspect="1"/>
          </p:cNvPicPr>
          <p:nvPr/>
        </p:nvPicPr>
        <p:blipFill>
          <a:blip r:embed="rId4"/>
          <a:stretch>
            <a:fillRect/>
          </a:stretch>
        </p:blipFill>
        <p:spPr>
          <a:xfrm>
            <a:off x="2510633" y="3052330"/>
            <a:ext cx="3647527" cy="657008"/>
          </a:xfrm>
          <a:prstGeom prst="rect">
            <a:avLst/>
          </a:prstGeom>
        </p:spPr>
      </p:pic>
      <p:sp>
        <p:nvSpPr>
          <p:cNvPr id="6" name="TextBox 5">
            <a:extLst>
              <a:ext uri="{FF2B5EF4-FFF2-40B4-BE49-F238E27FC236}">
                <a16:creationId xmlns:a16="http://schemas.microsoft.com/office/drawing/2014/main" id="{784C9602-3D19-C34A-9198-A43A23F6A297}"/>
              </a:ext>
            </a:extLst>
          </p:cNvPr>
          <p:cNvSpPr txBox="1"/>
          <p:nvPr/>
        </p:nvSpPr>
        <p:spPr>
          <a:xfrm>
            <a:off x="814192" y="275573"/>
            <a:ext cx="2199577" cy="646331"/>
          </a:xfrm>
          <a:prstGeom prst="rect">
            <a:avLst/>
          </a:prstGeom>
          <a:noFill/>
        </p:spPr>
        <p:txBody>
          <a:bodyPr wrap="none" rtlCol="0">
            <a:spAutoFit/>
          </a:bodyPr>
          <a:lstStyle/>
          <a:p>
            <a:r>
              <a:rPr lang="en-US" dirty="0"/>
              <a:t>Free </a:t>
            </a:r>
            <a:r>
              <a:rPr lang="en-US" dirty="0" err="1"/>
              <a:t>betatron</a:t>
            </a:r>
            <a:r>
              <a:rPr lang="en-US" dirty="0"/>
              <a:t> motion</a:t>
            </a:r>
          </a:p>
          <a:p>
            <a:endParaRPr lang="en-US" dirty="0"/>
          </a:p>
        </p:txBody>
      </p:sp>
      <p:sp>
        <p:nvSpPr>
          <p:cNvPr id="7" name="TextBox 6">
            <a:extLst>
              <a:ext uri="{FF2B5EF4-FFF2-40B4-BE49-F238E27FC236}">
                <a16:creationId xmlns:a16="http://schemas.microsoft.com/office/drawing/2014/main" id="{4E205EB5-1424-7749-9A83-27EF741AA435}"/>
              </a:ext>
            </a:extLst>
          </p:cNvPr>
          <p:cNvSpPr txBox="1"/>
          <p:nvPr/>
        </p:nvSpPr>
        <p:spPr>
          <a:xfrm>
            <a:off x="633067" y="1536286"/>
            <a:ext cx="2357505" cy="369332"/>
          </a:xfrm>
          <a:prstGeom prst="rect">
            <a:avLst/>
          </a:prstGeom>
          <a:noFill/>
        </p:spPr>
        <p:txBody>
          <a:bodyPr wrap="none" rtlCol="0">
            <a:spAutoFit/>
          </a:bodyPr>
          <a:lstStyle/>
          <a:p>
            <a:r>
              <a:rPr lang="en-US" dirty="0"/>
              <a:t>With continuous quads</a:t>
            </a:r>
          </a:p>
        </p:txBody>
      </p:sp>
      <p:sp>
        <p:nvSpPr>
          <p:cNvPr id="8" name="TextBox 7">
            <a:extLst>
              <a:ext uri="{FF2B5EF4-FFF2-40B4-BE49-F238E27FC236}">
                <a16:creationId xmlns:a16="http://schemas.microsoft.com/office/drawing/2014/main" id="{37783248-138A-214E-9388-14C6147D7075}"/>
              </a:ext>
            </a:extLst>
          </p:cNvPr>
          <p:cNvSpPr txBox="1"/>
          <p:nvPr/>
        </p:nvSpPr>
        <p:spPr>
          <a:xfrm>
            <a:off x="367707" y="816431"/>
            <a:ext cx="1444113" cy="369332"/>
          </a:xfrm>
          <a:prstGeom prst="rect">
            <a:avLst/>
          </a:prstGeom>
          <a:noFill/>
        </p:spPr>
        <p:txBody>
          <a:bodyPr wrap="none" rtlCol="0">
            <a:spAutoFit/>
          </a:bodyPr>
          <a:lstStyle/>
          <a:p>
            <a:r>
              <a:rPr lang="en-US" dirty="0"/>
              <a:t>displacement</a:t>
            </a:r>
          </a:p>
        </p:txBody>
      </p:sp>
      <p:sp>
        <p:nvSpPr>
          <p:cNvPr id="9" name="TextBox 8">
            <a:extLst>
              <a:ext uri="{FF2B5EF4-FFF2-40B4-BE49-F238E27FC236}">
                <a16:creationId xmlns:a16="http://schemas.microsoft.com/office/drawing/2014/main" id="{A89BC742-F017-904A-A93F-86921C383675}"/>
              </a:ext>
            </a:extLst>
          </p:cNvPr>
          <p:cNvSpPr txBox="1"/>
          <p:nvPr/>
        </p:nvSpPr>
        <p:spPr>
          <a:xfrm>
            <a:off x="637193" y="3877248"/>
            <a:ext cx="3226140" cy="369332"/>
          </a:xfrm>
          <a:prstGeom prst="rect">
            <a:avLst/>
          </a:prstGeom>
          <a:noFill/>
        </p:spPr>
        <p:txBody>
          <a:bodyPr wrap="none" rtlCol="0">
            <a:spAutoFit/>
          </a:bodyPr>
          <a:lstStyle/>
          <a:p>
            <a:r>
              <a:rPr lang="en-US" dirty="0"/>
              <a:t>Then the angle of the trajectory:</a:t>
            </a:r>
          </a:p>
        </p:txBody>
      </p:sp>
      <p:sp>
        <p:nvSpPr>
          <p:cNvPr id="10" name="TextBox 9">
            <a:extLst>
              <a:ext uri="{FF2B5EF4-FFF2-40B4-BE49-F238E27FC236}">
                <a16:creationId xmlns:a16="http://schemas.microsoft.com/office/drawing/2014/main" id="{F3384A66-C246-6A44-BCAD-13F8AC9601ED}"/>
              </a:ext>
            </a:extLst>
          </p:cNvPr>
          <p:cNvSpPr txBox="1"/>
          <p:nvPr/>
        </p:nvSpPr>
        <p:spPr>
          <a:xfrm>
            <a:off x="814192" y="3165222"/>
            <a:ext cx="1615892" cy="369332"/>
          </a:xfrm>
          <a:prstGeom prst="rect">
            <a:avLst/>
          </a:prstGeom>
          <a:noFill/>
        </p:spPr>
        <p:txBody>
          <a:bodyPr wrap="none" rtlCol="0">
            <a:spAutoFit/>
          </a:bodyPr>
          <a:lstStyle/>
          <a:p>
            <a:r>
              <a:rPr lang="en-US" dirty="0" err="1"/>
              <a:t>Betatron</a:t>
            </a:r>
            <a:r>
              <a:rPr lang="en-US" dirty="0"/>
              <a:t> phase</a:t>
            </a:r>
          </a:p>
        </p:txBody>
      </p:sp>
      <p:pic>
        <p:nvPicPr>
          <p:cNvPr id="17" name="Picture 16">
            <a:extLst>
              <a:ext uri="{FF2B5EF4-FFF2-40B4-BE49-F238E27FC236}">
                <a16:creationId xmlns:a16="http://schemas.microsoft.com/office/drawing/2014/main" id="{A7D3F1C3-A5C5-6C41-B077-AA52636E6302}"/>
              </a:ext>
            </a:extLst>
          </p:cNvPr>
          <p:cNvPicPr>
            <a:picLocks noChangeAspect="1"/>
          </p:cNvPicPr>
          <p:nvPr/>
        </p:nvPicPr>
        <p:blipFill>
          <a:blip r:embed="rId5"/>
          <a:stretch>
            <a:fillRect/>
          </a:stretch>
        </p:blipFill>
        <p:spPr>
          <a:xfrm>
            <a:off x="1811819" y="4334076"/>
            <a:ext cx="7993520" cy="1051779"/>
          </a:xfrm>
          <a:prstGeom prst="rect">
            <a:avLst/>
          </a:prstGeom>
        </p:spPr>
      </p:pic>
      <p:sp>
        <p:nvSpPr>
          <p:cNvPr id="18" name="Date Placeholder 17">
            <a:extLst>
              <a:ext uri="{FF2B5EF4-FFF2-40B4-BE49-F238E27FC236}">
                <a16:creationId xmlns:a16="http://schemas.microsoft.com/office/drawing/2014/main" id="{819B80B9-1F87-984A-A434-62C92CFD56F6}"/>
              </a:ext>
            </a:extLst>
          </p:cNvPr>
          <p:cNvSpPr>
            <a:spLocks noGrp="1"/>
          </p:cNvSpPr>
          <p:nvPr>
            <p:ph type="dt" sz="half" idx="10"/>
          </p:nvPr>
        </p:nvSpPr>
        <p:spPr/>
        <p:txBody>
          <a:bodyPr/>
          <a:lstStyle/>
          <a:p>
            <a:r>
              <a:rPr lang="en-US"/>
              <a:t>3-Nov-2021</a:t>
            </a:r>
          </a:p>
        </p:txBody>
      </p:sp>
      <p:sp>
        <p:nvSpPr>
          <p:cNvPr id="19" name="Footer Placeholder 18">
            <a:extLst>
              <a:ext uri="{FF2B5EF4-FFF2-40B4-BE49-F238E27FC236}">
                <a16:creationId xmlns:a16="http://schemas.microsoft.com/office/drawing/2014/main" id="{8BF4443F-842A-D249-A355-C17E378307CF}"/>
              </a:ext>
            </a:extLst>
          </p:cNvPr>
          <p:cNvSpPr>
            <a:spLocks noGrp="1"/>
          </p:cNvSpPr>
          <p:nvPr>
            <p:ph type="ftr" sz="quarter" idx="11"/>
          </p:nvPr>
        </p:nvSpPr>
        <p:spPr/>
        <p:txBody>
          <a:bodyPr/>
          <a:lstStyle/>
          <a:p>
            <a:r>
              <a:rPr lang="en-US"/>
              <a:t>D. Rubin</a:t>
            </a:r>
          </a:p>
        </p:txBody>
      </p:sp>
      <p:sp>
        <p:nvSpPr>
          <p:cNvPr id="20" name="Slide Number Placeholder 19">
            <a:extLst>
              <a:ext uri="{FF2B5EF4-FFF2-40B4-BE49-F238E27FC236}">
                <a16:creationId xmlns:a16="http://schemas.microsoft.com/office/drawing/2014/main" id="{98EF92DF-5FB9-554A-9D20-C247F0688B94}"/>
              </a:ext>
            </a:extLst>
          </p:cNvPr>
          <p:cNvSpPr>
            <a:spLocks noGrp="1"/>
          </p:cNvSpPr>
          <p:nvPr>
            <p:ph type="sldNum" sz="quarter" idx="12"/>
          </p:nvPr>
        </p:nvSpPr>
        <p:spPr/>
        <p:txBody>
          <a:bodyPr/>
          <a:lstStyle/>
          <a:p>
            <a:fld id="{8B45D967-5633-AA43-88A6-7EA326F4D837}" type="slidenum">
              <a:rPr lang="en-US" smtClean="0"/>
              <a:t>3</a:t>
            </a:fld>
            <a:endParaRPr lang="en-US"/>
          </a:p>
        </p:txBody>
      </p:sp>
      <p:pic>
        <p:nvPicPr>
          <p:cNvPr id="22" name="Picture 21">
            <a:extLst>
              <a:ext uri="{FF2B5EF4-FFF2-40B4-BE49-F238E27FC236}">
                <a16:creationId xmlns:a16="http://schemas.microsoft.com/office/drawing/2014/main" id="{6E2D4578-3E29-EC41-A831-A51C1DBE4D4C}"/>
              </a:ext>
            </a:extLst>
          </p:cNvPr>
          <p:cNvPicPr>
            <a:picLocks noChangeAspect="1"/>
          </p:cNvPicPr>
          <p:nvPr/>
        </p:nvPicPr>
        <p:blipFill>
          <a:blip r:embed="rId6"/>
          <a:stretch>
            <a:fillRect/>
          </a:stretch>
        </p:blipFill>
        <p:spPr>
          <a:xfrm>
            <a:off x="6986933" y="309130"/>
            <a:ext cx="4572000" cy="2743200"/>
          </a:xfrm>
          <a:prstGeom prst="rect">
            <a:avLst/>
          </a:prstGeom>
        </p:spPr>
      </p:pic>
    </p:spTree>
    <p:extLst>
      <p:ext uri="{BB962C8B-B14F-4D97-AF65-F5344CB8AC3E}">
        <p14:creationId xmlns:p14="http://schemas.microsoft.com/office/powerpoint/2010/main" val="144157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A78553-8B61-1B4A-B2C7-E04155223050}"/>
              </a:ext>
            </a:extLst>
          </p:cNvPr>
          <p:cNvPicPr>
            <a:picLocks noChangeAspect="1"/>
          </p:cNvPicPr>
          <p:nvPr/>
        </p:nvPicPr>
        <p:blipFill rotWithShape="1">
          <a:blip r:embed="rId2"/>
          <a:srcRect l="25556"/>
          <a:stretch/>
        </p:blipFill>
        <p:spPr>
          <a:xfrm>
            <a:off x="2981194" y="3336172"/>
            <a:ext cx="4485792" cy="3615430"/>
          </a:xfrm>
          <a:prstGeom prst="rect">
            <a:avLst/>
          </a:prstGeom>
        </p:spPr>
      </p:pic>
      <p:cxnSp>
        <p:nvCxnSpPr>
          <p:cNvPr id="45" name="Straight Connector 44">
            <a:extLst>
              <a:ext uri="{FF2B5EF4-FFF2-40B4-BE49-F238E27FC236}">
                <a16:creationId xmlns:a16="http://schemas.microsoft.com/office/drawing/2014/main" id="{8EC6FD23-94C3-DC4F-86EE-09252ADE85BB}"/>
              </a:ext>
            </a:extLst>
          </p:cNvPr>
          <p:cNvCxnSpPr>
            <a:cxnSpLocks/>
          </p:cNvCxnSpPr>
          <p:nvPr/>
        </p:nvCxnSpPr>
        <p:spPr>
          <a:xfrm>
            <a:off x="2981194" y="3918770"/>
            <a:ext cx="1668720" cy="705415"/>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975E5EC0-1C4E-3046-9A49-0BCC11EE0A5F}"/>
              </a:ext>
            </a:extLst>
          </p:cNvPr>
          <p:cNvPicPr>
            <a:picLocks noChangeAspect="1"/>
          </p:cNvPicPr>
          <p:nvPr/>
        </p:nvPicPr>
        <p:blipFill>
          <a:blip r:embed="rId2"/>
          <a:stretch>
            <a:fillRect/>
          </a:stretch>
        </p:blipFill>
        <p:spPr>
          <a:xfrm>
            <a:off x="2806347" y="804483"/>
            <a:ext cx="4572000" cy="2743200"/>
          </a:xfrm>
          <a:prstGeom prst="rect">
            <a:avLst/>
          </a:prstGeom>
        </p:spPr>
      </p:pic>
      <p:cxnSp>
        <p:nvCxnSpPr>
          <p:cNvPr id="3" name="Straight Connector 2">
            <a:extLst>
              <a:ext uri="{FF2B5EF4-FFF2-40B4-BE49-F238E27FC236}">
                <a16:creationId xmlns:a16="http://schemas.microsoft.com/office/drawing/2014/main" id="{9ADECA43-0F4D-334C-ADA8-808E21172EE6}"/>
              </a:ext>
            </a:extLst>
          </p:cNvPr>
          <p:cNvCxnSpPr>
            <a:cxnSpLocks/>
          </p:cNvCxnSpPr>
          <p:nvPr/>
        </p:nvCxnSpPr>
        <p:spPr>
          <a:xfrm>
            <a:off x="1912118" y="2176083"/>
            <a:ext cx="733574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96DECE0-C1D8-A742-B975-EA046999D217}"/>
              </a:ext>
            </a:extLst>
          </p:cNvPr>
          <p:cNvSpPr/>
          <p:nvPr/>
        </p:nvSpPr>
        <p:spPr>
          <a:xfrm>
            <a:off x="513565" y="495775"/>
            <a:ext cx="2467629" cy="814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9733F92C-8ED4-2C46-B416-121702DE7D24}"/>
                  </a:ext>
                </a:extLst>
              </p14:cNvPr>
              <p14:cNvContentPartPr/>
              <p14:nvPr/>
            </p14:nvContentPartPr>
            <p14:xfrm>
              <a:off x="3594935" y="845552"/>
              <a:ext cx="360" cy="360"/>
            </p14:xfrm>
          </p:contentPart>
        </mc:Choice>
        <mc:Fallback>
          <p:pic>
            <p:nvPicPr>
              <p:cNvPr id="8" name="Ink 7">
                <a:extLst>
                  <a:ext uri="{FF2B5EF4-FFF2-40B4-BE49-F238E27FC236}">
                    <a16:creationId xmlns:a16="http://schemas.microsoft.com/office/drawing/2014/main" id="{9733F92C-8ED4-2C46-B416-121702DE7D24}"/>
                  </a:ext>
                </a:extLst>
              </p:cNvPr>
              <p:cNvPicPr/>
              <p:nvPr/>
            </p:nvPicPr>
            <p:blipFill>
              <a:blip r:embed="rId4"/>
              <a:stretch>
                <a:fillRect/>
              </a:stretch>
            </p:blipFill>
            <p:spPr>
              <a:xfrm>
                <a:off x="3590615" y="841232"/>
                <a:ext cx="9000" cy="9000"/>
              </a:xfrm>
              <a:prstGeom prst="rect">
                <a:avLst/>
              </a:prstGeom>
            </p:spPr>
          </p:pic>
        </mc:Fallback>
      </mc:AlternateContent>
      <p:cxnSp>
        <p:nvCxnSpPr>
          <p:cNvPr id="13" name="Straight Connector 12">
            <a:extLst>
              <a:ext uri="{FF2B5EF4-FFF2-40B4-BE49-F238E27FC236}">
                <a16:creationId xmlns:a16="http://schemas.microsoft.com/office/drawing/2014/main" id="{B01A222E-5175-AE47-A488-82D1060E033C}"/>
              </a:ext>
            </a:extLst>
          </p:cNvPr>
          <p:cNvCxnSpPr/>
          <p:nvPr/>
        </p:nvCxnSpPr>
        <p:spPr>
          <a:xfrm>
            <a:off x="2225269" y="883130"/>
            <a:ext cx="3048189"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88B020-748E-314A-9077-9847AF3AA4B5}"/>
              </a:ext>
            </a:extLst>
          </p:cNvPr>
          <p:cNvCxnSpPr/>
          <p:nvPr/>
        </p:nvCxnSpPr>
        <p:spPr>
          <a:xfrm>
            <a:off x="5135672" y="1773430"/>
            <a:ext cx="0" cy="83924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4AB37CB-FAFF-C74F-81A0-AA6D26A6F0B6}"/>
              </a:ext>
            </a:extLst>
          </p:cNvPr>
          <p:cNvCxnSpPr>
            <a:cxnSpLocks/>
          </p:cNvCxnSpPr>
          <p:nvPr/>
        </p:nvCxnSpPr>
        <p:spPr>
          <a:xfrm>
            <a:off x="2555310" y="902868"/>
            <a:ext cx="0" cy="1273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44C80D-A7C4-4F47-8F5A-22F9A3E9303A}"/>
              </a:ext>
            </a:extLst>
          </p:cNvPr>
          <p:cNvCxnSpPr>
            <a:cxnSpLocks/>
          </p:cNvCxnSpPr>
          <p:nvPr/>
        </p:nvCxnSpPr>
        <p:spPr>
          <a:xfrm>
            <a:off x="1912118" y="5189099"/>
            <a:ext cx="733574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1750110-F1A0-574D-84E3-C50DDA89B351}"/>
              </a:ext>
            </a:extLst>
          </p:cNvPr>
          <p:cNvSpPr/>
          <p:nvPr/>
        </p:nvSpPr>
        <p:spPr>
          <a:xfrm>
            <a:off x="513565" y="3508791"/>
            <a:ext cx="2467629" cy="814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p14="http://schemas.microsoft.com/office/powerpoint/2010/main" Requires="p14">
          <p:contentPart p14:bwMode="auto" r:id="rId5">
            <p14:nvContentPartPr>
              <p14:cNvPr id="29" name="Ink 28">
                <a:extLst>
                  <a:ext uri="{FF2B5EF4-FFF2-40B4-BE49-F238E27FC236}">
                    <a16:creationId xmlns:a16="http://schemas.microsoft.com/office/drawing/2014/main" id="{91422089-4484-5D47-B2E0-43A5A90FB295}"/>
                  </a:ext>
                </a:extLst>
              </p14:cNvPr>
              <p14:cNvContentPartPr/>
              <p14:nvPr/>
            </p14:nvContentPartPr>
            <p14:xfrm>
              <a:off x="3594935" y="3858568"/>
              <a:ext cx="360" cy="360"/>
            </p14:xfrm>
          </p:contentPart>
        </mc:Choice>
        <mc:Fallback>
          <p:pic>
            <p:nvPicPr>
              <p:cNvPr id="29" name="Ink 28">
                <a:extLst>
                  <a:ext uri="{FF2B5EF4-FFF2-40B4-BE49-F238E27FC236}">
                    <a16:creationId xmlns:a16="http://schemas.microsoft.com/office/drawing/2014/main" id="{91422089-4484-5D47-B2E0-43A5A90FB295}"/>
                  </a:ext>
                </a:extLst>
              </p:cNvPr>
              <p:cNvPicPr/>
              <p:nvPr/>
            </p:nvPicPr>
            <p:blipFill>
              <a:blip r:embed="rId4"/>
              <a:stretch>
                <a:fillRect/>
              </a:stretch>
            </p:blipFill>
            <p:spPr>
              <a:xfrm>
                <a:off x="3590615" y="3854248"/>
                <a:ext cx="9000" cy="9000"/>
              </a:xfrm>
              <a:prstGeom prst="rect">
                <a:avLst/>
              </a:prstGeom>
            </p:spPr>
          </p:pic>
        </mc:Fallback>
      </mc:AlternateContent>
      <p:cxnSp>
        <p:nvCxnSpPr>
          <p:cNvPr id="30" name="Straight Connector 29">
            <a:extLst>
              <a:ext uri="{FF2B5EF4-FFF2-40B4-BE49-F238E27FC236}">
                <a16:creationId xmlns:a16="http://schemas.microsoft.com/office/drawing/2014/main" id="{C5474026-0793-7847-BB7B-9B7A976E68FF}"/>
              </a:ext>
            </a:extLst>
          </p:cNvPr>
          <p:cNvCxnSpPr/>
          <p:nvPr/>
        </p:nvCxnSpPr>
        <p:spPr>
          <a:xfrm>
            <a:off x="2225269" y="3896146"/>
            <a:ext cx="3048189"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465964-0E71-7041-AC28-819174950CAF}"/>
              </a:ext>
            </a:extLst>
          </p:cNvPr>
          <p:cNvCxnSpPr/>
          <p:nvPr/>
        </p:nvCxnSpPr>
        <p:spPr>
          <a:xfrm>
            <a:off x="5198302" y="4786446"/>
            <a:ext cx="0" cy="83924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5B9AE36-B338-C546-9AE5-6B87D3EC501F}"/>
              </a:ext>
            </a:extLst>
          </p:cNvPr>
          <p:cNvCxnSpPr>
            <a:cxnSpLocks/>
          </p:cNvCxnSpPr>
          <p:nvPr/>
        </p:nvCxnSpPr>
        <p:spPr>
          <a:xfrm>
            <a:off x="2555310" y="3915884"/>
            <a:ext cx="0" cy="12732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1823A6F-D694-7945-9B14-AC4147D86B05}"/>
              </a:ext>
            </a:extLst>
          </p:cNvPr>
          <p:cNvSpPr txBox="1"/>
          <p:nvPr/>
        </p:nvSpPr>
        <p:spPr>
          <a:xfrm>
            <a:off x="7454127" y="2222822"/>
            <a:ext cx="487374" cy="461665"/>
          </a:xfrm>
          <a:prstGeom prst="rect">
            <a:avLst/>
          </a:prstGeom>
          <a:noFill/>
        </p:spPr>
        <p:txBody>
          <a:bodyPr wrap="square" rtlCol="0">
            <a:spAutoFit/>
          </a:bodyPr>
          <a:lstStyle/>
          <a:p>
            <a:r>
              <a:rPr lang="en-US" sz="2400" dirty="0"/>
              <a:t>s</a:t>
            </a:r>
          </a:p>
        </p:txBody>
      </p:sp>
      <p:cxnSp>
        <p:nvCxnSpPr>
          <p:cNvPr id="35" name="Straight Arrow Connector 34">
            <a:extLst>
              <a:ext uri="{FF2B5EF4-FFF2-40B4-BE49-F238E27FC236}">
                <a16:creationId xmlns:a16="http://schemas.microsoft.com/office/drawing/2014/main" id="{4988B6A6-3913-3D46-9F89-C7B982AE72A6}"/>
              </a:ext>
            </a:extLst>
          </p:cNvPr>
          <p:cNvCxnSpPr/>
          <p:nvPr/>
        </p:nvCxnSpPr>
        <p:spPr>
          <a:xfrm>
            <a:off x="7766137" y="2484792"/>
            <a:ext cx="68893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623D63D0-590C-6445-855E-0496EB323068}"/>
              </a:ext>
            </a:extLst>
          </p:cNvPr>
          <p:cNvPicPr>
            <a:picLocks noChangeAspect="1"/>
          </p:cNvPicPr>
          <p:nvPr/>
        </p:nvPicPr>
        <p:blipFill>
          <a:blip r:embed="rId6"/>
          <a:stretch>
            <a:fillRect/>
          </a:stretch>
        </p:blipFill>
        <p:spPr>
          <a:xfrm>
            <a:off x="3739465" y="3915884"/>
            <a:ext cx="550569" cy="428220"/>
          </a:xfrm>
          <a:prstGeom prst="rect">
            <a:avLst/>
          </a:prstGeom>
        </p:spPr>
      </p:pic>
      <p:pic>
        <p:nvPicPr>
          <p:cNvPr id="37" name="Picture 36">
            <a:extLst>
              <a:ext uri="{FF2B5EF4-FFF2-40B4-BE49-F238E27FC236}">
                <a16:creationId xmlns:a16="http://schemas.microsoft.com/office/drawing/2014/main" id="{B527CFAE-A655-B94E-8FF7-0790AB64227C}"/>
              </a:ext>
            </a:extLst>
          </p:cNvPr>
          <p:cNvPicPr>
            <a:picLocks noChangeAspect="1"/>
          </p:cNvPicPr>
          <p:nvPr/>
        </p:nvPicPr>
        <p:blipFill>
          <a:blip r:embed="rId7"/>
          <a:stretch>
            <a:fillRect/>
          </a:stretch>
        </p:blipFill>
        <p:spPr>
          <a:xfrm>
            <a:off x="2401148" y="4308946"/>
            <a:ext cx="810398" cy="547566"/>
          </a:xfrm>
          <a:prstGeom prst="rect">
            <a:avLst/>
          </a:prstGeom>
        </p:spPr>
      </p:pic>
      <p:pic>
        <p:nvPicPr>
          <p:cNvPr id="38" name="Picture 37">
            <a:extLst>
              <a:ext uri="{FF2B5EF4-FFF2-40B4-BE49-F238E27FC236}">
                <a16:creationId xmlns:a16="http://schemas.microsoft.com/office/drawing/2014/main" id="{2EDF9F29-5BB2-6349-B111-3BEA1452CB99}"/>
              </a:ext>
            </a:extLst>
          </p:cNvPr>
          <p:cNvPicPr>
            <a:picLocks noChangeAspect="1"/>
          </p:cNvPicPr>
          <p:nvPr/>
        </p:nvPicPr>
        <p:blipFill>
          <a:blip r:embed="rId7"/>
          <a:stretch>
            <a:fillRect/>
          </a:stretch>
        </p:blipFill>
        <p:spPr>
          <a:xfrm>
            <a:off x="2487799" y="1341118"/>
            <a:ext cx="810398" cy="547566"/>
          </a:xfrm>
          <a:prstGeom prst="rect">
            <a:avLst/>
          </a:prstGeom>
        </p:spPr>
      </p:pic>
      <p:pic>
        <p:nvPicPr>
          <p:cNvPr id="39" name="Picture 38">
            <a:extLst>
              <a:ext uri="{FF2B5EF4-FFF2-40B4-BE49-F238E27FC236}">
                <a16:creationId xmlns:a16="http://schemas.microsoft.com/office/drawing/2014/main" id="{BD11D9C2-2A6F-C541-8B13-797B098026BF}"/>
              </a:ext>
            </a:extLst>
          </p:cNvPr>
          <p:cNvPicPr>
            <a:picLocks noChangeAspect="1"/>
          </p:cNvPicPr>
          <p:nvPr/>
        </p:nvPicPr>
        <p:blipFill>
          <a:blip r:embed="rId8"/>
          <a:stretch>
            <a:fillRect/>
          </a:stretch>
        </p:blipFill>
        <p:spPr>
          <a:xfrm>
            <a:off x="7566240" y="765854"/>
            <a:ext cx="3982758" cy="616117"/>
          </a:xfrm>
          <a:prstGeom prst="rect">
            <a:avLst/>
          </a:prstGeom>
        </p:spPr>
      </p:pic>
      <p:pic>
        <p:nvPicPr>
          <p:cNvPr id="40" name="Picture 39">
            <a:extLst>
              <a:ext uri="{FF2B5EF4-FFF2-40B4-BE49-F238E27FC236}">
                <a16:creationId xmlns:a16="http://schemas.microsoft.com/office/drawing/2014/main" id="{4CC25A50-B45F-9146-9C12-FEF6A065E8A5}"/>
              </a:ext>
            </a:extLst>
          </p:cNvPr>
          <p:cNvPicPr>
            <a:picLocks noChangeAspect="1"/>
          </p:cNvPicPr>
          <p:nvPr/>
        </p:nvPicPr>
        <p:blipFill>
          <a:blip r:embed="rId9"/>
          <a:stretch>
            <a:fillRect/>
          </a:stretch>
        </p:blipFill>
        <p:spPr>
          <a:xfrm>
            <a:off x="7542087" y="4150854"/>
            <a:ext cx="3343032" cy="429173"/>
          </a:xfrm>
          <a:prstGeom prst="rect">
            <a:avLst/>
          </a:prstGeom>
        </p:spPr>
      </p:pic>
      <p:sp>
        <p:nvSpPr>
          <p:cNvPr id="41" name="TextBox 40">
            <a:extLst>
              <a:ext uri="{FF2B5EF4-FFF2-40B4-BE49-F238E27FC236}">
                <a16:creationId xmlns:a16="http://schemas.microsoft.com/office/drawing/2014/main" id="{EF4CB876-B09B-6A47-96C7-320F401D5865}"/>
              </a:ext>
            </a:extLst>
          </p:cNvPr>
          <p:cNvSpPr txBox="1"/>
          <p:nvPr/>
        </p:nvSpPr>
        <p:spPr>
          <a:xfrm>
            <a:off x="688600" y="3165971"/>
            <a:ext cx="971356" cy="369332"/>
          </a:xfrm>
          <a:prstGeom prst="rect">
            <a:avLst/>
          </a:prstGeom>
          <a:noFill/>
        </p:spPr>
        <p:txBody>
          <a:bodyPr wrap="none" rtlCol="0">
            <a:spAutoFit/>
          </a:bodyPr>
          <a:lstStyle/>
          <a:p>
            <a:r>
              <a:rPr lang="en-US" dirty="0"/>
              <a:t>inflector</a:t>
            </a:r>
          </a:p>
        </p:txBody>
      </p:sp>
      <p:sp>
        <p:nvSpPr>
          <p:cNvPr id="42" name="TextBox 41">
            <a:extLst>
              <a:ext uri="{FF2B5EF4-FFF2-40B4-BE49-F238E27FC236}">
                <a16:creationId xmlns:a16="http://schemas.microsoft.com/office/drawing/2014/main" id="{EE249C70-1B59-A343-891C-C1448838CCCD}"/>
              </a:ext>
            </a:extLst>
          </p:cNvPr>
          <p:cNvSpPr txBox="1"/>
          <p:nvPr/>
        </p:nvSpPr>
        <p:spPr>
          <a:xfrm>
            <a:off x="495571" y="1304949"/>
            <a:ext cx="971356" cy="369332"/>
          </a:xfrm>
          <a:prstGeom prst="rect">
            <a:avLst/>
          </a:prstGeom>
          <a:noFill/>
        </p:spPr>
        <p:txBody>
          <a:bodyPr wrap="none" rtlCol="0">
            <a:spAutoFit/>
          </a:bodyPr>
          <a:lstStyle/>
          <a:p>
            <a:r>
              <a:rPr lang="en-US" dirty="0"/>
              <a:t>inflector</a:t>
            </a:r>
          </a:p>
        </p:txBody>
      </p:sp>
      <p:sp>
        <p:nvSpPr>
          <p:cNvPr id="43" name="TextBox 42">
            <a:extLst>
              <a:ext uri="{FF2B5EF4-FFF2-40B4-BE49-F238E27FC236}">
                <a16:creationId xmlns:a16="http://schemas.microsoft.com/office/drawing/2014/main" id="{538ABD69-BA51-0B4A-9F54-A946BB5E64B3}"/>
              </a:ext>
            </a:extLst>
          </p:cNvPr>
          <p:cNvSpPr txBox="1"/>
          <p:nvPr/>
        </p:nvSpPr>
        <p:spPr>
          <a:xfrm>
            <a:off x="4848125" y="5694721"/>
            <a:ext cx="731867" cy="369332"/>
          </a:xfrm>
          <a:prstGeom prst="rect">
            <a:avLst/>
          </a:prstGeom>
          <a:noFill/>
        </p:spPr>
        <p:txBody>
          <a:bodyPr wrap="none" rtlCol="0">
            <a:spAutoFit/>
          </a:bodyPr>
          <a:lstStyle/>
          <a:p>
            <a:r>
              <a:rPr lang="en-US" dirty="0"/>
              <a:t>kicker</a:t>
            </a:r>
          </a:p>
        </p:txBody>
      </p:sp>
      <p:sp>
        <p:nvSpPr>
          <p:cNvPr id="44" name="TextBox 43">
            <a:extLst>
              <a:ext uri="{FF2B5EF4-FFF2-40B4-BE49-F238E27FC236}">
                <a16:creationId xmlns:a16="http://schemas.microsoft.com/office/drawing/2014/main" id="{5E937BC6-E304-654D-9F90-1EF0A256E815}"/>
              </a:ext>
            </a:extLst>
          </p:cNvPr>
          <p:cNvSpPr txBox="1"/>
          <p:nvPr/>
        </p:nvSpPr>
        <p:spPr>
          <a:xfrm>
            <a:off x="4726413" y="2659590"/>
            <a:ext cx="731867" cy="369332"/>
          </a:xfrm>
          <a:prstGeom prst="rect">
            <a:avLst/>
          </a:prstGeom>
          <a:noFill/>
        </p:spPr>
        <p:txBody>
          <a:bodyPr wrap="none" rtlCol="0">
            <a:spAutoFit/>
          </a:bodyPr>
          <a:lstStyle/>
          <a:p>
            <a:r>
              <a:rPr lang="en-US" dirty="0"/>
              <a:t>kicker</a:t>
            </a:r>
          </a:p>
        </p:txBody>
      </p:sp>
      <p:sp>
        <p:nvSpPr>
          <p:cNvPr id="48" name="Arc 47">
            <a:extLst>
              <a:ext uri="{FF2B5EF4-FFF2-40B4-BE49-F238E27FC236}">
                <a16:creationId xmlns:a16="http://schemas.microsoft.com/office/drawing/2014/main" id="{10ADA254-2614-2940-8D31-2BFAD565DB22}"/>
              </a:ext>
            </a:extLst>
          </p:cNvPr>
          <p:cNvSpPr/>
          <p:nvPr/>
        </p:nvSpPr>
        <p:spPr>
          <a:xfrm rot="4278802">
            <a:off x="3738444" y="3704676"/>
            <a:ext cx="758712" cy="598883"/>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710AF1DB-0A90-E846-ACC4-3E00F31054C4}"/>
              </a:ext>
            </a:extLst>
          </p:cNvPr>
          <p:cNvSpPr txBox="1"/>
          <p:nvPr/>
        </p:nvSpPr>
        <p:spPr>
          <a:xfrm>
            <a:off x="5204794" y="135455"/>
            <a:ext cx="1782411" cy="369332"/>
          </a:xfrm>
          <a:prstGeom prst="rect">
            <a:avLst/>
          </a:prstGeom>
          <a:noFill/>
        </p:spPr>
        <p:txBody>
          <a:bodyPr wrap="none" rtlCol="0">
            <a:spAutoFit/>
          </a:bodyPr>
          <a:lstStyle/>
          <a:p>
            <a:r>
              <a:rPr lang="en-US" dirty="0"/>
              <a:t>Some Definitions</a:t>
            </a:r>
          </a:p>
        </p:txBody>
      </p:sp>
      <p:sp>
        <p:nvSpPr>
          <p:cNvPr id="7" name="Date Placeholder 6">
            <a:extLst>
              <a:ext uri="{FF2B5EF4-FFF2-40B4-BE49-F238E27FC236}">
                <a16:creationId xmlns:a16="http://schemas.microsoft.com/office/drawing/2014/main" id="{21D55210-9720-D84D-8C49-83B378F486B4}"/>
              </a:ext>
            </a:extLst>
          </p:cNvPr>
          <p:cNvSpPr>
            <a:spLocks noGrp="1"/>
          </p:cNvSpPr>
          <p:nvPr>
            <p:ph type="dt" sz="half" idx="10"/>
          </p:nvPr>
        </p:nvSpPr>
        <p:spPr/>
        <p:txBody>
          <a:bodyPr/>
          <a:lstStyle/>
          <a:p>
            <a:r>
              <a:rPr lang="en-US"/>
              <a:t>3-Nov-2021</a:t>
            </a:r>
          </a:p>
        </p:txBody>
      </p:sp>
      <p:sp>
        <p:nvSpPr>
          <p:cNvPr id="9" name="Footer Placeholder 8">
            <a:extLst>
              <a:ext uri="{FF2B5EF4-FFF2-40B4-BE49-F238E27FC236}">
                <a16:creationId xmlns:a16="http://schemas.microsoft.com/office/drawing/2014/main" id="{10D86822-1FCC-F944-AAF5-601D85DCEF41}"/>
              </a:ext>
            </a:extLst>
          </p:cNvPr>
          <p:cNvSpPr>
            <a:spLocks noGrp="1"/>
          </p:cNvSpPr>
          <p:nvPr>
            <p:ph type="ftr" sz="quarter" idx="11"/>
          </p:nvPr>
        </p:nvSpPr>
        <p:spPr/>
        <p:txBody>
          <a:bodyPr/>
          <a:lstStyle/>
          <a:p>
            <a:r>
              <a:rPr lang="en-US"/>
              <a:t>D. Rubin</a:t>
            </a:r>
          </a:p>
        </p:txBody>
      </p:sp>
      <p:sp>
        <p:nvSpPr>
          <p:cNvPr id="10" name="Slide Number Placeholder 9">
            <a:extLst>
              <a:ext uri="{FF2B5EF4-FFF2-40B4-BE49-F238E27FC236}">
                <a16:creationId xmlns:a16="http://schemas.microsoft.com/office/drawing/2014/main" id="{561C7058-4EA8-4644-8330-15F551322D50}"/>
              </a:ext>
            </a:extLst>
          </p:cNvPr>
          <p:cNvSpPr>
            <a:spLocks noGrp="1"/>
          </p:cNvSpPr>
          <p:nvPr>
            <p:ph type="sldNum" sz="quarter" idx="12"/>
          </p:nvPr>
        </p:nvSpPr>
        <p:spPr/>
        <p:txBody>
          <a:bodyPr/>
          <a:lstStyle/>
          <a:p>
            <a:fld id="{8B45D967-5633-AA43-88A6-7EA326F4D837}" type="slidenum">
              <a:rPr lang="en-US" smtClean="0"/>
              <a:t>4</a:t>
            </a:fld>
            <a:endParaRPr lang="en-US"/>
          </a:p>
        </p:txBody>
      </p:sp>
    </p:spTree>
    <p:extLst>
      <p:ext uri="{BB962C8B-B14F-4D97-AF65-F5344CB8AC3E}">
        <p14:creationId xmlns:p14="http://schemas.microsoft.com/office/powerpoint/2010/main" val="19067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33" grpId="0"/>
      <p:bldP spid="41" grpId="0"/>
      <p:bldP spid="42" grpId="0"/>
      <p:bldP spid="43" grpId="0"/>
      <p:bldP spid="44" grpId="0"/>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0E9319-3BB7-F84E-BA7D-1AF73E29C083}"/>
              </a:ext>
            </a:extLst>
          </p:cNvPr>
          <p:cNvSpPr txBox="1"/>
          <p:nvPr/>
        </p:nvSpPr>
        <p:spPr>
          <a:xfrm>
            <a:off x="1503124" y="921478"/>
            <a:ext cx="1989584" cy="369332"/>
          </a:xfrm>
          <a:prstGeom prst="rect">
            <a:avLst/>
          </a:prstGeom>
          <a:noFill/>
        </p:spPr>
        <p:txBody>
          <a:bodyPr wrap="none" rtlCol="0">
            <a:spAutoFit/>
          </a:bodyPr>
          <a:lstStyle/>
          <a:p>
            <a:r>
              <a:rPr lang="en-US" dirty="0"/>
              <a:t>At the inflector exit</a:t>
            </a:r>
          </a:p>
        </p:txBody>
      </p:sp>
      <p:pic>
        <p:nvPicPr>
          <p:cNvPr id="5" name="Picture 4">
            <a:extLst>
              <a:ext uri="{FF2B5EF4-FFF2-40B4-BE49-F238E27FC236}">
                <a16:creationId xmlns:a16="http://schemas.microsoft.com/office/drawing/2014/main" id="{1289AB9F-FF46-DE4B-95C9-C30D06108AB7}"/>
              </a:ext>
            </a:extLst>
          </p:cNvPr>
          <p:cNvPicPr>
            <a:picLocks noChangeAspect="1"/>
          </p:cNvPicPr>
          <p:nvPr/>
        </p:nvPicPr>
        <p:blipFill>
          <a:blip r:embed="rId2"/>
          <a:stretch>
            <a:fillRect/>
          </a:stretch>
        </p:blipFill>
        <p:spPr>
          <a:xfrm>
            <a:off x="3829879" y="921478"/>
            <a:ext cx="1118404" cy="419402"/>
          </a:xfrm>
          <a:prstGeom prst="rect">
            <a:avLst/>
          </a:prstGeom>
        </p:spPr>
      </p:pic>
      <p:sp>
        <p:nvSpPr>
          <p:cNvPr id="6" name="TextBox 5">
            <a:extLst>
              <a:ext uri="{FF2B5EF4-FFF2-40B4-BE49-F238E27FC236}">
                <a16:creationId xmlns:a16="http://schemas.microsoft.com/office/drawing/2014/main" id="{CB97B46C-633E-A545-9C86-ECEF47D8C259}"/>
              </a:ext>
            </a:extLst>
          </p:cNvPr>
          <p:cNvSpPr txBox="1"/>
          <p:nvPr/>
        </p:nvSpPr>
        <p:spPr>
          <a:xfrm>
            <a:off x="1615858" y="2837960"/>
            <a:ext cx="4892108" cy="369332"/>
          </a:xfrm>
          <a:prstGeom prst="rect">
            <a:avLst/>
          </a:prstGeom>
          <a:noFill/>
        </p:spPr>
        <p:txBody>
          <a:bodyPr wrap="none" rtlCol="0">
            <a:spAutoFit/>
          </a:bodyPr>
          <a:lstStyle/>
          <a:p>
            <a:r>
              <a:rPr lang="en-US" dirty="0"/>
              <a:t>Write initial phase offset in terms of initial  x and x</a:t>
            </a:r>
            <a:r>
              <a:rPr lang="en-US" baseline="30000" dirty="0"/>
              <a:t>’</a:t>
            </a:r>
            <a:endParaRPr lang="en-US" dirty="0"/>
          </a:p>
        </p:txBody>
      </p:sp>
      <p:pic>
        <p:nvPicPr>
          <p:cNvPr id="8" name="Picture 7">
            <a:extLst>
              <a:ext uri="{FF2B5EF4-FFF2-40B4-BE49-F238E27FC236}">
                <a16:creationId xmlns:a16="http://schemas.microsoft.com/office/drawing/2014/main" id="{4A3130A8-4ACE-0340-B29A-27E925E5ED83}"/>
              </a:ext>
            </a:extLst>
          </p:cNvPr>
          <p:cNvPicPr>
            <a:picLocks noChangeAspect="1"/>
          </p:cNvPicPr>
          <p:nvPr/>
        </p:nvPicPr>
        <p:blipFill>
          <a:blip r:embed="rId3"/>
          <a:stretch>
            <a:fillRect/>
          </a:stretch>
        </p:blipFill>
        <p:spPr>
          <a:xfrm>
            <a:off x="1951902" y="1577792"/>
            <a:ext cx="5420408" cy="821274"/>
          </a:xfrm>
          <a:prstGeom prst="rect">
            <a:avLst/>
          </a:prstGeom>
        </p:spPr>
      </p:pic>
      <p:pic>
        <p:nvPicPr>
          <p:cNvPr id="9" name="Picture 8">
            <a:extLst>
              <a:ext uri="{FF2B5EF4-FFF2-40B4-BE49-F238E27FC236}">
                <a16:creationId xmlns:a16="http://schemas.microsoft.com/office/drawing/2014/main" id="{1A1CF43A-EB40-5449-AFE5-B0CA9DF3CB92}"/>
              </a:ext>
            </a:extLst>
          </p:cNvPr>
          <p:cNvPicPr>
            <a:picLocks noChangeAspect="1"/>
          </p:cNvPicPr>
          <p:nvPr/>
        </p:nvPicPr>
        <p:blipFill>
          <a:blip r:embed="rId4"/>
          <a:stretch>
            <a:fillRect/>
          </a:stretch>
        </p:blipFill>
        <p:spPr>
          <a:xfrm>
            <a:off x="1503124" y="3379387"/>
            <a:ext cx="8414904" cy="1564309"/>
          </a:xfrm>
          <a:prstGeom prst="rect">
            <a:avLst/>
          </a:prstGeom>
        </p:spPr>
      </p:pic>
      <p:sp>
        <p:nvSpPr>
          <p:cNvPr id="10" name="TextBox 9">
            <a:extLst>
              <a:ext uri="{FF2B5EF4-FFF2-40B4-BE49-F238E27FC236}">
                <a16:creationId xmlns:a16="http://schemas.microsoft.com/office/drawing/2014/main" id="{5ADDB517-6F6C-D742-A4CD-7650CE6B657F}"/>
              </a:ext>
            </a:extLst>
          </p:cNvPr>
          <p:cNvSpPr txBox="1"/>
          <p:nvPr/>
        </p:nvSpPr>
        <p:spPr>
          <a:xfrm>
            <a:off x="1615858" y="5115791"/>
            <a:ext cx="5680594" cy="369332"/>
          </a:xfrm>
          <a:prstGeom prst="rect">
            <a:avLst/>
          </a:prstGeom>
          <a:noFill/>
        </p:spPr>
        <p:txBody>
          <a:bodyPr wrap="none" rtlCol="0">
            <a:spAutoFit/>
          </a:bodyPr>
          <a:lstStyle/>
          <a:p>
            <a:r>
              <a:rPr lang="en-US" dirty="0"/>
              <a:t>Trajectory in terms of initial conditions and </a:t>
            </a:r>
            <a:r>
              <a:rPr lang="en-US" dirty="0" err="1"/>
              <a:t>betatron</a:t>
            </a:r>
            <a:r>
              <a:rPr lang="en-US" dirty="0"/>
              <a:t> phase</a:t>
            </a:r>
          </a:p>
        </p:txBody>
      </p:sp>
      <p:sp>
        <p:nvSpPr>
          <p:cNvPr id="11" name="TextBox 10">
            <a:extLst>
              <a:ext uri="{FF2B5EF4-FFF2-40B4-BE49-F238E27FC236}">
                <a16:creationId xmlns:a16="http://schemas.microsoft.com/office/drawing/2014/main" id="{E663EA82-1021-A74E-A845-066A5DA28787}"/>
              </a:ext>
            </a:extLst>
          </p:cNvPr>
          <p:cNvSpPr txBox="1"/>
          <p:nvPr/>
        </p:nvSpPr>
        <p:spPr>
          <a:xfrm>
            <a:off x="755374" y="238539"/>
            <a:ext cx="2932021" cy="369332"/>
          </a:xfrm>
          <a:prstGeom prst="rect">
            <a:avLst/>
          </a:prstGeom>
          <a:noFill/>
        </p:spPr>
        <p:txBody>
          <a:bodyPr wrap="none" rtlCol="0">
            <a:spAutoFit/>
          </a:bodyPr>
          <a:lstStyle/>
          <a:p>
            <a:r>
              <a:rPr lang="en-US" dirty="0"/>
              <a:t>Trajectory of injected particle</a:t>
            </a:r>
          </a:p>
        </p:txBody>
      </p:sp>
      <p:sp>
        <p:nvSpPr>
          <p:cNvPr id="12" name="Date Placeholder 11">
            <a:extLst>
              <a:ext uri="{FF2B5EF4-FFF2-40B4-BE49-F238E27FC236}">
                <a16:creationId xmlns:a16="http://schemas.microsoft.com/office/drawing/2014/main" id="{786CA58C-447D-F249-897D-ABAEFBEDF245}"/>
              </a:ext>
            </a:extLst>
          </p:cNvPr>
          <p:cNvSpPr>
            <a:spLocks noGrp="1"/>
          </p:cNvSpPr>
          <p:nvPr>
            <p:ph type="dt" sz="half" idx="10"/>
          </p:nvPr>
        </p:nvSpPr>
        <p:spPr/>
        <p:txBody>
          <a:bodyPr/>
          <a:lstStyle/>
          <a:p>
            <a:r>
              <a:rPr lang="en-US"/>
              <a:t>3-Nov-2021</a:t>
            </a:r>
          </a:p>
        </p:txBody>
      </p:sp>
      <p:sp>
        <p:nvSpPr>
          <p:cNvPr id="13" name="Footer Placeholder 12">
            <a:extLst>
              <a:ext uri="{FF2B5EF4-FFF2-40B4-BE49-F238E27FC236}">
                <a16:creationId xmlns:a16="http://schemas.microsoft.com/office/drawing/2014/main" id="{0973F7B9-40E0-064B-BD4D-191092821E79}"/>
              </a:ext>
            </a:extLst>
          </p:cNvPr>
          <p:cNvSpPr>
            <a:spLocks noGrp="1"/>
          </p:cNvSpPr>
          <p:nvPr>
            <p:ph type="ftr" sz="quarter" idx="11"/>
          </p:nvPr>
        </p:nvSpPr>
        <p:spPr/>
        <p:txBody>
          <a:bodyPr/>
          <a:lstStyle/>
          <a:p>
            <a:r>
              <a:rPr lang="en-US"/>
              <a:t>D. Rubin</a:t>
            </a:r>
          </a:p>
        </p:txBody>
      </p:sp>
      <p:sp>
        <p:nvSpPr>
          <p:cNvPr id="14" name="Slide Number Placeholder 13">
            <a:extLst>
              <a:ext uri="{FF2B5EF4-FFF2-40B4-BE49-F238E27FC236}">
                <a16:creationId xmlns:a16="http://schemas.microsoft.com/office/drawing/2014/main" id="{27402768-E215-8643-956F-4AD848E1B47E}"/>
              </a:ext>
            </a:extLst>
          </p:cNvPr>
          <p:cNvSpPr>
            <a:spLocks noGrp="1"/>
          </p:cNvSpPr>
          <p:nvPr>
            <p:ph type="sldNum" sz="quarter" idx="12"/>
          </p:nvPr>
        </p:nvSpPr>
        <p:spPr/>
        <p:txBody>
          <a:bodyPr/>
          <a:lstStyle/>
          <a:p>
            <a:fld id="{8B45D967-5633-AA43-88A6-7EA326F4D837}" type="slidenum">
              <a:rPr lang="en-US" smtClean="0"/>
              <a:t>5</a:t>
            </a:fld>
            <a:endParaRPr lang="en-US"/>
          </a:p>
        </p:txBody>
      </p:sp>
    </p:spTree>
    <p:extLst>
      <p:ext uri="{BB962C8B-B14F-4D97-AF65-F5344CB8AC3E}">
        <p14:creationId xmlns:p14="http://schemas.microsoft.com/office/powerpoint/2010/main" val="316458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3C07C-35AA-864B-8E26-4296265904E6}"/>
              </a:ext>
            </a:extLst>
          </p:cNvPr>
          <p:cNvSpPr txBox="1"/>
          <p:nvPr/>
        </p:nvSpPr>
        <p:spPr>
          <a:xfrm>
            <a:off x="1033670" y="1607750"/>
            <a:ext cx="2467086" cy="369332"/>
          </a:xfrm>
          <a:prstGeom prst="rect">
            <a:avLst/>
          </a:prstGeom>
          <a:noFill/>
        </p:spPr>
        <p:txBody>
          <a:bodyPr wrap="none" rtlCol="0">
            <a:spAutoFit/>
          </a:bodyPr>
          <a:lstStyle/>
          <a:p>
            <a:r>
              <a:rPr lang="en-US" dirty="0"/>
              <a:t>The </a:t>
            </a:r>
            <a:r>
              <a:rPr lang="en-US" dirty="0" err="1"/>
              <a:t>betatron</a:t>
            </a:r>
            <a:r>
              <a:rPr lang="en-US" dirty="0"/>
              <a:t> amplitude </a:t>
            </a:r>
          </a:p>
        </p:txBody>
      </p:sp>
      <p:pic>
        <p:nvPicPr>
          <p:cNvPr id="3" name="Picture 2">
            <a:extLst>
              <a:ext uri="{FF2B5EF4-FFF2-40B4-BE49-F238E27FC236}">
                <a16:creationId xmlns:a16="http://schemas.microsoft.com/office/drawing/2014/main" id="{397D1694-AFDB-8C4C-B02F-39810655C4D1}"/>
              </a:ext>
            </a:extLst>
          </p:cNvPr>
          <p:cNvPicPr>
            <a:picLocks noChangeAspect="1"/>
          </p:cNvPicPr>
          <p:nvPr/>
        </p:nvPicPr>
        <p:blipFill>
          <a:blip r:embed="rId2"/>
          <a:stretch>
            <a:fillRect/>
          </a:stretch>
        </p:blipFill>
        <p:spPr>
          <a:xfrm>
            <a:off x="3410779" y="1363116"/>
            <a:ext cx="4190359" cy="1111728"/>
          </a:xfrm>
          <a:prstGeom prst="rect">
            <a:avLst/>
          </a:prstGeom>
        </p:spPr>
      </p:pic>
      <p:sp>
        <p:nvSpPr>
          <p:cNvPr id="4" name="TextBox 3">
            <a:extLst>
              <a:ext uri="{FF2B5EF4-FFF2-40B4-BE49-F238E27FC236}">
                <a16:creationId xmlns:a16="http://schemas.microsoft.com/office/drawing/2014/main" id="{8F8A1254-7384-3748-9436-B9B269CD20D3}"/>
              </a:ext>
            </a:extLst>
          </p:cNvPr>
          <p:cNvSpPr txBox="1"/>
          <p:nvPr/>
        </p:nvSpPr>
        <p:spPr>
          <a:xfrm>
            <a:off x="946680" y="2564314"/>
            <a:ext cx="4817537" cy="369332"/>
          </a:xfrm>
          <a:prstGeom prst="rect">
            <a:avLst/>
          </a:prstGeom>
          <a:noFill/>
        </p:spPr>
        <p:txBody>
          <a:bodyPr wrap="none" rtlCol="0">
            <a:spAutoFit/>
          </a:bodyPr>
          <a:lstStyle/>
          <a:p>
            <a:r>
              <a:rPr lang="en-US" dirty="0"/>
              <a:t>The </a:t>
            </a:r>
            <a:r>
              <a:rPr lang="en-US" dirty="0" err="1"/>
              <a:t>betatron</a:t>
            </a:r>
            <a:r>
              <a:rPr lang="en-US" dirty="0"/>
              <a:t> amplitude on exit from the inflector</a:t>
            </a:r>
          </a:p>
        </p:txBody>
      </p:sp>
      <p:pic>
        <p:nvPicPr>
          <p:cNvPr id="5" name="Picture 4">
            <a:extLst>
              <a:ext uri="{FF2B5EF4-FFF2-40B4-BE49-F238E27FC236}">
                <a16:creationId xmlns:a16="http://schemas.microsoft.com/office/drawing/2014/main" id="{B1C2EE6A-1903-814F-8599-92979EF2EF73}"/>
              </a:ext>
            </a:extLst>
          </p:cNvPr>
          <p:cNvPicPr>
            <a:picLocks noChangeAspect="1"/>
          </p:cNvPicPr>
          <p:nvPr/>
        </p:nvPicPr>
        <p:blipFill>
          <a:blip r:embed="rId3"/>
          <a:stretch>
            <a:fillRect/>
          </a:stretch>
        </p:blipFill>
        <p:spPr>
          <a:xfrm>
            <a:off x="2385392" y="3175232"/>
            <a:ext cx="5304536" cy="1111729"/>
          </a:xfrm>
          <a:prstGeom prst="rect">
            <a:avLst/>
          </a:prstGeom>
        </p:spPr>
      </p:pic>
      <p:sp>
        <p:nvSpPr>
          <p:cNvPr id="6" name="TextBox 5">
            <a:extLst>
              <a:ext uri="{FF2B5EF4-FFF2-40B4-BE49-F238E27FC236}">
                <a16:creationId xmlns:a16="http://schemas.microsoft.com/office/drawing/2014/main" id="{3D6671EE-8A32-5542-B437-8ACA99392152}"/>
              </a:ext>
            </a:extLst>
          </p:cNvPr>
          <p:cNvSpPr txBox="1"/>
          <p:nvPr/>
        </p:nvSpPr>
        <p:spPr>
          <a:xfrm>
            <a:off x="708888" y="463826"/>
            <a:ext cx="3010632" cy="523220"/>
          </a:xfrm>
          <a:prstGeom prst="rect">
            <a:avLst/>
          </a:prstGeom>
          <a:noFill/>
        </p:spPr>
        <p:txBody>
          <a:bodyPr wrap="none" rtlCol="0">
            <a:spAutoFit/>
          </a:bodyPr>
          <a:lstStyle/>
          <a:p>
            <a:r>
              <a:rPr lang="en-US" sz="2800" dirty="0"/>
              <a:t>Invariant</a:t>
            </a:r>
            <a:r>
              <a:rPr lang="en-US" dirty="0"/>
              <a:t> </a:t>
            </a:r>
            <a:r>
              <a:rPr lang="en-US" sz="2800" dirty="0"/>
              <a:t>amplitude</a:t>
            </a:r>
            <a:endParaRPr lang="en-US" dirty="0"/>
          </a:p>
        </p:txBody>
      </p:sp>
      <p:sp>
        <p:nvSpPr>
          <p:cNvPr id="7" name="Date Placeholder 6">
            <a:extLst>
              <a:ext uri="{FF2B5EF4-FFF2-40B4-BE49-F238E27FC236}">
                <a16:creationId xmlns:a16="http://schemas.microsoft.com/office/drawing/2014/main" id="{BC6F1CCC-7A2C-2F45-B9AB-A66E64053520}"/>
              </a:ext>
            </a:extLst>
          </p:cNvPr>
          <p:cNvSpPr>
            <a:spLocks noGrp="1"/>
          </p:cNvSpPr>
          <p:nvPr>
            <p:ph type="dt" sz="half" idx="10"/>
          </p:nvPr>
        </p:nvSpPr>
        <p:spPr/>
        <p:txBody>
          <a:bodyPr/>
          <a:lstStyle/>
          <a:p>
            <a:r>
              <a:rPr lang="en-US"/>
              <a:t>3-Nov-2021</a:t>
            </a:r>
          </a:p>
        </p:txBody>
      </p:sp>
      <p:sp>
        <p:nvSpPr>
          <p:cNvPr id="8" name="Footer Placeholder 7">
            <a:extLst>
              <a:ext uri="{FF2B5EF4-FFF2-40B4-BE49-F238E27FC236}">
                <a16:creationId xmlns:a16="http://schemas.microsoft.com/office/drawing/2014/main" id="{6EA13B5A-DB9D-EE47-B24C-4C406B503927}"/>
              </a:ext>
            </a:extLst>
          </p:cNvPr>
          <p:cNvSpPr>
            <a:spLocks noGrp="1"/>
          </p:cNvSpPr>
          <p:nvPr>
            <p:ph type="ftr" sz="quarter" idx="11"/>
          </p:nvPr>
        </p:nvSpPr>
        <p:spPr/>
        <p:txBody>
          <a:bodyPr/>
          <a:lstStyle/>
          <a:p>
            <a:r>
              <a:rPr lang="en-US"/>
              <a:t>D. Rubin</a:t>
            </a:r>
          </a:p>
        </p:txBody>
      </p:sp>
      <p:sp>
        <p:nvSpPr>
          <p:cNvPr id="9" name="Slide Number Placeholder 8">
            <a:extLst>
              <a:ext uri="{FF2B5EF4-FFF2-40B4-BE49-F238E27FC236}">
                <a16:creationId xmlns:a16="http://schemas.microsoft.com/office/drawing/2014/main" id="{28AAEA44-7641-3A48-B68F-4259120DC4D1}"/>
              </a:ext>
            </a:extLst>
          </p:cNvPr>
          <p:cNvSpPr>
            <a:spLocks noGrp="1"/>
          </p:cNvSpPr>
          <p:nvPr>
            <p:ph type="sldNum" sz="quarter" idx="12"/>
          </p:nvPr>
        </p:nvSpPr>
        <p:spPr/>
        <p:txBody>
          <a:bodyPr/>
          <a:lstStyle/>
          <a:p>
            <a:fld id="{8B45D967-5633-AA43-88A6-7EA326F4D837}" type="slidenum">
              <a:rPr lang="en-US" smtClean="0"/>
              <a:t>6</a:t>
            </a:fld>
            <a:endParaRPr lang="en-US"/>
          </a:p>
        </p:txBody>
      </p:sp>
    </p:spTree>
    <p:extLst>
      <p:ext uri="{BB962C8B-B14F-4D97-AF65-F5344CB8AC3E}">
        <p14:creationId xmlns:p14="http://schemas.microsoft.com/office/powerpoint/2010/main" val="262846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E05E8-D123-D245-A15F-8B752B9B92FD}"/>
              </a:ext>
            </a:extLst>
          </p:cNvPr>
          <p:cNvSpPr txBox="1"/>
          <p:nvPr/>
        </p:nvSpPr>
        <p:spPr>
          <a:xfrm>
            <a:off x="681636" y="259591"/>
            <a:ext cx="1059585" cy="523220"/>
          </a:xfrm>
          <a:prstGeom prst="rect">
            <a:avLst/>
          </a:prstGeom>
          <a:noFill/>
        </p:spPr>
        <p:txBody>
          <a:bodyPr wrap="none" rtlCol="0">
            <a:spAutoFit/>
          </a:bodyPr>
          <a:lstStyle/>
          <a:p>
            <a:r>
              <a:rPr lang="en-US" sz="2800" dirty="0"/>
              <a:t>Kicker</a:t>
            </a:r>
          </a:p>
        </p:txBody>
      </p:sp>
      <p:sp>
        <p:nvSpPr>
          <p:cNvPr id="3" name="TextBox 2">
            <a:extLst>
              <a:ext uri="{FF2B5EF4-FFF2-40B4-BE49-F238E27FC236}">
                <a16:creationId xmlns:a16="http://schemas.microsoft.com/office/drawing/2014/main" id="{94D1DC35-52FE-2643-B672-ABB48179BC48}"/>
              </a:ext>
            </a:extLst>
          </p:cNvPr>
          <p:cNvSpPr txBox="1"/>
          <p:nvPr/>
        </p:nvSpPr>
        <p:spPr>
          <a:xfrm>
            <a:off x="463826" y="927650"/>
            <a:ext cx="1408912" cy="369332"/>
          </a:xfrm>
          <a:prstGeom prst="rect">
            <a:avLst/>
          </a:prstGeom>
          <a:noFill/>
        </p:spPr>
        <p:txBody>
          <a:bodyPr wrap="none" rtlCol="0">
            <a:spAutoFit/>
          </a:bodyPr>
          <a:lstStyle/>
          <a:p>
            <a:r>
              <a:rPr lang="en-US" dirty="0"/>
              <a:t>At the kicker </a:t>
            </a:r>
          </a:p>
        </p:txBody>
      </p:sp>
      <p:pic>
        <p:nvPicPr>
          <p:cNvPr id="4" name="Picture 3">
            <a:extLst>
              <a:ext uri="{FF2B5EF4-FFF2-40B4-BE49-F238E27FC236}">
                <a16:creationId xmlns:a16="http://schemas.microsoft.com/office/drawing/2014/main" id="{9A82BFE4-2A9F-5A42-81B0-EFFA304708B8}"/>
              </a:ext>
            </a:extLst>
          </p:cNvPr>
          <p:cNvPicPr>
            <a:picLocks noChangeAspect="1"/>
          </p:cNvPicPr>
          <p:nvPr/>
        </p:nvPicPr>
        <p:blipFill>
          <a:blip r:embed="rId2"/>
          <a:stretch>
            <a:fillRect/>
          </a:stretch>
        </p:blipFill>
        <p:spPr>
          <a:xfrm>
            <a:off x="2120348" y="927650"/>
            <a:ext cx="1299265" cy="423673"/>
          </a:xfrm>
          <a:prstGeom prst="rect">
            <a:avLst/>
          </a:prstGeom>
        </p:spPr>
      </p:pic>
      <p:sp>
        <p:nvSpPr>
          <p:cNvPr id="6" name="TextBox 5">
            <a:extLst>
              <a:ext uri="{FF2B5EF4-FFF2-40B4-BE49-F238E27FC236}">
                <a16:creationId xmlns:a16="http://schemas.microsoft.com/office/drawing/2014/main" id="{A94ABCA4-B154-3546-A69C-A6781F9321F9}"/>
              </a:ext>
            </a:extLst>
          </p:cNvPr>
          <p:cNvSpPr txBox="1"/>
          <p:nvPr/>
        </p:nvSpPr>
        <p:spPr>
          <a:xfrm>
            <a:off x="463826" y="1482526"/>
            <a:ext cx="3640292" cy="369332"/>
          </a:xfrm>
          <a:prstGeom prst="rect">
            <a:avLst/>
          </a:prstGeom>
          <a:noFill/>
        </p:spPr>
        <p:txBody>
          <a:bodyPr wrap="none" rtlCol="0">
            <a:spAutoFit/>
          </a:bodyPr>
          <a:lstStyle/>
          <a:p>
            <a:r>
              <a:rPr lang="en-US" dirty="0"/>
              <a:t>Displacement and angle at the kicker</a:t>
            </a:r>
          </a:p>
        </p:txBody>
      </p:sp>
      <p:sp>
        <p:nvSpPr>
          <p:cNvPr id="11" name="TextBox 10">
            <a:extLst>
              <a:ext uri="{FF2B5EF4-FFF2-40B4-BE49-F238E27FC236}">
                <a16:creationId xmlns:a16="http://schemas.microsoft.com/office/drawing/2014/main" id="{0E813C44-7A0B-9640-B8AF-F06CD392C476}"/>
              </a:ext>
            </a:extLst>
          </p:cNvPr>
          <p:cNvSpPr txBox="1"/>
          <p:nvPr/>
        </p:nvSpPr>
        <p:spPr>
          <a:xfrm>
            <a:off x="340116" y="3339934"/>
            <a:ext cx="6506076" cy="369332"/>
          </a:xfrm>
          <a:prstGeom prst="rect">
            <a:avLst/>
          </a:prstGeom>
          <a:noFill/>
        </p:spPr>
        <p:txBody>
          <a:bodyPr wrap="none" rtlCol="0">
            <a:spAutoFit/>
          </a:bodyPr>
          <a:lstStyle/>
          <a:p>
            <a:r>
              <a:rPr lang="en-US" dirty="0"/>
              <a:t>Immediately beyond the kick  (imagine an infinitesimally thin kicker)</a:t>
            </a:r>
          </a:p>
        </p:txBody>
      </p:sp>
      <p:pic>
        <p:nvPicPr>
          <p:cNvPr id="12" name="Picture 11">
            <a:extLst>
              <a:ext uri="{FF2B5EF4-FFF2-40B4-BE49-F238E27FC236}">
                <a16:creationId xmlns:a16="http://schemas.microsoft.com/office/drawing/2014/main" id="{D85C0660-E937-334C-B82C-A86D870D45FD}"/>
              </a:ext>
            </a:extLst>
          </p:cNvPr>
          <p:cNvPicPr>
            <a:picLocks noChangeAspect="1"/>
          </p:cNvPicPr>
          <p:nvPr/>
        </p:nvPicPr>
        <p:blipFill>
          <a:blip r:embed="rId3"/>
          <a:stretch>
            <a:fillRect/>
          </a:stretch>
        </p:blipFill>
        <p:spPr>
          <a:xfrm>
            <a:off x="1408912" y="3885113"/>
            <a:ext cx="2419695" cy="1075420"/>
          </a:xfrm>
          <a:prstGeom prst="rect">
            <a:avLst/>
          </a:prstGeom>
        </p:spPr>
      </p:pic>
      <p:pic>
        <p:nvPicPr>
          <p:cNvPr id="13" name="Picture 12">
            <a:extLst>
              <a:ext uri="{FF2B5EF4-FFF2-40B4-BE49-F238E27FC236}">
                <a16:creationId xmlns:a16="http://schemas.microsoft.com/office/drawing/2014/main" id="{C060E9A2-03E1-C848-8270-4838E351F959}"/>
              </a:ext>
            </a:extLst>
          </p:cNvPr>
          <p:cNvPicPr>
            <a:picLocks noChangeAspect="1"/>
          </p:cNvPicPr>
          <p:nvPr/>
        </p:nvPicPr>
        <p:blipFill>
          <a:blip r:embed="rId4"/>
          <a:stretch>
            <a:fillRect/>
          </a:stretch>
        </p:blipFill>
        <p:spPr>
          <a:xfrm>
            <a:off x="939706" y="4932376"/>
            <a:ext cx="6328823" cy="768061"/>
          </a:xfrm>
          <a:prstGeom prst="rect">
            <a:avLst/>
          </a:prstGeom>
        </p:spPr>
      </p:pic>
      <p:pic>
        <p:nvPicPr>
          <p:cNvPr id="14" name="Picture 13">
            <a:extLst>
              <a:ext uri="{FF2B5EF4-FFF2-40B4-BE49-F238E27FC236}">
                <a16:creationId xmlns:a16="http://schemas.microsoft.com/office/drawing/2014/main" id="{69EC8802-4FD7-8144-98B6-0A224F9E129E}"/>
              </a:ext>
            </a:extLst>
          </p:cNvPr>
          <p:cNvPicPr>
            <a:picLocks noChangeAspect="1"/>
          </p:cNvPicPr>
          <p:nvPr/>
        </p:nvPicPr>
        <p:blipFill>
          <a:blip r:embed="rId5"/>
          <a:stretch>
            <a:fillRect/>
          </a:stretch>
        </p:blipFill>
        <p:spPr>
          <a:xfrm>
            <a:off x="945221" y="5642112"/>
            <a:ext cx="6400800" cy="880840"/>
          </a:xfrm>
          <a:prstGeom prst="rect">
            <a:avLst/>
          </a:prstGeom>
        </p:spPr>
      </p:pic>
      <p:pic>
        <p:nvPicPr>
          <p:cNvPr id="15" name="Picture 14">
            <a:extLst>
              <a:ext uri="{FF2B5EF4-FFF2-40B4-BE49-F238E27FC236}">
                <a16:creationId xmlns:a16="http://schemas.microsoft.com/office/drawing/2014/main" id="{221198FE-12BE-C148-AD0E-30667D36CFF5}"/>
              </a:ext>
            </a:extLst>
          </p:cNvPr>
          <p:cNvPicPr>
            <a:picLocks noChangeAspect="1"/>
          </p:cNvPicPr>
          <p:nvPr/>
        </p:nvPicPr>
        <p:blipFill>
          <a:blip r:embed="rId6"/>
          <a:stretch>
            <a:fillRect/>
          </a:stretch>
        </p:blipFill>
        <p:spPr>
          <a:xfrm>
            <a:off x="647963" y="2020165"/>
            <a:ext cx="5021479" cy="595330"/>
          </a:xfrm>
          <a:prstGeom prst="rect">
            <a:avLst/>
          </a:prstGeom>
        </p:spPr>
      </p:pic>
      <p:pic>
        <p:nvPicPr>
          <p:cNvPr id="16" name="Picture 15">
            <a:extLst>
              <a:ext uri="{FF2B5EF4-FFF2-40B4-BE49-F238E27FC236}">
                <a16:creationId xmlns:a16="http://schemas.microsoft.com/office/drawing/2014/main" id="{7AB059EC-26ED-4B42-9A8D-A0B8C7077939}"/>
              </a:ext>
            </a:extLst>
          </p:cNvPr>
          <p:cNvPicPr>
            <a:picLocks noChangeAspect="1"/>
          </p:cNvPicPr>
          <p:nvPr/>
        </p:nvPicPr>
        <p:blipFill>
          <a:blip r:embed="rId7"/>
          <a:stretch>
            <a:fillRect/>
          </a:stretch>
        </p:blipFill>
        <p:spPr>
          <a:xfrm>
            <a:off x="647963" y="2562414"/>
            <a:ext cx="4641425" cy="670428"/>
          </a:xfrm>
          <a:prstGeom prst="rect">
            <a:avLst/>
          </a:prstGeom>
        </p:spPr>
      </p:pic>
      <p:sp>
        <p:nvSpPr>
          <p:cNvPr id="17" name="Date Placeholder 16">
            <a:extLst>
              <a:ext uri="{FF2B5EF4-FFF2-40B4-BE49-F238E27FC236}">
                <a16:creationId xmlns:a16="http://schemas.microsoft.com/office/drawing/2014/main" id="{3FD37C10-6922-E44D-96C2-91165171A3CD}"/>
              </a:ext>
            </a:extLst>
          </p:cNvPr>
          <p:cNvSpPr>
            <a:spLocks noGrp="1"/>
          </p:cNvSpPr>
          <p:nvPr>
            <p:ph type="dt" sz="half" idx="10"/>
          </p:nvPr>
        </p:nvSpPr>
        <p:spPr/>
        <p:txBody>
          <a:bodyPr/>
          <a:lstStyle/>
          <a:p>
            <a:r>
              <a:rPr lang="en-US"/>
              <a:t>3-Nov-2021</a:t>
            </a:r>
          </a:p>
        </p:txBody>
      </p:sp>
      <p:sp>
        <p:nvSpPr>
          <p:cNvPr id="18" name="Footer Placeholder 17">
            <a:extLst>
              <a:ext uri="{FF2B5EF4-FFF2-40B4-BE49-F238E27FC236}">
                <a16:creationId xmlns:a16="http://schemas.microsoft.com/office/drawing/2014/main" id="{DF878F80-E247-D748-A107-3735E47C0AA0}"/>
              </a:ext>
            </a:extLst>
          </p:cNvPr>
          <p:cNvSpPr>
            <a:spLocks noGrp="1"/>
          </p:cNvSpPr>
          <p:nvPr>
            <p:ph type="ftr" sz="quarter" idx="11"/>
          </p:nvPr>
        </p:nvSpPr>
        <p:spPr/>
        <p:txBody>
          <a:bodyPr/>
          <a:lstStyle/>
          <a:p>
            <a:r>
              <a:rPr lang="en-US"/>
              <a:t>D. Rubin</a:t>
            </a:r>
          </a:p>
        </p:txBody>
      </p:sp>
      <p:sp>
        <p:nvSpPr>
          <p:cNvPr id="19" name="Slide Number Placeholder 18">
            <a:extLst>
              <a:ext uri="{FF2B5EF4-FFF2-40B4-BE49-F238E27FC236}">
                <a16:creationId xmlns:a16="http://schemas.microsoft.com/office/drawing/2014/main" id="{54966CF2-172F-FA40-BE64-D9C527FE5852}"/>
              </a:ext>
            </a:extLst>
          </p:cNvPr>
          <p:cNvSpPr>
            <a:spLocks noGrp="1"/>
          </p:cNvSpPr>
          <p:nvPr>
            <p:ph type="sldNum" sz="quarter" idx="12"/>
          </p:nvPr>
        </p:nvSpPr>
        <p:spPr/>
        <p:txBody>
          <a:bodyPr/>
          <a:lstStyle/>
          <a:p>
            <a:fld id="{8B45D967-5633-AA43-88A6-7EA326F4D837}" type="slidenum">
              <a:rPr lang="en-US" smtClean="0"/>
              <a:t>7</a:t>
            </a:fld>
            <a:endParaRPr lang="en-US"/>
          </a:p>
        </p:txBody>
      </p:sp>
    </p:spTree>
    <p:extLst>
      <p:ext uri="{BB962C8B-B14F-4D97-AF65-F5344CB8AC3E}">
        <p14:creationId xmlns:p14="http://schemas.microsoft.com/office/powerpoint/2010/main" val="233324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CBD59-9B00-5443-AAEE-F3526882B7F2}"/>
              </a:ext>
            </a:extLst>
          </p:cNvPr>
          <p:cNvSpPr txBox="1"/>
          <p:nvPr/>
        </p:nvSpPr>
        <p:spPr>
          <a:xfrm>
            <a:off x="993913" y="556591"/>
            <a:ext cx="4133055" cy="400110"/>
          </a:xfrm>
          <a:prstGeom prst="rect">
            <a:avLst/>
          </a:prstGeom>
          <a:noFill/>
        </p:spPr>
        <p:txBody>
          <a:bodyPr wrap="none" rtlCol="0">
            <a:spAutoFit/>
          </a:bodyPr>
          <a:lstStyle/>
          <a:p>
            <a:r>
              <a:rPr lang="en-US" sz="2000" dirty="0" err="1"/>
              <a:t>Betatron</a:t>
            </a:r>
            <a:r>
              <a:rPr lang="en-US" sz="2000" dirty="0"/>
              <a:t> amplitude beyond the kicker</a:t>
            </a:r>
          </a:p>
        </p:txBody>
      </p:sp>
      <p:pic>
        <p:nvPicPr>
          <p:cNvPr id="3" name="Picture 2">
            <a:extLst>
              <a:ext uri="{FF2B5EF4-FFF2-40B4-BE49-F238E27FC236}">
                <a16:creationId xmlns:a16="http://schemas.microsoft.com/office/drawing/2014/main" id="{D62B4AB1-B37F-524B-A726-89672AE9FC20}"/>
              </a:ext>
            </a:extLst>
          </p:cNvPr>
          <p:cNvPicPr>
            <a:picLocks noChangeAspect="1"/>
          </p:cNvPicPr>
          <p:nvPr/>
        </p:nvPicPr>
        <p:blipFill>
          <a:blip r:embed="rId2"/>
          <a:stretch>
            <a:fillRect/>
          </a:stretch>
        </p:blipFill>
        <p:spPr>
          <a:xfrm>
            <a:off x="2048568" y="1086681"/>
            <a:ext cx="5220525" cy="737980"/>
          </a:xfrm>
          <a:prstGeom prst="rect">
            <a:avLst/>
          </a:prstGeom>
        </p:spPr>
      </p:pic>
      <p:pic>
        <p:nvPicPr>
          <p:cNvPr id="4" name="Picture 3">
            <a:extLst>
              <a:ext uri="{FF2B5EF4-FFF2-40B4-BE49-F238E27FC236}">
                <a16:creationId xmlns:a16="http://schemas.microsoft.com/office/drawing/2014/main" id="{282AE418-8D77-3B4C-A26A-E2CBD7D61EA8}"/>
              </a:ext>
            </a:extLst>
          </p:cNvPr>
          <p:cNvPicPr>
            <a:picLocks noChangeAspect="1"/>
          </p:cNvPicPr>
          <p:nvPr/>
        </p:nvPicPr>
        <p:blipFill>
          <a:blip r:embed="rId3"/>
          <a:stretch>
            <a:fillRect/>
          </a:stretch>
        </p:blipFill>
        <p:spPr>
          <a:xfrm>
            <a:off x="1204624" y="1894232"/>
            <a:ext cx="7192285" cy="1057689"/>
          </a:xfrm>
          <a:prstGeom prst="rect">
            <a:avLst/>
          </a:prstGeom>
        </p:spPr>
      </p:pic>
      <p:sp>
        <p:nvSpPr>
          <p:cNvPr id="5" name="TextBox 4">
            <a:extLst>
              <a:ext uri="{FF2B5EF4-FFF2-40B4-BE49-F238E27FC236}">
                <a16:creationId xmlns:a16="http://schemas.microsoft.com/office/drawing/2014/main" id="{0882573F-D745-0B4E-B0AE-343EC0821ADE}"/>
              </a:ext>
            </a:extLst>
          </p:cNvPr>
          <p:cNvSpPr txBox="1"/>
          <p:nvPr/>
        </p:nvSpPr>
        <p:spPr>
          <a:xfrm>
            <a:off x="993913" y="3291486"/>
            <a:ext cx="3041217" cy="369332"/>
          </a:xfrm>
          <a:prstGeom prst="rect">
            <a:avLst/>
          </a:prstGeom>
          <a:noFill/>
        </p:spPr>
        <p:txBody>
          <a:bodyPr wrap="none" rtlCol="0">
            <a:spAutoFit/>
          </a:bodyPr>
          <a:lstStyle/>
          <a:p>
            <a:r>
              <a:rPr lang="en-US" dirty="0"/>
              <a:t>The amplitude is a function of </a:t>
            </a:r>
          </a:p>
        </p:txBody>
      </p:sp>
      <p:pic>
        <p:nvPicPr>
          <p:cNvPr id="6" name="Picture 5">
            <a:extLst>
              <a:ext uri="{FF2B5EF4-FFF2-40B4-BE49-F238E27FC236}">
                <a16:creationId xmlns:a16="http://schemas.microsoft.com/office/drawing/2014/main" id="{AAA59962-3DB1-7242-B3B0-2DC73B8D0661}"/>
              </a:ext>
            </a:extLst>
          </p:cNvPr>
          <p:cNvPicPr>
            <a:picLocks noChangeAspect="1"/>
          </p:cNvPicPr>
          <p:nvPr/>
        </p:nvPicPr>
        <p:blipFill>
          <a:blip r:embed="rId4"/>
          <a:stretch>
            <a:fillRect/>
          </a:stretch>
        </p:blipFill>
        <p:spPr>
          <a:xfrm>
            <a:off x="4035130" y="3080243"/>
            <a:ext cx="3662154" cy="791817"/>
          </a:xfrm>
          <a:prstGeom prst="rect">
            <a:avLst/>
          </a:prstGeom>
        </p:spPr>
      </p:pic>
      <p:sp>
        <p:nvSpPr>
          <p:cNvPr id="7" name="TextBox 6">
            <a:extLst>
              <a:ext uri="{FF2B5EF4-FFF2-40B4-BE49-F238E27FC236}">
                <a16:creationId xmlns:a16="http://schemas.microsoft.com/office/drawing/2014/main" id="{CEFB79CC-1932-F44C-8A07-D81EFAE3942B}"/>
              </a:ext>
            </a:extLst>
          </p:cNvPr>
          <p:cNvSpPr txBox="1"/>
          <p:nvPr/>
        </p:nvSpPr>
        <p:spPr>
          <a:xfrm>
            <a:off x="1086679" y="4149564"/>
            <a:ext cx="5111464" cy="369332"/>
          </a:xfrm>
          <a:prstGeom prst="rect">
            <a:avLst/>
          </a:prstGeom>
          <a:noFill/>
        </p:spPr>
        <p:txBody>
          <a:bodyPr wrap="none" rtlCol="0">
            <a:spAutoFit/>
          </a:bodyPr>
          <a:lstStyle/>
          <a:p>
            <a:r>
              <a:rPr lang="en-US" dirty="0"/>
              <a:t>The kick and the kick phase can be chosen such that </a:t>
            </a:r>
          </a:p>
        </p:txBody>
      </p:sp>
      <p:pic>
        <p:nvPicPr>
          <p:cNvPr id="8" name="Picture 7">
            <a:extLst>
              <a:ext uri="{FF2B5EF4-FFF2-40B4-BE49-F238E27FC236}">
                <a16:creationId xmlns:a16="http://schemas.microsoft.com/office/drawing/2014/main" id="{A97D5C9B-6445-5F4C-ADF6-33FBEFCECCC9}"/>
              </a:ext>
            </a:extLst>
          </p:cNvPr>
          <p:cNvPicPr>
            <a:picLocks noChangeAspect="1"/>
          </p:cNvPicPr>
          <p:nvPr/>
        </p:nvPicPr>
        <p:blipFill>
          <a:blip r:embed="rId5"/>
          <a:stretch>
            <a:fillRect/>
          </a:stretch>
        </p:blipFill>
        <p:spPr>
          <a:xfrm>
            <a:off x="6376642" y="4041770"/>
            <a:ext cx="1016276" cy="469050"/>
          </a:xfrm>
          <a:prstGeom prst="rect">
            <a:avLst/>
          </a:prstGeom>
        </p:spPr>
      </p:pic>
      <p:sp>
        <p:nvSpPr>
          <p:cNvPr id="9" name="TextBox 8">
            <a:extLst>
              <a:ext uri="{FF2B5EF4-FFF2-40B4-BE49-F238E27FC236}">
                <a16:creationId xmlns:a16="http://schemas.microsoft.com/office/drawing/2014/main" id="{159FA582-BD4A-FD43-9AB4-01A74251B8DA}"/>
              </a:ext>
            </a:extLst>
          </p:cNvPr>
          <p:cNvSpPr txBox="1"/>
          <p:nvPr/>
        </p:nvSpPr>
        <p:spPr>
          <a:xfrm>
            <a:off x="1086679" y="4810593"/>
            <a:ext cx="7243008" cy="369332"/>
          </a:xfrm>
          <a:prstGeom prst="rect">
            <a:avLst/>
          </a:prstGeom>
          <a:noFill/>
        </p:spPr>
        <p:txBody>
          <a:bodyPr wrap="none" rtlCol="0">
            <a:spAutoFit/>
          </a:bodyPr>
          <a:lstStyle/>
          <a:p>
            <a:r>
              <a:rPr lang="en-US" dirty="0"/>
              <a:t>If                         and                        , the amplitude beyond the kicker is zero if</a:t>
            </a:r>
          </a:p>
        </p:txBody>
      </p:sp>
      <p:pic>
        <p:nvPicPr>
          <p:cNvPr id="12" name="Picture 11">
            <a:extLst>
              <a:ext uri="{FF2B5EF4-FFF2-40B4-BE49-F238E27FC236}">
                <a16:creationId xmlns:a16="http://schemas.microsoft.com/office/drawing/2014/main" id="{717F6C8C-FCD1-4341-8C84-12C73B94F4C9}"/>
              </a:ext>
            </a:extLst>
          </p:cNvPr>
          <p:cNvPicPr>
            <a:picLocks noChangeAspect="1"/>
          </p:cNvPicPr>
          <p:nvPr/>
        </p:nvPicPr>
        <p:blipFill>
          <a:blip r:embed="rId6"/>
          <a:stretch>
            <a:fillRect/>
          </a:stretch>
        </p:blipFill>
        <p:spPr>
          <a:xfrm>
            <a:off x="1430683" y="4738452"/>
            <a:ext cx="1151971" cy="475814"/>
          </a:xfrm>
          <a:prstGeom prst="rect">
            <a:avLst/>
          </a:prstGeom>
        </p:spPr>
      </p:pic>
      <p:sp>
        <p:nvSpPr>
          <p:cNvPr id="14" name="TextBox 13">
            <a:extLst>
              <a:ext uri="{FF2B5EF4-FFF2-40B4-BE49-F238E27FC236}">
                <a16:creationId xmlns:a16="http://schemas.microsoft.com/office/drawing/2014/main" id="{4E0A2BFA-B093-4644-ABD1-1A47ED68C462}"/>
              </a:ext>
            </a:extLst>
          </p:cNvPr>
          <p:cNvSpPr txBox="1"/>
          <p:nvPr/>
        </p:nvSpPr>
        <p:spPr>
          <a:xfrm>
            <a:off x="1285461" y="6082751"/>
            <a:ext cx="7003969" cy="369332"/>
          </a:xfrm>
          <a:prstGeom prst="rect">
            <a:avLst/>
          </a:prstGeom>
          <a:noFill/>
        </p:spPr>
        <p:txBody>
          <a:bodyPr wrap="none" rtlCol="0">
            <a:spAutoFit/>
          </a:bodyPr>
          <a:lstStyle/>
          <a:p>
            <a:r>
              <a:rPr lang="en-US" dirty="0"/>
              <a:t>If                        , the kick that minimizes amplitude is always greater than  </a:t>
            </a:r>
          </a:p>
        </p:txBody>
      </p:sp>
      <p:pic>
        <p:nvPicPr>
          <p:cNvPr id="15" name="Picture 14">
            <a:extLst>
              <a:ext uri="{FF2B5EF4-FFF2-40B4-BE49-F238E27FC236}">
                <a16:creationId xmlns:a16="http://schemas.microsoft.com/office/drawing/2014/main" id="{24E84D86-0F1A-5E4E-94C4-1A9AA6C33F8F}"/>
              </a:ext>
            </a:extLst>
          </p:cNvPr>
          <p:cNvPicPr>
            <a:picLocks noChangeAspect="1"/>
          </p:cNvPicPr>
          <p:nvPr/>
        </p:nvPicPr>
        <p:blipFill>
          <a:blip r:embed="rId7"/>
          <a:stretch>
            <a:fillRect/>
          </a:stretch>
        </p:blipFill>
        <p:spPr>
          <a:xfrm>
            <a:off x="1651267" y="5883786"/>
            <a:ext cx="1150672" cy="722515"/>
          </a:xfrm>
          <a:prstGeom prst="rect">
            <a:avLst/>
          </a:prstGeom>
        </p:spPr>
      </p:pic>
      <p:pic>
        <p:nvPicPr>
          <p:cNvPr id="16" name="Picture 15">
            <a:extLst>
              <a:ext uri="{FF2B5EF4-FFF2-40B4-BE49-F238E27FC236}">
                <a16:creationId xmlns:a16="http://schemas.microsoft.com/office/drawing/2014/main" id="{42DF723E-D843-6D47-A913-8F26ECA4E4A5}"/>
              </a:ext>
            </a:extLst>
          </p:cNvPr>
          <p:cNvPicPr>
            <a:picLocks noChangeAspect="1"/>
          </p:cNvPicPr>
          <p:nvPr/>
        </p:nvPicPr>
        <p:blipFill>
          <a:blip r:embed="rId8"/>
          <a:stretch>
            <a:fillRect/>
          </a:stretch>
        </p:blipFill>
        <p:spPr>
          <a:xfrm>
            <a:off x="4708183" y="5178393"/>
            <a:ext cx="1968746" cy="851350"/>
          </a:xfrm>
          <a:prstGeom prst="rect">
            <a:avLst/>
          </a:prstGeom>
        </p:spPr>
      </p:pic>
      <p:pic>
        <p:nvPicPr>
          <p:cNvPr id="17" name="Picture 16">
            <a:extLst>
              <a:ext uri="{FF2B5EF4-FFF2-40B4-BE49-F238E27FC236}">
                <a16:creationId xmlns:a16="http://schemas.microsoft.com/office/drawing/2014/main" id="{A10C5F53-316E-5D4F-B65F-EF7F4E3AEC0B}"/>
              </a:ext>
            </a:extLst>
          </p:cNvPr>
          <p:cNvPicPr>
            <a:picLocks noChangeAspect="1"/>
          </p:cNvPicPr>
          <p:nvPr/>
        </p:nvPicPr>
        <p:blipFill>
          <a:blip r:embed="rId9"/>
          <a:stretch>
            <a:fillRect/>
          </a:stretch>
        </p:blipFill>
        <p:spPr>
          <a:xfrm>
            <a:off x="8096407" y="5918699"/>
            <a:ext cx="699625" cy="599679"/>
          </a:xfrm>
          <a:prstGeom prst="rect">
            <a:avLst/>
          </a:prstGeom>
        </p:spPr>
      </p:pic>
      <p:pic>
        <p:nvPicPr>
          <p:cNvPr id="18" name="Picture 17">
            <a:extLst>
              <a:ext uri="{FF2B5EF4-FFF2-40B4-BE49-F238E27FC236}">
                <a16:creationId xmlns:a16="http://schemas.microsoft.com/office/drawing/2014/main" id="{6BA035B5-9809-E042-9B58-5DB731763D2A}"/>
              </a:ext>
            </a:extLst>
          </p:cNvPr>
          <p:cNvPicPr>
            <a:picLocks noChangeAspect="1"/>
          </p:cNvPicPr>
          <p:nvPr/>
        </p:nvPicPr>
        <p:blipFill>
          <a:blip r:embed="rId10"/>
          <a:stretch>
            <a:fillRect/>
          </a:stretch>
        </p:blipFill>
        <p:spPr>
          <a:xfrm>
            <a:off x="3031269" y="4705722"/>
            <a:ext cx="1167775" cy="472671"/>
          </a:xfrm>
          <a:prstGeom prst="rect">
            <a:avLst/>
          </a:prstGeom>
        </p:spPr>
      </p:pic>
      <p:sp>
        <p:nvSpPr>
          <p:cNvPr id="19" name="Date Placeholder 18">
            <a:extLst>
              <a:ext uri="{FF2B5EF4-FFF2-40B4-BE49-F238E27FC236}">
                <a16:creationId xmlns:a16="http://schemas.microsoft.com/office/drawing/2014/main" id="{DE7CCAA0-9A63-1B43-91B0-A483B90158EF}"/>
              </a:ext>
            </a:extLst>
          </p:cNvPr>
          <p:cNvSpPr>
            <a:spLocks noGrp="1"/>
          </p:cNvSpPr>
          <p:nvPr>
            <p:ph type="dt" sz="half" idx="10"/>
          </p:nvPr>
        </p:nvSpPr>
        <p:spPr>
          <a:xfrm>
            <a:off x="838200" y="6329846"/>
            <a:ext cx="2743200" cy="365125"/>
          </a:xfrm>
        </p:spPr>
        <p:txBody>
          <a:bodyPr/>
          <a:lstStyle/>
          <a:p>
            <a:r>
              <a:rPr lang="en-US"/>
              <a:t>3-Nov-2021</a:t>
            </a:r>
          </a:p>
        </p:txBody>
      </p:sp>
      <p:sp>
        <p:nvSpPr>
          <p:cNvPr id="20" name="Footer Placeholder 19">
            <a:extLst>
              <a:ext uri="{FF2B5EF4-FFF2-40B4-BE49-F238E27FC236}">
                <a16:creationId xmlns:a16="http://schemas.microsoft.com/office/drawing/2014/main" id="{FA7B1607-B338-0C46-BA10-CAD13DFB319C}"/>
              </a:ext>
            </a:extLst>
          </p:cNvPr>
          <p:cNvSpPr>
            <a:spLocks noGrp="1"/>
          </p:cNvSpPr>
          <p:nvPr>
            <p:ph type="ftr" sz="quarter" idx="11"/>
          </p:nvPr>
        </p:nvSpPr>
        <p:spPr>
          <a:xfrm>
            <a:off x="4038600" y="6382854"/>
            <a:ext cx="4114800" cy="365125"/>
          </a:xfrm>
        </p:spPr>
        <p:txBody>
          <a:bodyPr/>
          <a:lstStyle/>
          <a:p>
            <a:r>
              <a:rPr lang="en-US" dirty="0"/>
              <a:t>D. Rubin</a:t>
            </a:r>
          </a:p>
        </p:txBody>
      </p:sp>
      <p:sp>
        <p:nvSpPr>
          <p:cNvPr id="21" name="Slide Number Placeholder 20">
            <a:extLst>
              <a:ext uri="{FF2B5EF4-FFF2-40B4-BE49-F238E27FC236}">
                <a16:creationId xmlns:a16="http://schemas.microsoft.com/office/drawing/2014/main" id="{643D9858-890E-0649-A73B-C1A0F6898866}"/>
              </a:ext>
            </a:extLst>
          </p:cNvPr>
          <p:cNvSpPr>
            <a:spLocks noGrp="1"/>
          </p:cNvSpPr>
          <p:nvPr>
            <p:ph type="sldNum" sz="quarter" idx="12"/>
          </p:nvPr>
        </p:nvSpPr>
        <p:spPr>
          <a:xfrm>
            <a:off x="8610600" y="6157570"/>
            <a:ext cx="2743200" cy="365125"/>
          </a:xfrm>
        </p:spPr>
        <p:txBody>
          <a:bodyPr/>
          <a:lstStyle/>
          <a:p>
            <a:fld id="{8B45D967-5633-AA43-88A6-7EA326F4D837}" type="slidenum">
              <a:rPr lang="en-US" smtClean="0"/>
              <a:t>8</a:t>
            </a:fld>
            <a:endParaRPr lang="en-US"/>
          </a:p>
        </p:txBody>
      </p:sp>
    </p:spTree>
    <p:extLst>
      <p:ext uri="{BB962C8B-B14F-4D97-AF65-F5344CB8AC3E}">
        <p14:creationId xmlns:p14="http://schemas.microsoft.com/office/powerpoint/2010/main" val="273805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4"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EE9ED-43AE-B642-A2E5-CD137C004158}"/>
              </a:ext>
            </a:extLst>
          </p:cNvPr>
          <p:cNvSpPr txBox="1"/>
          <p:nvPr/>
        </p:nvSpPr>
        <p:spPr>
          <a:xfrm>
            <a:off x="901148" y="450574"/>
            <a:ext cx="1342099" cy="523220"/>
          </a:xfrm>
          <a:prstGeom prst="rect">
            <a:avLst/>
          </a:prstGeom>
          <a:noFill/>
        </p:spPr>
        <p:txBody>
          <a:bodyPr wrap="none" rtlCol="0">
            <a:spAutoFit/>
          </a:bodyPr>
          <a:lstStyle/>
          <a:p>
            <a:r>
              <a:rPr lang="en-US" sz="2800" dirty="0"/>
              <a:t>Capture</a:t>
            </a:r>
          </a:p>
        </p:txBody>
      </p:sp>
      <p:sp>
        <p:nvSpPr>
          <p:cNvPr id="3" name="TextBox 2">
            <a:extLst>
              <a:ext uri="{FF2B5EF4-FFF2-40B4-BE49-F238E27FC236}">
                <a16:creationId xmlns:a16="http://schemas.microsoft.com/office/drawing/2014/main" id="{F689954E-09D7-A04E-B931-201E86C67CB6}"/>
              </a:ext>
            </a:extLst>
          </p:cNvPr>
          <p:cNvSpPr txBox="1"/>
          <p:nvPr/>
        </p:nvSpPr>
        <p:spPr>
          <a:xfrm>
            <a:off x="728870" y="1537252"/>
            <a:ext cx="1910716" cy="369332"/>
          </a:xfrm>
          <a:prstGeom prst="rect">
            <a:avLst/>
          </a:prstGeom>
          <a:noFill/>
        </p:spPr>
        <p:txBody>
          <a:bodyPr wrap="none" rtlCol="0">
            <a:spAutoFit/>
          </a:bodyPr>
          <a:lstStyle/>
          <a:p>
            <a:r>
              <a:rPr lang="en-US" dirty="0"/>
              <a:t>Beyond the kicker </a:t>
            </a:r>
          </a:p>
        </p:txBody>
      </p:sp>
      <p:sp>
        <p:nvSpPr>
          <p:cNvPr id="7" name="TextBox 6">
            <a:extLst>
              <a:ext uri="{FF2B5EF4-FFF2-40B4-BE49-F238E27FC236}">
                <a16:creationId xmlns:a16="http://schemas.microsoft.com/office/drawing/2014/main" id="{912A24B8-803D-B54D-868D-248953BA08E8}"/>
              </a:ext>
            </a:extLst>
          </p:cNvPr>
          <p:cNvSpPr txBox="1"/>
          <p:nvPr/>
        </p:nvSpPr>
        <p:spPr>
          <a:xfrm>
            <a:off x="914400" y="2809461"/>
            <a:ext cx="2402068" cy="369332"/>
          </a:xfrm>
          <a:prstGeom prst="rect">
            <a:avLst/>
          </a:prstGeom>
          <a:noFill/>
        </p:spPr>
        <p:txBody>
          <a:bodyPr wrap="none" rtlCol="0">
            <a:spAutoFit/>
          </a:bodyPr>
          <a:lstStyle/>
          <a:p>
            <a:r>
              <a:rPr lang="en-US" dirty="0"/>
              <a:t>The muon is captured if</a:t>
            </a:r>
          </a:p>
        </p:txBody>
      </p:sp>
      <p:pic>
        <p:nvPicPr>
          <p:cNvPr id="8" name="Picture 7">
            <a:extLst>
              <a:ext uri="{FF2B5EF4-FFF2-40B4-BE49-F238E27FC236}">
                <a16:creationId xmlns:a16="http://schemas.microsoft.com/office/drawing/2014/main" id="{E8DACCD2-1A7A-E34D-9C35-3DF35BBB616D}"/>
              </a:ext>
            </a:extLst>
          </p:cNvPr>
          <p:cNvPicPr>
            <a:picLocks noChangeAspect="1"/>
          </p:cNvPicPr>
          <p:nvPr/>
        </p:nvPicPr>
        <p:blipFill>
          <a:blip r:embed="rId2"/>
          <a:stretch>
            <a:fillRect/>
          </a:stretch>
        </p:blipFill>
        <p:spPr>
          <a:xfrm>
            <a:off x="1406951" y="3241741"/>
            <a:ext cx="1672592" cy="363607"/>
          </a:xfrm>
          <a:prstGeom prst="rect">
            <a:avLst/>
          </a:prstGeom>
        </p:spPr>
      </p:pic>
      <p:sp>
        <p:nvSpPr>
          <p:cNvPr id="9" name="TextBox 8">
            <a:extLst>
              <a:ext uri="{FF2B5EF4-FFF2-40B4-BE49-F238E27FC236}">
                <a16:creationId xmlns:a16="http://schemas.microsoft.com/office/drawing/2014/main" id="{17336CCE-4561-8840-8DAA-4407D7DC7FB6}"/>
              </a:ext>
            </a:extLst>
          </p:cNvPr>
          <p:cNvSpPr txBox="1"/>
          <p:nvPr/>
        </p:nvSpPr>
        <p:spPr>
          <a:xfrm>
            <a:off x="1298713" y="3776870"/>
            <a:ext cx="5192960" cy="369332"/>
          </a:xfrm>
          <a:prstGeom prst="rect">
            <a:avLst/>
          </a:prstGeom>
          <a:noFill/>
        </p:spPr>
        <p:txBody>
          <a:bodyPr wrap="none" rtlCol="0">
            <a:spAutoFit/>
          </a:bodyPr>
          <a:lstStyle/>
          <a:p>
            <a:r>
              <a:rPr lang="en-US" dirty="0"/>
              <a:t>Where     is the collimator aperture        (                      )</a:t>
            </a:r>
          </a:p>
        </p:txBody>
      </p:sp>
      <p:pic>
        <p:nvPicPr>
          <p:cNvPr id="10" name="Picture 9">
            <a:extLst>
              <a:ext uri="{FF2B5EF4-FFF2-40B4-BE49-F238E27FC236}">
                <a16:creationId xmlns:a16="http://schemas.microsoft.com/office/drawing/2014/main" id="{DBFFEAA1-1181-4149-A625-67A4CE84DC76}"/>
              </a:ext>
            </a:extLst>
          </p:cNvPr>
          <p:cNvPicPr>
            <a:picLocks noChangeAspect="1"/>
          </p:cNvPicPr>
          <p:nvPr/>
        </p:nvPicPr>
        <p:blipFill>
          <a:blip r:embed="rId3"/>
          <a:stretch>
            <a:fillRect/>
          </a:stretch>
        </p:blipFill>
        <p:spPr>
          <a:xfrm>
            <a:off x="1973387" y="3747053"/>
            <a:ext cx="363606" cy="363606"/>
          </a:xfrm>
          <a:prstGeom prst="rect">
            <a:avLst/>
          </a:prstGeom>
        </p:spPr>
      </p:pic>
      <p:pic>
        <p:nvPicPr>
          <p:cNvPr id="11" name="Picture 10">
            <a:extLst>
              <a:ext uri="{FF2B5EF4-FFF2-40B4-BE49-F238E27FC236}">
                <a16:creationId xmlns:a16="http://schemas.microsoft.com/office/drawing/2014/main" id="{1C7D695C-C8E4-5245-A2B9-BE12CABB1FBD}"/>
              </a:ext>
            </a:extLst>
          </p:cNvPr>
          <p:cNvPicPr>
            <a:picLocks noChangeAspect="1"/>
          </p:cNvPicPr>
          <p:nvPr/>
        </p:nvPicPr>
        <p:blipFill>
          <a:blip r:embed="rId4"/>
          <a:stretch>
            <a:fillRect/>
          </a:stretch>
        </p:blipFill>
        <p:spPr>
          <a:xfrm>
            <a:off x="5036325" y="3796951"/>
            <a:ext cx="1249899" cy="363607"/>
          </a:xfrm>
          <a:prstGeom prst="rect">
            <a:avLst/>
          </a:prstGeom>
        </p:spPr>
      </p:pic>
      <p:sp>
        <p:nvSpPr>
          <p:cNvPr id="14" name="TextBox 13">
            <a:extLst>
              <a:ext uri="{FF2B5EF4-FFF2-40B4-BE49-F238E27FC236}">
                <a16:creationId xmlns:a16="http://schemas.microsoft.com/office/drawing/2014/main" id="{AB5F9DCB-9ABB-5646-BA37-9BF88A714723}"/>
              </a:ext>
            </a:extLst>
          </p:cNvPr>
          <p:cNvSpPr txBox="1"/>
          <p:nvPr/>
        </p:nvSpPr>
        <p:spPr>
          <a:xfrm>
            <a:off x="954157" y="5300870"/>
            <a:ext cx="6718891" cy="369332"/>
          </a:xfrm>
          <a:prstGeom prst="rect">
            <a:avLst/>
          </a:prstGeom>
          <a:noFill/>
        </p:spPr>
        <p:txBody>
          <a:bodyPr wrap="none" rtlCol="0">
            <a:spAutoFit/>
          </a:bodyPr>
          <a:lstStyle/>
          <a:p>
            <a:r>
              <a:rPr lang="en-US" dirty="0"/>
              <a:t>The momentum acceptance for amplitude                                             is </a:t>
            </a:r>
          </a:p>
        </p:txBody>
      </p:sp>
      <p:pic>
        <p:nvPicPr>
          <p:cNvPr id="15" name="Picture 14">
            <a:extLst>
              <a:ext uri="{FF2B5EF4-FFF2-40B4-BE49-F238E27FC236}">
                <a16:creationId xmlns:a16="http://schemas.microsoft.com/office/drawing/2014/main" id="{C555899A-A033-4A47-843F-92229E0207B5}"/>
              </a:ext>
            </a:extLst>
          </p:cNvPr>
          <p:cNvPicPr>
            <a:picLocks noChangeAspect="1"/>
          </p:cNvPicPr>
          <p:nvPr/>
        </p:nvPicPr>
        <p:blipFill>
          <a:blip r:embed="rId5"/>
          <a:stretch>
            <a:fillRect/>
          </a:stretch>
        </p:blipFill>
        <p:spPr>
          <a:xfrm>
            <a:off x="5036325" y="5315226"/>
            <a:ext cx="2279132" cy="406182"/>
          </a:xfrm>
          <a:prstGeom prst="rect">
            <a:avLst/>
          </a:prstGeom>
        </p:spPr>
      </p:pic>
      <p:pic>
        <p:nvPicPr>
          <p:cNvPr id="18" name="Picture 17">
            <a:extLst>
              <a:ext uri="{FF2B5EF4-FFF2-40B4-BE49-F238E27FC236}">
                <a16:creationId xmlns:a16="http://schemas.microsoft.com/office/drawing/2014/main" id="{1F8DD203-E8C5-C24E-A3C3-24FAB3EA89EC}"/>
              </a:ext>
            </a:extLst>
          </p:cNvPr>
          <p:cNvPicPr>
            <a:picLocks noChangeAspect="1"/>
          </p:cNvPicPr>
          <p:nvPr/>
        </p:nvPicPr>
        <p:blipFill>
          <a:blip r:embed="rId6"/>
          <a:stretch>
            <a:fillRect/>
          </a:stretch>
        </p:blipFill>
        <p:spPr>
          <a:xfrm>
            <a:off x="1638864" y="4252364"/>
            <a:ext cx="2768345" cy="777882"/>
          </a:xfrm>
          <a:prstGeom prst="rect">
            <a:avLst/>
          </a:prstGeom>
        </p:spPr>
      </p:pic>
      <p:pic>
        <p:nvPicPr>
          <p:cNvPr id="20" name="Picture 19">
            <a:extLst>
              <a:ext uri="{FF2B5EF4-FFF2-40B4-BE49-F238E27FC236}">
                <a16:creationId xmlns:a16="http://schemas.microsoft.com/office/drawing/2014/main" id="{A9B9A659-7AA5-4848-B6A6-299EBB495818}"/>
              </a:ext>
            </a:extLst>
          </p:cNvPr>
          <p:cNvPicPr>
            <a:picLocks noChangeAspect="1"/>
          </p:cNvPicPr>
          <p:nvPr/>
        </p:nvPicPr>
        <p:blipFill>
          <a:blip r:embed="rId7"/>
          <a:stretch>
            <a:fillRect/>
          </a:stretch>
        </p:blipFill>
        <p:spPr>
          <a:xfrm>
            <a:off x="1406950" y="5863171"/>
            <a:ext cx="4639615" cy="643646"/>
          </a:xfrm>
          <a:prstGeom prst="rect">
            <a:avLst/>
          </a:prstGeom>
        </p:spPr>
      </p:pic>
      <p:pic>
        <p:nvPicPr>
          <p:cNvPr id="21" name="Picture 20">
            <a:extLst>
              <a:ext uri="{FF2B5EF4-FFF2-40B4-BE49-F238E27FC236}">
                <a16:creationId xmlns:a16="http://schemas.microsoft.com/office/drawing/2014/main" id="{422E007F-D08D-3F43-847D-9222AAD3EEBE}"/>
              </a:ext>
            </a:extLst>
          </p:cNvPr>
          <p:cNvPicPr>
            <a:picLocks noChangeAspect="1"/>
          </p:cNvPicPr>
          <p:nvPr/>
        </p:nvPicPr>
        <p:blipFill>
          <a:blip r:embed="rId8"/>
          <a:stretch>
            <a:fillRect/>
          </a:stretch>
        </p:blipFill>
        <p:spPr>
          <a:xfrm>
            <a:off x="1192904" y="2041169"/>
            <a:ext cx="3959431" cy="822739"/>
          </a:xfrm>
          <a:prstGeom prst="rect">
            <a:avLst/>
          </a:prstGeom>
        </p:spPr>
      </p:pic>
      <p:sp>
        <p:nvSpPr>
          <p:cNvPr id="22" name="Date Placeholder 21">
            <a:extLst>
              <a:ext uri="{FF2B5EF4-FFF2-40B4-BE49-F238E27FC236}">
                <a16:creationId xmlns:a16="http://schemas.microsoft.com/office/drawing/2014/main" id="{9122DD36-2413-694E-B410-3A4BF9D36FA9}"/>
              </a:ext>
            </a:extLst>
          </p:cNvPr>
          <p:cNvSpPr>
            <a:spLocks noGrp="1"/>
          </p:cNvSpPr>
          <p:nvPr>
            <p:ph type="dt" sz="half" idx="10"/>
          </p:nvPr>
        </p:nvSpPr>
        <p:spPr/>
        <p:txBody>
          <a:bodyPr/>
          <a:lstStyle/>
          <a:p>
            <a:r>
              <a:rPr lang="en-US"/>
              <a:t>3-Nov-2021</a:t>
            </a:r>
          </a:p>
        </p:txBody>
      </p:sp>
      <p:sp>
        <p:nvSpPr>
          <p:cNvPr id="23" name="Footer Placeholder 22">
            <a:extLst>
              <a:ext uri="{FF2B5EF4-FFF2-40B4-BE49-F238E27FC236}">
                <a16:creationId xmlns:a16="http://schemas.microsoft.com/office/drawing/2014/main" id="{3488ECF4-18AF-3145-8C15-1F35098B1487}"/>
              </a:ext>
            </a:extLst>
          </p:cNvPr>
          <p:cNvSpPr>
            <a:spLocks noGrp="1"/>
          </p:cNvSpPr>
          <p:nvPr>
            <p:ph type="ftr" sz="quarter" idx="11"/>
          </p:nvPr>
        </p:nvSpPr>
        <p:spPr/>
        <p:txBody>
          <a:bodyPr/>
          <a:lstStyle/>
          <a:p>
            <a:r>
              <a:rPr lang="en-US"/>
              <a:t>D. Rubin</a:t>
            </a:r>
          </a:p>
        </p:txBody>
      </p:sp>
      <p:sp>
        <p:nvSpPr>
          <p:cNvPr id="24" name="Slide Number Placeholder 23">
            <a:extLst>
              <a:ext uri="{FF2B5EF4-FFF2-40B4-BE49-F238E27FC236}">
                <a16:creationId xmlns:a16="http://schemas.microsoft.com/office/drawing/2014/main" id="{D3145F57-8C84-984E-966A-BAC2E63E910B}"/>
              </a:ext>
            </a:extLst>
          </p:cNvPr>
          <p:cNvSpPr>
            <a:spLocks noGrp="1"/>
          </p:cNvSpPr>
          <p:nvPr>
            <p:ph type="sldNum" sz="quarter" idx="12"/>
          </p:nvPr>
        </p:nvSpPr>
        <p:spPr/>
        <p:txBody>
          <a:bodyPr/>
          <a:lstStyle/>
          <a:p>
            <a:fld id="{8B45D967-5633-AA43-88A6-7EA326F4D837}" type="slidenum">
              <a:rPr lang="en-US" smtClean="0"/>
              <a:t>9</a:t>
            </a:fld>
            <a:endParaRPr lang="en-US"/>
          </a:p>
        </p:txBody>
      </p:sp>
    </p:spTree>
    <p:extLst>
      <p:ext uri="{BB962C8B-B14F-4D97-AF65-F5344CB8AC3E}">
        <p14:creationId xmlns:p14="http://schemas.microsoft.com/office/powerpoint/2010/main" val="66539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2378</TotalTime>
  <Words>874</Words>
  <Application>Microsoft Macintosh PowerPoint</Application>
  <PresentationFormat>Widescreen</PresentationFormat>
  <Paragraphs>199</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Momentum acceptance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Momentum acceptance model</dc:title>
  <dc:creator>David L. Rubin</dc:creator>
  <cp:lastModifiedBy>David L. Rubin</cp:lastModifiedBy>
  <cp:revision>16</cp:revision>
  <dcterms:created xsi:type="dcterms:W3CDTF">2021-11-01T23:14:49Z</dcterms:created>
  <dcterms:modified xsi:type="dcterms:W3CDTF">2021-11-03T14:56:21Z</dcterms:modified>
</cp:coreProperties>
</file>