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31" r:id="rId3"/>
    <p:sldId id="280" r:id="rId4"/>
    <p:sldId id="288" r:id="rId5"/>
    <p:sldId id="289" r:id="rId6"/>
    <p:sldId id="258" r:id="rId7"/>
    <p:sldId id="302" r:id="rId8"/>
    <p:sldId id="300" r:id="rId9"/>
    <p:sldId id="264" r:id="rId10"/>
    <p:sldId id="305" r:id="rId11"/>
    <p:sldId id="321" r:id="rId12"/>
    <p:sldId id="322" r:id="rId13"/>
    <p:sldId id="323" r:id="rId14"/>
    <p:sldId id="303" r:id="rId15"/>
    <p:sldId id="318" r:id="rId16"/>
    <p:sldId id="320" r:id="rId17"/>
    <p:sldId id="312" r:id="rId18"/>
    <p:sldId id="324" r:id="rId19"/>
    <p:sldId id="325" r:id="rId20"/>
    <p:sldId id="304" r:id="rId21"/>
    <p:sldId id="326" r:id="rId22"/>
    <p:sldId id="332" r:id="rId23"/>
    <p:sldId id="330" r:id="rId24"/>
    <p:sldId id="333" r:id="rId25"/>
    <p:sldId id="257" r:id="rId26"/>
    <p:sldId id="319" r:id="rId27"/>
    <p:sldId id="316" r:id="rId28"/>
    <p:sldId id="334" r:id="rId29"/>
    <p:sldId id="335" r:id="rId30"/>
    <p:sldId id="309" r:id="rId31"/>
    <p:sldId id="267" r:id="rId32"/>
    <p:sldId id="328" r:id="rId33"/>
    <p:sldId id="329" r:id="rId34"/>
    <p:sldId id="314" r:id="rId35"/>
    <p:sldId id="310" r:id="rId36"/>
    <p:sldId id="311" r:id="rId37"/>
    <p:sldId id="266" r:id="rId38"/>
    <p:sldId id="299" r:id="rId39"/>
    <p:sldId id="301" r:id="rId40"/>
    <p:sldId id="284" r:id="rId41"/>
    <p:sldId id="285" r:id="rId42"/>
    <p:sldId id="286" r:id="rId43"/>
    <p:sldId id="287" r:id="rId44"/>
    <p:sldId id="260" r:id="rId45"/>
    <p:sldId id="290" r:id="rId46"/>
    <p:sldId id="327" r:id="rId47"/>
    <p:sldId id="29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E330C-3C9C-F44D-A568-C53A3B2E0969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FCEB9-E97A-3747-ABBF-DFC3D9EC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36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7EAF4-A3F8-1449-8006-68D85065F3B0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5F69B-5C54-1648-9D5F-DC6019330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65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2B5E5-75EB-9546-933F-95349794B7A6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2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E8A04-CEF7-B84B-9CFA-FD2901D594CD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7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E0DDE-B17C-114B-BCEC-5F07BB0E3592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7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B50A9-F755-5A45-9F43-3ED1D09F6F18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9047-32AD-6744-9B3C-BFF8A661496F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B2F35-ED95-2E46-9EBF-05CB3254070F}" type="datetime1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3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B9A2-FC2D-1940-93CF-DC8D7D55DFAE}" type="datetime1">
              <a:rPr lang="en-US" smtClean="0"/>
              <a:t>11/30/18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7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DD581-330A-F84F-BA5A-CB01A5B994E4}" type="datetime1">
              <a:rPr lang="en-US" smtClean="0"/>
              <a:t>11/30/18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7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9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6BD1-F633-DC41-860D-8C46415C4701}" type="datetime1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7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CA1F-7E09-D249-8630-582AD814C4AE}" type="datetime1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4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6B5DF-4602-B449-9172-8BA9DA99749E}" type="datetime1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37947-D816-9049-9E32-E1AFF0E8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6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Relationship Id="rId3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Relationship Id="rId3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Relationship Id="rId3" Type="http://schemas.openxmlformats.org/officeDocument/2006/relationships/image" Target="../media/image1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8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105" y="2130425"/>
            <a:ext cx="8261529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of E-field and Pitch systematics and dependence on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</a:t>
            </a:r>
          </a:p>
          <a:p>
            <a:r>
              <a:rPr lang="en-US" dirty="0" smtClean="0"/>
              <a:t>November 30,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2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620" y="3219219"/>
            <a:ext cx="5349231" cy="3566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68" y="-139230"/>
            <a:ext cx="5349240" cy="3566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763" y="225776"/>
            <a:ext cx="2333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Dependence of E-field correction on </a:t>
            </a:r>
            <a:r>
              <a:rPr lang="en-US" dirty="0" err="1" smtClean="0"/>
              <a:t>Betatron</a:t>
            </a:r>
            <a:r>
              <a:rPr lang="en-US" dirty="0" smtClean="0"/>
              <a:t> amplitude with and without </a:t>
            </a:r>
            <a:r>
              <a:rPr lang="en-US" dirty="0" err="1" smtClean="0"/>
              <a:t>sextupole</a:t>
            </a:r>
            <a:r>
              <a:rPr lang="en-US" dirty="0" smtClean="0"/>
              <a:t>-like </a:t>
            </a:r>
            <a:endParaRPr lang="en-US" dirty="0"/>
          </a:p>
        </p:txBody>
      </p:sp>
      <p:pic>
        <p:nvPicPr>
          <p:cNvPr id="9" name="Picture 8" descr="Delta_p∕p_=_0.2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2178965"/>
            <a:ext cx="1726413" cy="3130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668" y="3085630"/>
            <a:ext cx="2769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Efield</a:t>
            </a:r>
            <a:r>
              <a:rPr lang="en-US" dirty="0" smtClean="0"/>
              <a:t> correction decreases with </a:t>
            </a:r>
            <a:r>
              <a:rPr lang="en-US" dirty="0" err="1" smtClean="0"/>
              <a:t>betatron</a:t>
            </a:r>
            <a:r>
              <a:rPr lang="en-US" dirty="0" smtClean="0"/>
              <a:t> amplitude for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cs typeface="Symbol" charset="2"/>
              </a:rPr>
              <a:t>p</a:t>
            </a:r>
            <a:r>
              <a:rPr lang="en-US" dirty="0" smtClean="0">
                <a:cs typeface="Symbol" charset="2"/>
              </a:rPr>
              <a:t>/p &gt; 0</a:t>
            </a:r>
          </a:p>
          <a:p>
            <a:endParaRPr lang="en-US" dirty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And increases for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>
                <a:cs typeface="Symbol" charset="2"/>
              </a:rPr>
              <a:t>p</a:t>
            </a:r>
            <a:r>
              <a:rPr lang="en-US" dirty="0">
                <a:cs typeface="Symbol" charset="2"/>
              </a:rPr>
              <a:t>/p </a:t>
            </a:r>
            <a:r>
              <a:rPr lang="en-US" dirty="0" smtClean="0">
                <a:cs typeface="Symbol" charset="2"/>
              </a:rPr>
              <a:t>&lt; </a:t>
            </a:r>
            <a:r>
              <a:rPr lang="en-US" dirty="0">
                <a:cs typeface="Symbol" charset="2"/>
              </a:rPr>
              <a:t>0</a:t>
            </a:r>
          </a:p>
          <a:p>
            <a:endParaRPr lang="en-US" dirty="0" smtClean="0"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8514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71026" y="1042501"/>
            <a:ext cx="2576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 we know so far?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3989" y="1942843"/>
            <a:ext cx="7677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 = 0.2%, then due to the quadratic dependence of E-field on displacement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E-Field contribution decreases by ~ 3.5% as </a:t>
            </a:r>
            <a:r>
              <a:rPr lang="en-US" dirty="0" err="1" smtClean="0"/>
              <a:t>betatron</a:t>
            </a:r>
            <a:r>
              <a:rPr lang="en-US" dirty="0" smtClean="0"/>
              <a:t> amplitude increases from 0 to 2.5 cm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(The quadratic dependence is evident in 3-D Opera </a:t>
            </a:r>
            <a:r>
              <a:rPr lang="en-US" dirty="0" err="1" smtClean="0"/>
              <a:t>quadrupole</a:t>
            </a:r>
            <a:r>
              <a:rPr lang="en-US" dirty="0" smtClean="0"/>
              <a:t> field map)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57708" y="4463801"/>
            <a:ext cx="22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Does it really matter?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41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2n(n-1)_beta^2_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72" y="3341113"/>
            <a:ext cx="3505200" cy="482600"/>
          </a:xfrm>
          <a:prstGeom prst="rect">
            <a:avLst/>
          </a:prstGeom>
        </p:spPr>
      </p:pic>
      <p:pic>
        <p:nvPicPr>
          <p:cNvPr id="6" name="Picture 5" descr="vec_C_e(T)_sim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60" y="1243376"/>
            <a:ext cx="4441586" cy="912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288" y="587592"/>
            <a:ext cx="341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 for each </a:t>
            </a:r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3029" y="2511481"/>
            <a:ext cx="699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Averaging over the distribution assuming E-field is linear in displacement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8342" y="4268856"/>
            <a:ext cx="749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here         is the equilibrium radial displacement for particle with momentum  </a:t>
            </a:r>
            <a:endParaRPr lang="en-US" dirty="0"/>
          </a:p>
        </p:txBody>
      </p:sp>
      <p:pic>
        <p:nvPicPr>
          <p:cNvPr id="10" name="Picture 9" descr="x_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97" y="4384188"/>
            <a:ext cx="289560" cy="193040"/>
          </a:xfrm>
          <a:prstGeom prst="rect">
            <a:avLst/>
          </a:prstGeom>
        </p:spPr>
      </p:pic>
      <p:pic>
        <p:nvPicPr>
          <p:cNvPr id="12" name="Picture 11" descr="Delta_p∕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35" y="4311114"/>
            <a:ext cx="665480" cy="296760"/>
          </a:xfrm>
          <a:prstGeom prst="rect">
            <a:avLst/>
          </a:prstGeom>
        </p:spPr>
      </p:pic>
      <p:pic>
        <p:nvPicPr>
          <p:cNvPr id="13" name="Picture 12" descr="x_e_=_eta_Delta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18" y="4927138"/>
            <a:ext cx="2095500" cy="419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3029" y="5710019"/>
            <a:ext cx="701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Let’s check to see if the linear formula gives the correct answer for a realistic distribution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68180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4156" y="843479"/>
            <a:ext cx="663467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Propagate a ‘realistic’ distribution through the injection channel (through </a:t>
            </a:r>
            <a:r>
              <a:rPr lang="en-US" dirty="0" err="1" smtClean="0"/>
              <a:t>backleg</a:t>
            </a:r>
            <a:r>
              <a:rPr lang="en-US" dirty="0" smtClean="0"/>
              <a:t> iron and inflector and into storage ring)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Assume longitudinal distribution is as measured in Spring 18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Kicker pulse shape </a:t>
            </a:r>
            <a:r>
              <a:rPr lang="mr-IN" dirty="0" smtClean="0"/>
              <a:t>–</a:t>
            </a:r>
            <a:r>
              <a:rPr lang="en-US" dirty="0" smtClean="0"/>
              <a:t> as measured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around the ring </a:t>
            </a:r>
            <a:r>
              <a:rPr lang="mr-IN" dirty="0" smtClean="0"/>
              <a:t>–</a:t>
            </a:r>
            <a:r>
              <a:rPr lang="en-US" dirty="0" smtClean="0"/>
              <a:t> (</a:t>
            </a:r>
            <a:r>
              <a:rPr lang="en-US" dirty="0" err="1" smtClean="0"/>
              <a:t>quadrupole</a:t>
            </a:r>
            <a:r>
              <a:rPr lang="en-US" dirty="0" smtClean="0"/>
              <a:t> field as per Opera 3D map) until </a:t>
            </a:r>
            <a:r>
              <a:rPr lang="en-US" dirty="0" err="1" smtClean="0"/>
              <a:t>muon</a:t>
            </a:r>
            <a:r>
              <a:rPr lang="en-US" dirty="0" smtClean="0"/>
              <a:t> decays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 each </a:t>
            </a:r>
            <a:r>
              <a:rPr lang="en-US" dirty="0" err="1" smtClean="0"/>
              <a:t>muon</a:t>
            </a:r>
            <a:r>
              <a:rPr lang="en-US" dirty="0" smtClean="0"/>
              <a:t> that decays at t &gt; 35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 record:</a:t>
            </a:r>
            <a:endParaRPr lang="en-US" dirty="0"/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Momentum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End phase space coordinates, decay time, </a:t>
            </a:r>
          </a:p>
          <a:p>
            <a:pPr marL="1200150" lvl="2" indent="-285750">
              <a:buFont typeface="Courier New"/>
              <a:buChar char="o"/>
            </a:pPr>
            <a:r>
              <a:rPr lang="en-US" dirty="0" smtClean="0"/>
              <a:t>closed orbit</a:t>
            </a:r>
          </a:p>
          <a:p>
            <a:pPr marL="1200150" lvl="2" indent="-285750">
              <a:buFont typeface="Courier New"/>
              <a:buChar char="o"/>
            </a:pPr>
            <a:endParaRPr lang="en-US" dirty="0"/>
          </a:p>
          <a:p>
            <a:pPr marL="1200150" lvl="2" indent="-285750">
              <a:buFont typeface="Courier New"/>
              <a:buChar char="o"/>
            </a:pPr>
            <a:endParaRPr lang="en-US" dirty="0" smtClean="0"/>
          </a:p>
          <a:p>
            <a:pPr marL="1200150" lvl="2" indent="-285750">
              <a:buFont typeface="Courier New"/>
              <a:buChar char="o"/>
            </a:pPr>
            <a:r>
              <a:rPr lang="en-US" dirty="0" smtClean="0"/>
              <a:t>Fast rotation frequency</a:t>
            </a:r>
          </a:p>
          <a:p>
            <a:pPr marL="1200150" lvl="2" indent="-285750">
              <a:buFont typeface="Courier New"/>
              <a:buChar char="o"/>
            </a:pPr>
            <a:endParaRPr lang="en-US" dirty="0"/>
          </a:p>
          <a:p>
            <a:pPr marL="1200150" lvl="2" indent="-285750">
              <a:buFont typeface="Courier New"/>
              <a:buChar char="o"/>
            </a:pPr>
            <a:endParaRPr lang="en-US" dirty="0" smtClean="0"/>
          </a:p>
          <a:p>
            <a:pPr marL="1200150" lvl="2" indent="-285750">
              <a:buFont typeface="Courier New"/>
              <a:buChar char="o"/>
            </a:pPr>
            <a:r>
              <a:rPr lang="en-US" dirty="0" err="1" smtClean="0"/>
              <a:t>Efield</a:t>
            </a:r>
            <a:r>
              <a:rPr lang="en-US" dirty="0" smtClean="0"/>
              <a:t> contribution</a:t>
            </a:r>
          </a:p>
          <a:p>
            <a:pPr lvl="2"/>
            <a:r>
              <a:rPr lang="en-US" dirty="0" smtClean="0"/>
              <a:t>       </a:t>
            </a:r>
          </a:p>
        </p:txBody>
      </p:sp>
      <p:pic>
        <p:nvPicPr>
          <p:cNvPr id="6" name="Picture 5" descr="vec_C_e(T)_sim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26" y="5433904"/>
            <a:ext cx="3176866" cy="652673"/>
          </a:xfrm>
          <a:prstGeom prst="rect">
            <a:avLst/>
          </a:prstGeom>
        </p:spPr>
      </p:pic>
      <p:pic>
        <p:nvPicPr>
          <p:cNvPr id="8" name="Picture 7" descr="x_e_=_frac_1_N_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09" y="3409600"/>
            <a:ext cx="1647235" cy="798145"/>
          </a:xfrm>
          <a:prstGeom prst="rect">
            <a:avLst/>
          </a:prstGeom>
        </p:spPr>
      </p:pic>
      <p:pic>
        <p:nvPicPr>
          <p:cNvPr id="9" name="Picture 8" descr="f_FR_=_frac_N_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40" y="4386518"/>
            <a:ext cx="1210974" cy="610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0066" y="331705"/>
            <a:ext cx="422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Characterization of a simulated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64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plot_off_mp_b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45" y="-131701"/>
            <a:ext cx="5349240" cy="3566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18" y="3155315"/>
            <a:ext cx="5349240" cy="356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19" y="2912814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 off </a:t>
            </a:r>
            <a:r>
              <a:rPr lang="en-US" dirty="0" err="1" smtClean="0"/>
              <a:t>sextupole</a:t>
            </a:r>
            <a:r>
              <a:rPr lang="en-US" dirty="0" smtClean="0"/>
              <a:t> component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7718" y="4769556"/>
            <a:ext cx="303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Correction increases with amplitude (path length effect)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4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all_EndOfTracking_phase_space.dat_hist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78" y="3904325"/>
            <a:ext cx="4158518" cy="2772345"/>
          </a:xfrm>
          <a:prstGeom prst="rect">
            <a:avLst/>
          </a:prstGeom>
        </p:spPr>
      </p:pic>
      <p:pic>
        <p:nvPicPr>
          <p:cNvPr id="6" name="Picture 5" descr="ZtUbTi-all_EndOfTracking_phase_space.dat_hist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12" y="246725"/>
            <a:ext cx="54864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080" y="739228"/>
            <a:ext cx="2114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18.3/13.1 kV</a:t>
            </a:r>
          </a:p>
          <a:p>
            <a:r>
              <a:rPr lang="en-US" dirty="0" smtClean="0"/>
              <a:t>Kicker  204 G (~70%)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6813" y="1876502"/>
            <a:ext cx="313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of equilibrium radii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08698" y="6519544"/>
            <a:ext cx="76100" cy="201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48321" y="6519544"/>
            <a:ext cx="76100" cy="201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1985" y="479550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at decay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65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 descr="all_EndOfTracking_phase_space.dat_hist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90" y="3384355"/>
            <a:ext cx="5201109" cy="3467406"/>
          </a:xfrm>
          <a:prstGeom prst="rect">
            <a:avLst/>
          </a:prstGeom>
        </p:spPr>
      </p:pic>
      <p:pic>
        <p:nvPicPr>
          <p:cNvPr id="5" name="Picture 4" descr="all_EndOfTracking_phase_space.dat_hist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" y="114044"/>
            <a:ext cx="5288781" cy="3525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4860" y="815046"/>
            <a:ext cx="235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rotation frequency distribution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93970" y="5117734"/>
            <a:ext cx="244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18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5440" y="4607285"/>
            <a:ext cx="199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</a:t>
            </a:r>
            <a:endParaRPr lang="en-US" dirty="0"/>
          </a:p>
        </p:txBody>
      </p:sp>
      <p:pic>
        <p:nvPicPr>
          <p:cNvPr id="7" name="Picture 6" descr="8ZrfNj-BetaCross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98" y="2631132"/>
            <a:ext cx="4534880" cy="3023253"/>
          </a:xfrm>
          <a:prstGeom prst="rect">
            <a:avLst/>
          </a:prstGeom>
        </p:spPr>
      </p:pic>
      <p:pic>
        <p:nvPicPr>
          <p:cNvPr id="10" name="Picture 9" descr="RZYOC4-BetaCrossE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0" y="3291652"/>
            <a:ext cx="4951476" cy="3300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3287" y="2036236"/>
            <a:ext cx="247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E-field </a:t>
            </a:r>
            <a:r>
              <a:rPr lang="en-US" dirty="0" err="1" smtClean="0"/>
              <a:t>conribution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momentum</a:t>
            </a:r>
            <a:endParaRPr lang="en-US" dirty="0"/>
          </a:p>
        </p:txBody>
      </p:sp>
      <p:pic>
        <p:nvPicPr>
          <p:cNvPr id="9" name="Picture 8" descr="RZYOC4-BetaCrossE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64" y="91852"/>
            <a:ext cx="4942120" cy="32947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8895" y="1272046"/>
            <a:ext cx="199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68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2n(n-1)_beta^2_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90" y="3099813"/>
            <a:ext cx="3505200" cy="48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288" y="587592"/>
            <a:ext cx="6710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step. Since we have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and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 </a:t>
            </a:r>
            <a:r>
              <a:rPr lang="en-US" dirty="0" smtClean="0"/>
              <a:t>for every </a:t>
            </a:r>
            <a:r>
              <a:rPr lang="en-US" dirty="0" err="1" smtClean="0"/>
              <a:t>muon</a:t>
            </a:r>
            <a:r>
              <a:rPr lang="en-US" dirty="0" smtClean="0"/>
              <a:t> we can</a:t>
            </a:r>
            <a:r>
              <a:rPr lang="en-US" baseline="-25000" dirty="0" smtClean="0"/>
              <a:t> </a:t>
            </a:r>
            <a:r>
              <a:rPr lang="en-US" dirty="0" smtClean="0"/>
              <a:t>compare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3029" y="2511481"/>
            <a:ext cx="38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o </a:t>
            </a:r>
            <a:endParaRPr lang="en-US" dirty="0"/>
          </a:p>
        </p:txBody>
      </p:sp>
      <p:pic>
        <p:nvPicPr>
          <p:cNvPr id="4" name="Picture 3" descr="langle_C_e_rang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131475"/>
            <a:ext cx="5092700" cy="1054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0084" y="1468980"/>
            <a:ext cx="70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Exact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5565" y="3213081"/>
            <a:ext cx="224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Linear approximation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947450" y="1535320"/>
            <a:ext cx="135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0.298 ppm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89185" y="3155936"/>
            <a:ext cx="135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0.323 ppm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89982" y="4160528"/>
            <a:ext cx="6037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reconstruct the distribution of </a:t>
            </a:r>
            <a:r>
              <a:rPr lang="en-US" dirty="0" err="1" smtClean="0"/>
              <a:t>equilbrium</a:t>
            </a:r>
            <a:r>
              <a:rPr lang="en-US" dirty="0" smtClean="0"/>
              <a:t> radii </a:t>
            </a:r>
            <a:r>
              <a:rPr lang="en-US" i="1" dirty="0" smtClean="0"/>
              <a:t>perfectly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there is an 8% discrepancy (25 ppb)</a:t>
            </a:r>
          </a:p>
        </p:txBody>
      </p:sp>
    </p:spTree>
    <p:extLst>
      <p:ext uri="{BB962C8B-B14F-4D97-AF65-F5344CB8AC3E}">
        <p14:creationId xmlns:p14="http://schemas.microsoft.com/office/powerpoint/2010/main" val="79581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00839" y="625501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correlation depend on kicker, quads, scraping 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844146"/>
              </p:ext>
            </p:extLst>
          </p:nvPr>
        </p:nvGraphicFramePr>
        <p:xfrm>
          <a:off x="341213" y="1038453"/>
          <a:ext cx="8520813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594"/>
                <a:gridCol w="1498750"/>
                <a:gridCol w="1495022"/>
                <a:gridCol w="1129204"/>
                <a:gridCol w="35732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Config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Quad [kV]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kicker [G]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scraping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Inject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axis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dx =</a:t>
                      </a:r>
                      <a:r>
                        <a:rPr lang="en-US" baseline="0" dirty="0" smtClean="0"/>
                        <a:t> 1cm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On axis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dp</a:t>
                      </a:r>
                      <a:r>
                        <a:rPr lang="en-US" dirty="0" smtClean="0"/>
                        <a:t>/p=0.1%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18.3/13.1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</a:t>
                      </a:r>
                      <a:r>
                        <a:rPr lang="en-US" baseline="0" dirty="0" smtClean="0"/>
                        <a:t>s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dp</a:t>
                      </a:r>
                      <a:r>
                        <a:rPr lang="en-US" baseline="0" dirty="0" smtClean="0"/>
                        <a:t>/p=0.1%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18.3/13.1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</a:t>
                      </a:r>
                      <a:r>
                        <a:rPr lang="en-US" baseline="0" dirty="0" smtClean="0"/>
                        <a:t>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18.3/13.1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18.3/13.1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172/267/183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18.3/13.1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25./17.9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32./22.7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Through inflector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axis </a:t>
                      </a:r>
                      <a:r>
                        <a:rPr lang="mr-IN" dirty="0" smtClean="0"/>
                        <a:t>–</a:t>
                      </a:r>
                      <a:r>
                        <a:rPr lang="en-US" baseline="0" dirty="0" smtClean="0"/>
                        <a:t> linear quad field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axis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linear quad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dp</a:t>
                      </a:r>
                      <a:r>
                        <a:rPr lang="en-US" dirty="0" smtClean="0"/>
                        <a:t>/p=0.1%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20.5/14.5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axis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321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2n(n-1)_beta^2_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72" y="3502227"/>
            <a:ext cx="3505200" cy="48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288" y="587592"/>
            <a:ext cx="281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 for each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3029" y="2511481"/>
            <a:ext cx="737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Averaging over the distribution, assuming E-field is linear in displacement, continuous quad approximation, independent of </a:t>
            </a:r>
            <a:r>
              <a:rPr lang="en-US" dirty="0" err="1" smtClean="0"/>
              <a:t>betatron</a:t>
            </a:r>
            <a:r>
              <a:rPr lang="en-US" dirty="0" smtClean="0"/>
              <a:t> amplitude . . 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342" y="4268856"/>
            <a:ext cx="749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here         is the equilibrium radial displacement for particle with momentum  </a:t>
            </a:r>
            <a:endParaRPr lang="en-US" dirty="0"/>
          </a:p>
        </p:txBody>
      </p:sp>
      <p:pic>
        <p:nvPicPr>
          <p:cNvPr id="10" name="Picture 9" descr="x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97" y="4384188"/>
            <a:ext cx="289560" cy="193040"/>
          </a:xfrm>
          <a:prstGeom prst="rect">
            <a:avLst/>
          </a:prstGeom>
        </p:spPr>
      </p:pic>
      <p:pic>
        <p:nvPicPr>
          <p:cNvPr id="12" name="Picture 11" descr="Delta_p∕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35" y="4311114"/>
            <a:ext cx="665480" cy="296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7833" y="4970791"/>
            <a:ext cx="701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Let’s check those assumptions</a:t>
            </a:r>
            <a:endParaRPr lang="en-US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418" y="1127797"/>
            <a:ext cx="4499286" cy="130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plot_off_mp_b1-b2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66" y="-103690"/>
            <a:ext cx="5349240" cy="3566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171" y="3300800"/>
            <a:ext cx="5349240" cy="3566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370" y="2890736"/>
            <a:ext cx="301037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Restore </a:t>
            </a:r>
            <a:r>
              <a:rPr lang="en-US" dirty="0" err="1" smtClean="0"/>
              <a:t>sextupole</a:t>
            </a:r>
            <a:r>
              <a:rPr lang="en-US" dirty="0" smtClean="0"/>
              <a:t> component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Correction </a:t>
            </a:r>
            <a:r>
              <a:rPr lang="en-US" i="1" dirty="0" smtClean="0"/>
              <a:t>decreases</a:t>
            </a:r>
            <a:r>
              <a:rPr lang="en-US" dirty="0" smtClean="0"/>
              <a:t> with amplitude (average orbit shifted radially inward)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90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 descr="EfieldCorrection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4" y="891184"/>
            <a:ext cx="6766302" cy="45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11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 descr="EfieldCorrection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4" y="891184"/>
            <a:ext cx="6766302" cy="45108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952489" y="995115"/>
            <a:ext cx="5658428" cy="370561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394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EfieldCorrection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48" y="805897"/>
            <a:ext cx="6775704" cy="45171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952489" y="900342"/>
            <a:ext cx="5914337" cy="38003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660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08937" y="1658525"/>
            <a:ext cx="6950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If we measure equilibrium radial distribution perfectly</a:t>
            </a:r>
          </a:p>
          <a:p>
            <a:r>
              <a:rPr lang="en-US" sz="2400" i="1" dirty="0" smtClean="0"/>
              <a:t> then we know E field contribution to better than 10%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81122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1080" y="1048786"/>
            <a:ext cx="65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</a:t>
            </a:r>
            <a:endParaRPr lang="en-US" dirty="0"/>
          </a:p>
        </p:txBody>
      </p:sp>
      <p:pic>
        <p:nvPicPr>
          <p:cNvPr id="11" name="Picture 10" descr="vec_omega_a_sim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0" y="1621673"/>
            <a:ext cx="7922074" cy="741247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1D55-9740-5A42-BD9C-4EBCD20D76CF}" type="datetime1">
              <a:rPr lang="en-US" smtClean="0"/>
              <a:t>11/30/18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25</a:t>
            </a:fld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686982" y="1418118"/>
            <a:ext cx="2435873" cy="1178658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vec_C_p(T)_=_f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45" y="3112054"/>
            <a:ext cx="4336714" cy="903018"/>
          </a:xfrm>
          <a:prstGeom prst="rect">
            <a:avLst/>
          </a:prstGeom>
        </p:spPr>
      </p:pic>
      <p:pic>
        <p:nvPicPr>
          <p:cNvPr id="3" name="Picture 2" descr="langle_C_p_rang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40" y="4685552"/>
            <a:ext cx="2298700" cy="10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164" y="3478163"/>
            <a:ext cx="74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Exact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58248" y="5032438"/>
            <a:ext cx="120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First order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39712" y="521251"/>
            <a:ext cx="228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pitch correction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12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all_EndOfTracking_phase_space.dat_hist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13731"/>
            <a:ext cx="5394955" cy="3596635"/>
          </a:xfrm>
          <a:prstGeom prst="rect">
            <a:avLst/>
          </a:prstGeom>
        </p:spPr>
      </p:pic>
      <p:pic>
        <p:nvPicPr>
          <p:cNvPr id="6" name="Picture 5" descr="BetaCrossE_60hr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3" y="3276221"/>
            <a:ext cx="5394955" cy="3596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8344" y="1288911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distribution of decay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3551" y="4823938"/>
            <a:ext cx="213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pitch contribution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06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EfieldCorrection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5" y="1251316"/>
            <a:ext cx="6467774" cy="431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65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EfieldCorrectionSummary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5" y="1251316"/>
            <a:ext cx="6467774" cy="431184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876665" y="1175178"/>
            <a:ext cx="5658428" cy="370561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703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8937" y="1658525"/>
            <a:ext cx="5708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If we measure vertical distribution perfectly</a:t>
            </a:r>
          </a:p>
          <a:p>
            <a:r>
              <a:rPr lang="en-US" sz="2400" i="1" dirty="0" smtClean="0"/>
              <a:t> then we know pitch contribution to 5%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150166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05" y="4794648"/>
            <a:ext cx="875635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 curved geometry, </a:t>
            </a:r>
            <a:r>
              <a:rPr lang="en-US" dirty="0"/>
              <a:t>t</a:t>
            </a:r>
            <a:r>
              <a:rPr lang="en-US" dirty="0" smtClean="0"/>
              <a:t>he integrated E-field along the trajectory depends on </a:t>
            </a:r>
            <a:r>
              <a:rPr lang="en-US" dirty="0" err="1" smtClean="0"/>
              <a:t>betatron</a:t>
            </a:r>
            <a:r>
              <a:rPr lang="en-US" dirty="0" smtClean="0"/>
              <a:t> amplitude in two ways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Sextupole</a:t>
            </a:r>
            <a:r>
              <a:rPr lang="en-US" dirty="0" smtClean="0"/>
              <a:t> (quadratic) component of the quads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Sextupole</a:t>
            </a:r>
            <a:r>
              <a:rPr lang="en-US" dirty="0" smtClean="0"/>
              <a:t> component is symmetric about magic radius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Shifts the ‘closed orbit’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Path length (asymmetric about magic radius)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133232" y="3536776"/>
            <a:ext cx="68189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92" y="301948"/>
            <a:ext cx="36703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127" y="2184130"/>
            <a:ext cx="45720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8846" y="529437"/>
            <a:ext cx="1997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</a:t>
            </a:r>
          </a:p>
          <a:p>
            <a:r>
              <a:rPr lang="en-US" dirty="0" smtClean="0"/>
              <a:t>Quad linearity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192" y="1345200"/>
            <a:ext cx="6727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an ideal </a:t>
            </a:r>
            <a:r>
              <a:rPr lang="en-US" dirty="0" err="1" smtClean="0"/>
              <a:t>cartesian</a:t>
            </a:r>
            <a:r>
              <a:rPr lang="en-US" dirty="0" smtClean="0"/>
              <a:t> geometry and </a:t>
            </a:r>
            <a:r>
              <a:rPr lang="en-US" dirty="0" err="1" smtClean="0"/>
              <a:t>quadrupole</a:t>
            </a:r>
            <a:r>
              <a:rPr lang="en-US" dirty="0" smtClean="0"/>
              <a:t> where the horizontal field is </a:t>
            </a:r>
            <a:r>
              <a:rPr lang="en-US" dirty="0" err="1" smtClean="0"/>
              <a:t>antisymmetric</a:t>
            </a:r>
            <a:r>
              <a:rPr lang="en-US" dirty="0" smtClean="0"/>
              <a:t> about the closed orbit, the E-field correction is independent of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426308" y="3255074"/>
            <a:ext cx="9769" cy="254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406770" y="2737305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445846" y="3604811"/>
            <a:ext cx="1954" cy="254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43893" y="3904726"/>
            <a:ext cx="9769" cy="4552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3140" y="307040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pic>
        <p:nvPicPr>
          <p:cNvPr id="7" name="Picture 6" descr="x_e=_eta_Delta_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44" y="4334895"/>
            <a:ext cx="1834433" cy="3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8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10" y="2279446"/>
            <a:ext cx="5486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9629" y="6081092"/>
            <a:ext cx="203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Rotation Signal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9653" y="676409"/>
            <a:ext cx="703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also </a:t>
            </a:r>
            <a:r>
              <a:rPr lang="en-US" dirty="0"/>
              <a:t> </a:t>
            </a:r>
            <a:r>
              <a:rPr lang="en-US" dirty="0" smtClean="0"/>
              <a:t>generates a fast rotation signal, namely the distribution of </a:t>
            </a:r>
            <a:r>
              <a:rPr lang="en-US" dirty="0" err="1" smtClean="0"/>
              <a:t>muon</a:t>
            </a:r>
            <a:r>
              <a:rPr lang="en-US" dirty="0" smtClean="0"/>
              <a:t> decay times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4679" y="360137"/>
            <a:ext cx="627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Next. </a:t>
            </a:r>
            <a:r>
              <a:rPr lang="en-US" dirty="0"/>
              <a:t>C</a:t>
            </a:r>
            <a:r>
              <a:rPr lang="en-US" dirty="0" smtClean="0"/>
              <a:t>heck </a:t>
            </a:r>
            <a:r>
              <a:rPr lang="en-US" dirty="0" smtClean="0"/>
              <a:t>how well the fast rotation analysis reproduces          ? </a:t>
            </a:r>
            <a:endParaRPr lang="en-US" dirty="0"/>
          </a:p>
        </p:txBody>
      </p:sp>
      <p:pic>
        <p:nvPicPr>
          <p:cNvPr id="8" name="Picture 7" descr="x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10" y="470649"/>
            <a:ext cx="3683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17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5078" y="200189"/>
            <a:ext cx="1076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Summary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7613" y="856836"/>
            <a:ext cx="7158370" cy="7017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Effect of E-field and pitch is computed in tracking simulation by integrating (summing along the trajectory)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Efield</a:t>
            </a:r>
            <a:r>
              <a:rPr lang="en-US" dirty="0" smtClean="0"/>
              <a:t> contribution within 10% of calculation based on equilibrium radial distribution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Pitch contribution within 5% of calculation based on vertical distribution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Next step</a:t>
            </a:r>
          </a:p>
          <a:p>
            <a:pPr lvl="1"/>
            <a:r>
              <a:rPr lang="en-US" dirty="0" smtClean="0"/>
              <a:t>Extract equilibrium radial </a:t>
            </a:r>
            <a:r>
              <a:rPr lang="en-US" dirty="0" smtClean="0"/>
              <a:t>distribution with FR-</a:t>
            </a:r>
            <a:r>
              <a:rPr lang="en-US" dirty="0" smtClean="0"/>
              <a:t>analysis and compare with simulation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                                 END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vec_C_e(T)_sim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82" y="1542947"/>
            <a:ext cx="3210039" cy="659488"/>
          </a:xfrm>
          <a:prstGeom prst="rect">
            <a:avLst/>
          </a:prstGeom>
        </p:spPr>
      </p:pic>
      <p:pic>
        <p:nvPicPr>
          <p:cNvPr id="6" name="Picture 5" descr="vec_C_p(T)_=_f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82" y="2357490"/>
            <a:ext cx="3374567" cy="70267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6FE5-F9B6-6745-83AE-F31EFF72E655}" type="datetime1">
              <a:rPr lang="en-US" smtClean="0"/>
              <a:t>11/30/18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6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5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 descr="eta_before_after_scrap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33" y="910136"/>
            <a:ext cx="6894249" cy="45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79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 descr="8ZrfNj-BetaCrossE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27" y="3247390"/>
            <a:ext cx="4663440" cy="3108960"/>
          </a:xfrm>
          <a:prstGeom prst="rect">
            <a:avLst/>
          </a:prstGeom>
        </p:spPr>
      </p:pic>
      <p:pic>
        <p:nvPicPr>
          <p:cNvPr id="5" name="Picture 4" descr="BetaCrossE_60hr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9202"/>
            <a:ext cx="466344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18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49652" y="676409"/>
            <a:ext cx="653255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Generated and track a distribution and compute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Momentum and frequency distribution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E-field correction for each particle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Vertical phase space distribution and pitch correction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Fast rotation signal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Perform fast rotation analysis and see if we get the right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61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46593" y="2963333"/>
            <a:ext cx="86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Backup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40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9476" y="719421"/>
            <a:ext cx="436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initial displacements and amplitudes are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661" y="224833"/>
            <a:ext cx="57118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pitch correction depend on </a:t>
            </a:r>
            <a:r>
              <a:rPr lang="en-US" dirty="0" err="1" smtClean="0"/>
              <a:t>betatron</a:t>
            </a:r>
            <a:r>
              <a:rPr lang="en-US" dirty="0" smtClean="0"/>
              <a:t>  amplitude?</a:t>
            </a:r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y = 0 ,        a</a:t>
            </a:r>
            <a:r>
              <a:rPr lang="en-US" baseline="-25000" dirty="0" smtClean="0"/>
              <a:t>y </a:t>
            </a:r>
            <a:r>
              <a:rPr lang="en-US" dirty="0" smtClean="0"/>
              <a:t>= 0.0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</a:t>
            </a:r>
            <a:r>
              <a:rPr lang="en-US" dirty="0" smtClean="0"/>
              <a:t> = 1 cm,   a</a:t>
            </a:r>
            <a:r>
              <a:rPr lang="en-US" baseline="-25000" dirty="0" smtClean="0"/>
              <a:t>y </a:t>
            </a:r>
            <a:r>
              <a:rPr lang="en-US" dirty="0" smtClean="0"/>
              <a:t>= 5.12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</a:t>
            </a:r>
            <a:r>
              <a:rPr lang="en-US" dirty="0" smtClean="0"/>
              <a:t> = 2 cm,   a</a:t>
            </a:r>
            <a:r>
              <a:rPr lang="en-US" baseline="-25000" dirty="0" smtClean="0"/>
              <a:t>y </a:t>
            </a:r>
            <a:r>
              <a:rPr lang="en-US" dirty="0" smtClean="0"/>
              <a:t>= 64.3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y =  3 cm,  a</a:t>
            </a:r>
            <a:r>
              <a:rPr lang="en-US" baseline="-25000" dirty="0"/>
              <a:t>y</a:t>
            </a:r>
            <a:r>
              <a:rPr lang="en-US" baseline="-25000" dirty="0" smtClean="0"/>
              <a:t> </a:t>
            </a:r>
            <a:r>
              <a:rPr lang="en-US" dirty="0" smtClean="0"/>
              <a:t>= 46.2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</a:t>
            </a:r>
            <a:r>
              <a:rPr lang="en-US" dirty="0" smtClean="0"/>
              <a:t> =  4 cm,  a</a:t>
            </a:r>
            <a:r>
              <a:rPr lang="en-US" baseline="-25000" dirty="0" smtClean="0"/>
              <a:t>y </a:t>
            </a:r>
            <a:r>
              <a:rPr lang="en-US" dirty="0" smtClean="0"/>
              <a:t>= 82.1 mm-</a:t>
            </a:r>
            <a:r>
              <a:rPr lang="en-US" dirty="0" err="1" smtClean="0"/>
              <a:t>mrad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BetaDotB-sing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20" y="2754827"/>
            <a:ext cx="5486400" cy="36576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7DB6-4141-E547-9F78-65255521FEFB}" type="datetime1">
              <a:rPr lang="en-US" smtClean="0"/>
              <a:t>11/30/18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1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_x-iE_y_=_(b_n-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07" y="775347"/>
            <a:ext cx="4203700" cy="73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5271" y="364372"/>
            <a:ext cx="412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Cartesian coordinates </a:t>
            </a:r>
            <a:r>
              <a:rPr lang="mr-IN" dirty="0" smtClean="0"/>
              <a:t>–</a:t>
            </a:r>
            <a:r>
              <a:rPr lang="en-US" dirty="0" smtClean="0"/>
              <a:t> no z- dependence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9626" y="1665700"/>
            <a:ext cx="268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Satisfies Maxwell for any 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479" y="2696352"/>
            <a:ext cx="532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so in cylindrical coordinates. But we can expand as</a:t>
            </a:r>
            <a:endParaRPr lang="en-US" dirty="0"/>
          </a:p>
        </p:txBody>
      </p:sp>
      <p:pic>
        <p:nvPicPr>
          <p:cNvPr id="7" name="Picture 6" descr="E_x_=_sum_n_b_n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75" y="3116452"/>
            <a:ext cx="2552700" cy="82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2340" y="4268357"/>
            <a:ext cx="224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</a:t>
            </a:r>
            <a:r>
              <a:rPr lang="en-US" dirty="0" err="1" smtClean="0"/>
              <a:t>midplane</a:t>
            </a:r>
            <a:r>
              <a:rPr lang="en-US" dirty="0" smtClean="0"/>
              <a:t>  (y=0)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39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_nabla_V_=_E_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/>
          <a:stretch/>
        </p:blipFill>
        <p:spPr>
          <a:xfrm>
            <a:off x="1394958" y="1009831"/>
            <a:ext cx="4184800" cy="76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041" y="478889"/>
            <a:ext cx="19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was our guess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5682" y="2144589"/>
            <a:ext cx="143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form</a:t>
            </a:r>
            <a:endParaRPr lang="en-US" dirty="0"/>
          </a:p>
        </p:txBody>
      </p:sp>
      <p:pic>
        <p:nvPicPr>
          <p:cNvPr id="8" name="Picture 7" descr="Rightarrow_frac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64" y="3872885"/>
            <a:ext cx="4343400" cy="749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8142" y="4903405"/>
            <a:ext cx="216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fitted values give</a:t>
            </a:r>
            <a:endParaRPr lang="en-US" dirty="0"/>
          </a:p>
        </p:txBody>
      </p:sp>
      <p:pic>
        <p:nvPicPr>
          <p:cNvPr id="10" name="Picture 9" descr="Rightarrow_frac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00" y="5684467"/>
            <a:ext cx="3187700" cy="749300"/>
          </a:xfrm>
          <a:prstGeom prst="rect">
            <a:avLst/>
          </a:prstGeom>
        </p:spPr>
      </p:pic>
      <p:pic>
        <p:nvPicPr>
          <p:cNvPr id="11" name="Picture 10" descr="E_x_=_sum_n_fra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8" y="2802362"/>
            <a:ext cx="1968500" cy="787400"/>
          </a:xfrm>
          <a:prstGeom prst="rect">
            <a:avLst/>
          </a:prstGeom>
        </p:spPr>
      </p:pic>
      <p:pic>
        <p:nvPicPr>
          <p:cNvPr id="12" name="Picture 11" descr="E_x_=_sum_n_fra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8" y="2802362"/>
            <a:ext cx="1968500" cy="78740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8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gle_E_r(s)_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4" y="2170297"/>
            <a:ext cx="8569722" cy="2580131"/>
          </a:xfrm>
          <a:prstGeom prst="rect">
            <a:avLst/>
          </a:prstGeom>
        </p:spPr>
      </p:pic>
      <p:pic>
        <p:nvPicPr>
          <p:cNvPr id="3" name="Picture 2" descr="bf_nabla_V=_bf_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0" y="405329"/>
            <a:ext cx="5676900" cy="87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76964" y="5525257"/>
            <a:ext cx="109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440432" y="4750428"/>
            <a:ext cx="199039" cy="7282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422105" y="4902828"/>
            <a:ext cx="85303" cy="5758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52669" y="5638984"/>
            <a:ext cx="126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 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43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_nabla_V=_bf_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0" y="945534"/>
            <a:ext cx="5676900" cy="87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2657" y="2321935"/>
            <a:ext cx="127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term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64187" y="2246116"/>
            <a:ext cx="111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3161" y="1573229"/>
            <a:ext cx="123215" cy="7487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587402" y="1734343"/>
            <a:ext cx="332484" cy="587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23635" y="3136981"/>
            <a:ext cx="709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solution is not unique.</a:t>
            </a:r>
          </a:p>
          <a:p>
            <a:r>
              <a:rPr lang="en-US" dirty="0" smtClean="0"/>
              <a:t>It is possible to find a solution that is linear in x, </a:t>
            </a:r>
          </a:p>
          <a:p>
            <a:r>
              <a:rPr lang="en-US" dirty="0"/>
              <a:t> </a:t>
            </a:r>
            <a:r>
              <a:rPr lang="en-US" dirty="0" smtClean="0"/>
              <a:t>      but then it is necessarily nonlinear in z (vertical)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1715" y="4947143"/>
            <a:ext cx="592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is inevitably a </a:t>
            </a:r>
            <a:r>
              <a:rPr lang="en-US" i="1" dirty="0" err="1" smtClean="0"/>
              <a:t>sextupole</a:t>
            </a:r>
            <a:r>
              <a:rPr lang="en-US" i="1" dirty="0" smtClean="0"/>
              <a:t> component with curved plates</a:t>
            </a:r>
          </a:p>
          <a:p>
            <a:r>
              <a:rPr lang="en-US" i="1" dirty="0"/>
              <a:t> </a:t>
            </a:r>
            <a:r>
              <a:rPr lang="en-US" i="1" dirty="0" smtClean="0"/>
              <a:t>  independent of the plate shape details and alignment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18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thleng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803400"/>
            <a:ext cx="4241800" cy="325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847" y="672887"/>
            <a:ext cx="126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 length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237" y="5051393"/>
            <a:ext cx="6425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particle oscillating about the magic radius (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) </a:t>
            </a:r>
            <a:r>
              <a:rPr lang="en-US" dirty="0" smtClean="0">
                <a:cs typeface="Symbol" charset="2"/>
              </a:rPr>
              <a:t>spends more time</a:t>
            </a:r>
          </a:p>
          <a:p>
            <a:r>
              <a:rPr lang="en-US" dirty="0" smtClean="0">
                <a:cs typeface="Symbol" charset="2"/>
              </a:rPr>
              <a:t>at x&gt;0 than x&lt;0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dl_=_(_rho_0+x)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09" y="5871835"/>
            <a:ext cx="2362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06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t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9"/>
          <a:stretch/>
        </p:blipFill>
        <p:spPr>
          <a:xfrm>
            <a:off x="1156802" y="142475"/>
            <a:ext cx="3127301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9376" y="3544504"/>
            <a:ext cx="73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E-field along the trajectory at the magic radius (momentum = p</a:t>
            </a:r>
            <a:r>
              <a:rPr lang="en-US" baseline="-25000" dirty="0" smtClean="0"/>
              <a:t>0</a:t>
            </a:r>
            <a:r>
              <a:rPr lang="en-US" dirty="0" smtClean="0"/>
              <a:t>) is zero.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57589" y="1137274"/>
            <a:ext cx="303298" cy="398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81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t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4"/>
          <a:stretch/>
        </p:blipFill>
        <p:spPr>
          <a:xfrm>
            <a:off x="2218349" y="-397730"/>
            <a:ext cx="329790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379" y="3440254"/>
            <a:ext cx="7734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what about the </a:t>
            </a:r>
            <a:r>
              <a:rPr lang="en-US" dirty="0" err="1" smtClean="0"/>
              <a:t>muon</a:t>
            </a:r>
            <a:r>
              <a:rPr lang="en-US" dirty="0" smtClean="0"/>
              <a:t> with momentum p</a:t>
            </a:r>
            <a:r>
              <a:rPr lang="en-US" baseline="-25000" dirty="0" smtClean="0"/>
              <a:t>0 </a:t>
            </a:r>
            <a:r>
              <a:rPr lang="en-US" dirty="0" smtClean="0"/>
              <a:t>that oscillates about the magic radius with some </a:t>
            </a:r>
            <a:r>
              <a:rPr lang="en-US" dirty="0" err="1" smtClean="0"/>
              <a:t>betatron</a:t>
            </a:r>
            <a:r>
              <a:rPr lang="en-US" dirty="0" smtClean="0"/>
              <a:t> amplitude           </a:t>
            </a:r>
            <a:r>
              <a:rPr lang="en-US" dirty="0" smtClean="0">
                <a:latin typeface="Symbol" charset="2"/>
                <a:cs typeface="Symbol" charset="2"/>
              </a:rPr>
              <a:t>?</a:t>
            </a:r>
          </a:p>
          <a:p>
            <a:endParaRPr lang="en-US" baseline="-25000" dirty="0">
              <a:latin typeface="Symbol" charset="2"/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Or the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with momentum                       and </a:t>
            </a:r>
            <a:r>
              <a:rPr lang="en-US" dirty="0" err="1" smtClean="0">
                <a:cs typeface="Symbol" charset="2"/>
              </a:rPr>
              <a:t>betatron</a:t>
            </a:r>
            <a:r>
              <a:rPr lang="en-US" dirty="0" smtClean="0">
                <a:cs typeface="Symbol" charset="2"/>
              </a:rPr>
              <a:t> amplitude         ?</a:t>
            </a:r>
            <a:endParaRPr lang="en-US" dirty="0">
              <a:cs typeface="Symbol" charset="2"/>
            </a:endParaRPr>
          </a:p>
        </p:txBody>
      </p:sp>
      <p:pic>
        <p:nvPicPr>
          <p:cNvPr id="4" name="Picture 3" descr="p_0+_Delta_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77" y="4217243"/>
            <a:ext cx="1007774" cy="264668"/>
          </a:xfrm>
          <a:prstGeom prst="rect">
            <a:avLst/>
          </a:prstGeom>
        </p:spPr>
      </p:pic>
      <p:pic>
        <p:nvPicPr>
          <p:cNvPr id="5" name="Picture 4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11" y="4268850"/>
            <a:ext cx="368300" cy="279400"/>
          </a:xfrm>
          <a:prstGeom prst="rect">
            <a:avLst/>
          </a:prstGeom>
        </p:spPr>
      </p:pic>
      <p:pic>
        <p:nvPicPr>
          <p:cNvPr id="6" name="Picture 5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77" y="3824181"/>
            <a:ext cx="368300" cy="279400"/>
          </a:xfrm>
          <a:prstGeom prst="rect">
            <a:avLst/>
          </a:prstGeom>
        </p:spPr>
      </p:pic>
      <p:pic>
        <p:nvPicPr>
          <p:cNvPr id="7" name="Picture 6" descr="x_=_eta_delta_+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03" y="4857765"/>
            <a:ext cx="1828800" cy="368300"/>
          </a:xfrm>
          <a:prstGeom prst="rect">
            <a:avLst/>
          </a:prstGeom>
        </p:spPr>
      </p:pic>
      <p:pic>
        <p:nvPicPr>
          <p:cNvPr id="8" name="Picture 7" descr="delta_=_Delta_p∕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24" y="4952538"/>
            <a:ext cx="1600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85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3661" y="223068"/>
            <a:ext cx="5886385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E-field correction depend on </a:t>
            </a:r>
            <a:r>
              <a:rPr lang="en-US" dirty="0" err="1" smtClean="0"/>
              <a:t>betatron</a:t>
            </a:r>
            <a:r>
              <a:rPr lang="en-US" dirty="0" smtClean="0"/>
              <a:t>  amplitude?</a:t>
            </a:r>
          </a:p>
          <a:p>
            <a:r>
              <a:rPr lang="en-US" dirty="0" smtClean="0"/>
              <a:t> Consider 4 distinct trajectories, </a:t>
            </a:r>
          </a:p>
          <a:p>
            <a:r>
              <a:rPr lang="en-US" dirty="0"/>
              <a:t> </a:t>
            </a:r>
            <a:r>
              <a:rPr lang="en-US" dirty="0" smtClean="0"/>
              <a:t>       initialized at t=0 with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  = 0.02 m,   a</a:t>
            </a:r>
            <a:r>
              <a:rPr lang="en-US" baseline="-25000" dirty="0" smtClean="0"/>
              <a:t>x </a:t>
            </a:r>
            <a:r>
              <a:rPr lang="en-US" dirty="0" smtClean="0"/>
              <a:t>= 0.738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 = 0.0 m,      a</a:t>
            </a:r>
            <a:r>
              <a:rPr lang="en-US" baseline="-25000" dirty="0" smtClean="0"/>
              <a:t>x </a:t>
            </a:r>
            <a:r>
              <a:rPr lang="en-US" dirty="0" smtClean="0"/>
              <a:t>= 39.7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 = -0.01 m,  a</a:t>
            </a:r>
            <a:r>
              <a:rPr lang="en-US" baseline="-25000" dirty="0" smtClean="0"/>
              <a:t>x </a:t>
            </a:r>
            <a:r>
              <a:rPr lang="en-US" dirty="0" smtClean="0"/>
              <a:t>= 64.3  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x=  -0.02 m,  a</a:t>
            </a:r>
            <a:r>
              <a:rPr lang="en-US" baseline="-25000" dirty="0" smtClean="0"/>
              <a:t>x </a:t>
            </a:r>
            <a:r>
              <a:rPr lang="en-US" dirty="0" smtClean="0"/>
              <a:t>= 97.66 mm-</a:t>
            </a:r>
            <a:r>
              <a:rPr lang="en-US" dirty="0" err="1" smtClean="0"/>
              <a:t>mrad</a:t>
            </a:r>
            <a:endParaRPr lang="en-US" dirty="0"/>
          </a:p>
        </p:txBody>
      </p:sp>
      <p:pic>
        <p:nvPicPr>
          <p:cNvPr id="7" name="Picture 6" descr="x_beta_&amp;=&amp;_x-_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1" y="3564223"/>
            <a:ext cx="3839267" cy="1103595"/>
          </a:xfrm>
          <a:prstGeom prst="rect">
            <a:avLst/>
          </a:prstGeom>
        </p:spPr>
      </p:pic>
      <p:pic>
        <p:nvPicPr>
          <p:cNvPr id="8" name="Picture 7" descr="x^prime_=_0,_D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1" y="1249732"/>
            <a:ext cx="2723981" cy="338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271" y="4298486"/>
            <a:ext cx="7391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                                                                                    is the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23661" y="1599246"/>
            <a:ext cx="524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initial displacements and </a:t>
            </a:r>
            <a:r>
              <a:rPr lang="en-US" dirty="0" err="1" smtClean="0"/>
              <a:t>betatron</a:t>
            </a:r>
            <a:r>
              <a:rPr lang="en-US" dirty="0" smtClean="0"/>
              <a:t> amplitudes are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3949-D753-D54B-B317-92B460C8BC96}" type="datetime1">
              <a:rPr lang="en-US" smtClean="0"/>
              <a:t>11/30/18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44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7814" y="3141540"/>
            <a:ext cx="7302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Note that the </a:t>
            </a:r>
            <a:r>
              <a:rPr lang="en-US" dirty="0" err="1" smtClean="0"/>
              <a:t>betatron</a:t>
            </a:r>
            <a:r>
              <a:rPr lang="en-US" dirty="0" smtClean="0"/>
              <a:t> coordinates are related to x and x’ according 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0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591" y="606546"/>
            <a:ext cx="179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correction</a:t>
            </a:r>
            <a:endParaRPr lang="en-US" dirty="0"/>
          </a:p>
        </p:txBody>
      </p:sp>
      <p:pic>
        <p:nvPicPr>
          <p:cNvPr id="3" name="Picture 2" descr="C_e=_left(1-_f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9" y="1545521"/>
            <a:ext cx="8764876" cy="761697"/>
          </a:xfrm>
          <a:prstGeom prst="rect">
            <a:avLst/>
          </a:prstGeom>
        </p:spPr>
      </p:pic>
      <p:pic>
        <p:nvPicPr>
          <p:cNvPr id="5" name="Picture 4" descr="m^2∕p_0^2_=_a_m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62" y="2913681"/>
            <a:ext cx="1816100" cy="43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686" y="2909526"/>
            <a:ext cx="191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Magic momentum</a:t>
            </a:r>
            <a:endParaRPr lang="en-US" dirty="0"/>
          </a:p>
        </p:txBody>
      </p:sp>
      <p:pic>
        <p:nvPicPr>
          <p:cNvPr id="7" name="Picture 6" descr="C_e(_delta,x_b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6" y="4082515"/>
            <a:ext cx="7594600" cy="876300"/>
          </a:xfrm>
          <a:prstGeom prst="rect">
            <a:avLst/>
          </a:prstGeom>
        </p:spPr>
      </p:pic>
      <p:pic>
        <p:nvPicPr>
          <p:cNvPr id="8" name="Picture 7" descr="x_e=_eta_del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17" y="3606859"/>
            <a:ext cx="1181100" cy="33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7978" y="5232775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                                                 then correction is independent of  </a:t>
            </a:r>
            <a:endParaRPr lang="en-US" dirty="0"/>
          </a:p>
        </p:txBody>
      </p:sp>
      <p:pic>
        <p:nvPicPr>
          <p:cNvPr id="10" name="Picture 9" descr="langle_x_e_rang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47" y="5228694"/>
            <a:ext cx="2349500" cy="368300"/>
          </a:xfrm>
          <a:prstGeom prst="rect">
            <a:avLst/>
          </a:prstGeom>
        </p:spPr>
      </p:pic>
      <p:pic>
        <p:nvPicPr>
          <p:cNvPr id="11" name="Picture 10" descr="langle_C_e(_del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06" y="5747676"/>
            <a:ext cx="4216400" cy="749300"/>
          </a:xfrm>
          <a:prstGeom prst="rect">
            <a:avLst/>
          </a:prstGeom>
        </p:spPr>
      </p:pic>
      <p:pic>
        <p:nvPicPr>
          <p:cNvPr id="12" name="Picture 11" descr="x_beta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31" y="5313230"/>
            <a:ext cx="368300" cy="2794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465411" y="3785518"/>
            <a:ext cx="1410893" cy="144725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32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 descr="langle_C_e(_de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364579"/>
            <a:ext cx="4216400" cy="749300"/>
          </a:xfrm>
          <a:prstGeom prst="rect">
            <a:avLst/>
          </a:prstGeom>
        </p:spPr>
      </p:pic>
      <p:pic>
        <p:nvPicPr>
          <p:cNvPr id="5" name="Picture 4" descr="k_&amp;=&amp;_(22.409_f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845"/>
            <a:ext cx="9144000" cy="2008909"/>
          </a:xfrm>
          <a:prstGeom prst="rect">
            <a:avLst/>
          </a:prstGeom>
        </p:spPr>
      </p:pic>
      <p:pic>
        <p:nvPicPr>
          <p:cNvPr id="7" name="Picture 6" descr="k_eff_&amp;=&amp;_k_fra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30" y="4031028"/>
            <a:ext cx="6752841" cy="20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2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6850" y="1208179"/>
            <a:ext cx="51988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minimize the E-field correction </a:t>
            </a:r>
            <a:r>
              <a:rPr lang="en-US" dirty="0"/>
              <a:t>c</a:t>
            </a:r>
            <a:r>
              <a:rPr lang="en-US" dirty="0" smtClean="0"/>
              <a:t>hoose         so that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Then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6850" y="644455"/>
            <a:ext cx="692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                                                    then according to the Miller/Nguyen rule</a:t>
            </a:r>
            <a:endParaRPr lang="en-US" dirty="0"/>
          </a:p>
        </p:txBody>
      </p:sp>
      <p:pic>
        <p:nvPicPr>
          <p:cNvPr id="3" name="Picture 2" descr="langle_x_e_r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99" y="644455"/>
            <a:ext cx="2336800" cy="368300"/>
          </a:xfrm>
          <a:prstGeom prst="rect">
            <a:avLst/>
          </a:prstGeom>
        </p:spPr>
      </p:pic>
      <p:pic>
        <p:nvPicPr>
          <p:cNvPr id="8" name="Picture 7" descr="p_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58" y="1288143"/>
            <a:ext cx="330200" cy="274356"/>
          </a:xfrm>
          <a:prstGeom prst="rect">
            <a:avLst/>
          </a:prstGeom>
        </p:spPr>
      </p:pic>
      <p:pic>
        <p:nvPicPr>
          <p:cNvPr id="10" name="Picture 9" descr="def_vev#1_lang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6" y="4161274"/>
            <a:ext cx="7251700" cy="850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2975" y="5951735"/>
            <a:ext cx="3771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from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283982" y="5012174"/>
            <a:ext cx="56869" cy="7594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2a_mu_langle_fr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3" y="1805214"/>
            <a:ext cx="3670300" cy="88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7481" y="6331185"/>
            <a:ext cx="445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Correction </a:t>
            </a:r>
            <a:r>
              <a:rPr lang="en-US" i="1" dirty="0" smtClean="0"/>
              <a:t>increases</a:t>
            </a:r>
            <a:r>
              <a:rPr lang="en-US" dirty="0" smtClean="0"/>
              <a:t> with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52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gle_E_r_r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3" y="1374206"/>
            <a:ext cx="6896100" cy="85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373" y="481558"/>
            <a:ext cx="875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average E-field for a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with momentum                       and </a:t>
            </a:r>
            <a:r>
              <a:rPr lang="en-US" dirty="0" err="1" smtClean="0">
                <a:cs typeface="Symbol" charset="2"/>
              </a:rPr>
              <a:t>betatron</a:t>
            </a:r>
            <a:r>
              <a:rPr lang="en-US" dirty="0" smtClean="0">
                <a:cs typeface="Symbol" charset="2"/>
              </a:rPr>
              <a:t> amplitude         is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p_0+_Delta_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58" y="540056"/>
            <a:ext cx="1007774" cy="264668"/>
          </a:xfrm>
          <a:prstGeom prst="rect">
            <a:avLst/>
          </a:prstGeom>
        </p:spPr>
      </p:pic>
      <p:pic>
        <p:nvPicPr>
          <p:cNvPr id="6" name="Picture 5" descr="x_b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82" y="572559"/>
            <a:ext cx="368300" cy="279400"/>
          </a:xfrm>
          <a:prstGeom prst="rect">
            <a:avLst/>
          </a:prstGeom>
        </p:spPr>
      </p:pic>
      <p:pic>
        <p:nvPicPr>
          <p:cNvPr id="8" name="Picture 7" descr="(x_e_=_eta_del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73" y="2854081"/>
            <a:ext cx="1409700" cy="36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050" y="3982815"/>
            <a:ext cx="729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positive momentum offset </a:t>
            </a:r>
            <a:r>
              <a:rPr lang="en-US" dirty="0"/>
              <a:t>c</a:t>
            </a:r>
            <a:r>
              <a:rPr lang="en-US" dirty="0" smtClean="0"/>
              <a:t>orrection </a:t>
            </a:r>
            <a:r>
              <a:rPr lang="en-US" i="1" dirty="0" smtClean="0"/>
              <a:t>increases</a:t>
            </a:r>
            <a:r>
              <a:rPr lang="en-US" dirty="0" smtClean="0"/>
              <a:t> with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8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468" y="654288"/>
            <a:ext cx="398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contribution along any trajectory: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425529"/>
            <a:ext cx="564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compute correction in simulation, integrate               along the trajectory of the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=&gt; E-field correction as a function of time,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(t)</a:t>
            </a:r>
            <a:endParaRPr lang="en-US" dirty="0"/>
          </a:p>
        </p:txBody>
      </p:sp>
      <p:pic>
        <p:nvPicPr>
          <p:cNvPr id="5" name="Picture 4" descr="langle_vec_beta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73" y="3425529"/>
            <a:ext cx="1038034" cy="403120"/>
          </a:xfrm>
          <a:prstGeom prst="rect">
            <a:avLst/>
          </a:prstGeom>
        </p:spPr>
      </p:pic>
      <p:pic>
        <p:nvPicPr>
          <p:cNvPr id="6" name="Picture 5" descr="vec_C_e(T)_sim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60" y="1243376"/>
            <a:ext cx="4441586" cy="91250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3A32-799F-1744-B9FE-F9EE245AF1CC}" type="datetime1">
              <a:rPr lang="en-US" smtClean="0"/>
              <a:t>11/30/18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4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EC6F-8F2A-5041-9A7C-4A1E647ECDB3}" type="datetime1">
              <a:rPr lang="en-US" smtClean="0"/>
              <a:t>11/30/18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quad-sext-fi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2" y="740058"/>
            <a:ext cx="6332602" cy="37995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336052" y="1004592"/>
            <a:ext cx="61607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146850" y="4256068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99250" y="3621853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408698" y="3621853"/>
            <a:ext cx="7021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17241" y="1118319"/>
            <a:ext cx="66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77504" y="379091"/>
            <a:ext cx="128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Radially out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65837" y="597832"/>
            <a:ext cx="61607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1464" y="1686957"/>
            <a:ext cx="13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E-field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57708" y="4947143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 component shifts &lt;x&gt; radially inward by</a:t>
            </a:r>
          </a:p>
          <a:p>
            <a:endParaRPr lang="en-US" dirty="0"/>
          </a:p>
        </p:txBody>
      </p:sp>
      <p:pic>
        <p:nvPicPr>
          <p:cNvPr id="16" name="Picture 15" descr="langle_F_x_rang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55" y="5319116"/>
            <a:ext cx="1649191" cy="855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46" y="105080"/>
            <a:ext cx="435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orbit depends on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91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d_fi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1" y="1714716"/>
            <a:ext cx="5486400" cy="3657600"/>
          </a:xfrm>
          <a:prstGeom prst="rect">
            <a:avLst/>
          </a:prstGeom>
        </p:spPr>
      </p:pic>
      <p:pic>
        <p:nvPicPr>
          <p:cNvPr id="6" name="Picture 5" descr="E_x_=_sum_n_b_n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2" y="427450"/>
            <a:ext cx="2552700" cy="82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479" y="2025732"/>
            <a:ext cx="3494503" cy="29505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3836" y="926546"/>
            <a:ext cx="358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to </a:t>
            </a:r>
            <a:r>
              <a:rPr lang="en-US" dirty="0" err="1" smtClean="0"/>
              <a:t>Wanwei’s</a:t>
            </a:r>
            <a:r>
              <a:rPr lang="en-US" dirty="0" smtClean="0"/>
              <a:t> 3-D Opera field map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83606" y="3966449"/>
            <a:ext cx="166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</a:t>
            </a:r>
            <a:r>
              <a:rPr lang="en-US" dirty="0" err="1" smtClean="0"/>
              <a:t>midplane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D283-2863-5E47-ABB7-C4042A1DE0A7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7682" y="5826203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Sextupole</a:t>
            </a:r>
            <a:r>
              <a:rPr lang="en-US" dirty="0" smtClean="0"/>
              <a:t> component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227727" y="2416710"/>
            <a:ext cx="2900299" cy="303273"/>
          </a:xfrm>
          <a:prstGeom prst="ellipse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227727" y="2606253"/>
            <a:ext cx="970952" cy="321995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0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ieldCor4Am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8" y="458162"/>
            <a:ext cx="6086010" cy="4057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496" y="4656993"/>
            <a:ext cx="542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(t)  oscillates with </a:t>
            </a:r>
            <a:r>
              <a:rPr lang="en-US" dirty="0" err="1" smtClean="0"/>
              <a:t>betatron</a:t>
            </a:r>
            <a:r>
              <a:rPr lang="en-US" dirty="0" smtClean="0"/>
              <a:t> frequency at early time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(t) decreases with increasing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Contribution from </a:t>
            </a:r>
            <a:r>
              <a:rPr lang="en-US" dirty="0" err="1" smtClean="0"/>
              <a:t>betatron</a:t>
            </a:r>
            <a:r>
              <a:rPr lang="en-US" dirty="0" smtClean="0"/>
              <a:t> amplitude &lt; 40 ppb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376E-2B2E-FF4D-8500-7473B822397B}" type="datetime1">
              <a:rPr lang="en-US" smtClean="0"/>
              <a:t>11/30/18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7947-D816-9049-9E32-E1AFF0E8C5E3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vec_C_e(T)_sim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47" y="2972741"/>
            <a:ext cx="2434595" cy="500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3431" y="5808927"/>
            <a:ext cx="363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Correction </a:t>
            </a:r>
            <a:r>
              <a:rPr lang="en-US" i="1" dirty="0" smtClean="0"/>
              <a:t>decreases</a:t>
            </a:r>
            <a:r>
              <a:rPr lang="en-US" dirty="0" smtClean="0"/>
              <a:t> with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4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8452</TotalTime>
  <Words>1420</Words>
  <Application>Microsoft Macintosh PowerPoint</Application>
  <PresentationFormat>On-screen Show (4:3)</PresentationFormat>
  <Paragraphs>332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Simulation of E-field and Pitch systematics and dependence on betatron amplitude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 of E-field systematic</dc:title>
  <dc:creator>David Rubin</dc:creator>
  <cp:lastModifiedBy>David Rubin</cp:lastModifiedBy>
  <cp:revision>81</cp:revision>
  <dcterms:created xsi:type="dcterms:W3CDTF">2018-09-18T17:41:08Z</dcterms:created>
  <dcterms:modified xsi:type="dcterms:W3CDTF">2018-11-30T13:03:37Z</dcterms:modified>
</cp:coreProperties>
</file>