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 varScale="1">
        <p:scale>
          <a:sx n="121" d="100"/>
          <a:sy n="121" d="100"/>
        </p:scale>
        <p:origin x="51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F4DB35-5F05-284E-B6FC-33FC81F124C0}" type="datetimeFigureOut">
              <a:rPr lang="en-US" smtClean="0"/>
              <a:t>10/12/25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6A55-211E-B34F-AA02-8409791BD4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28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6E017-FFDF-06D2-488B-F3E66722F9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9DCB34-9966-2E4D-F1F5-921C9D8CE1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1E82-627A-7736-CC52-75FE10A2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9789B-5004-314F-9B45-489B3F078088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CE7AF-2502-2821-EC0D-2FD315858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1384F-E7EA-5560-8E76-17BDA9773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617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C1B9D-56B4-6166-CBA2-23E9D151C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992A62-41A0-DCB6-A9C6-6673484E87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FEDBF-19F8-BA61-8FDE-44139536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4D434-A29B-8A41-9F24-1F1706FF1678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FCE62A-87A8-86E6-D421-B87D7E8AF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1CD2E1-B970-8EB3-4319-B685CE5D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03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59D29A-9152-F92E-5826-81CB9F2EB3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E579A5-A63B-75AD-7D61-7A41794CEC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D6E982-2545-96D6-D7CD-89482C351B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54FD0-21E2-1D4C-BFC5-E24193F5EE7B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A2A795-02D0-6140-42BE-95F82F8EB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D2E653-9CE3-94D1-84F9-E60578D32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1843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F4718-FF47-6E3A-E3A4-474659E00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A9A64-F549-448D-C06A-BAC97332C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E6B41-AE68-BE25-CFE8-CBE2C18D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3B2A3-AAB2-AD43-AB80-BB20F53D72D6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72B4E2-4C5F-05AD-E744-08B916C52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012CC3-CF2F-0844-D7A1-997DE424F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959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6165CF-BEE4-07B5-FC45-36A5E8761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75D806-EE4E-2CD3-89E5-6D3D9C8B63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9B05EF-A375-A7E7-9D90-D19592A307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A8506-6D84-2E4A-B838-316C8AB1CF40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92D13-B339-9BE3-9112-4823B4E2D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0F861-C32F-18F2-2867-0C6FA912D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001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0A3F6-2B80-618B-4650-93E8DBA42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22AE44-33B3-FD4E-440C-390CB187B5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D9C410-FA60-08CD-254D-BD21C78D86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D2A900-4EC5-4C05-6BA5-5924CB6AC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B53B4-7DF8-7045-8FB6-2B7BF510FF53}" type="datetime1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C8967-5DBA-39E6-3393-104CB5E34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4FF454-6EAC-55DD-A8A1-7BCD44999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1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382A14-BCAD-DFB3-A0DF-06D4EDE67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01A07F-529A-1E65-D22B-1E8AE3BD14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8BE99E-BFFA-30AC-C3B3-75DA1C6CD0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D91E78-E41A-18EB-7FAD-D57663149E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5C7A0FB-B521-0D85-0CCD-CD2EB6EA8B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C85FE2B-42CB-7749-FC5A-5502B3D2F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42A9B8-7F7C-EE4F-A64D-42942C070862}" type="datetime1">
              <a:rPr lang="en-US" smtClean="0"/>
              <a:t>10/14/25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56E578-B66B-0F0A-A037-336302DC5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DD3F02-B53D-5836-B0A3-BCE3A35F8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17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1CF3C-69F4-F2BC-0C80-C3DA097F2C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4EF6D0-ABD2-A9BB-8154-D74780059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F9174-9D3A-F640-8E81-974BF6F72097}" type="datetime1">
              <a:rPr lang="en-US" smtClean="0"/>
              <a:t>10/14/25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7558C2-17DA-27EC-FC36-3E709BB16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E7DE62-E739-35F0-DCA7-7576BAA220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736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61F49E-6F2F-8EC6-8512-597ACFFF8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11525-667C-3042-B5F3-759739A5EB9C}" type="datetime1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E9A10D-5D66-BB0C-84F6-BBA89C41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92413F-F4EE-5FFC-AAEB-1EA76D434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2696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9776-CFD4-791A-010D-516BDCAAA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C13A7-01E4-ECC9-E582-1DDA32B347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824EF6-4CC4-E7CF-F569-6464D7E4C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486928-63B8-EB60-B637-21822A6A5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01B7DC-D042-6E47-A87F-67521CB1B708}" type="datetime1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9DFBA3-D032-F9E1-D866-210A8F5A2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AAFA6-C434-A11C-D1E2-42041B15B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404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B23A5-681E-89F1-9C71-FF89534D4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553AED-4275-AB18-6AD6-6256A0C41E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90B84A-DE4C-2C30-F182-0FE7E172F5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835402-9C28-E0C4-568C-7E6A8834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FDB52-D49A-2244-8913-BF2C66F3CB09}" type="datetime1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3C8901-83B4-F732-F6BD-A39579BB8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5285DA-468C-1A95-8000-1CC87D51F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349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5AE96ED-2F69-1664-546A-C368308F1E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6DC9BF-04FC-D4EA-99BC-C59A3223B4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26F03-12D9-C867-8245-C20747BD05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3EF4B66-9967-2041-B2DE-96BAB657C426}" type="datetime1">
              <a:rPr lang="en-US" smtClean="0"/>
              <a:t>10/14/25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1C892F-7570-9145-8BED-661A0D9D0C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CF297-799E-BD45-579B-706BFD2E0E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ED5E6F-26C8-F74D-A4BD-1E68015416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86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emf"/><Relationship Id="rId3" Type="http://schemas.openxmlformats.org/officeDocument/2006/relationships/image" Target="../media/image36.emf"/><Relationship Id="rId7" Type="http://schemas.openxmlformats.org/officeDocument/2006/relationships/image" Target="../media/image40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emf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7" Type="http://schemas.openxmlformats.org/officeDocument/2006/relationships/image" Target="../media/image47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emf"/><Relationship Id="rId5" Type="http://schemas.openxmlformats.org/officeDocument/2006/relationships/image" Target="../media/image45.emf"/><Relationship Id="rId4" Type="http://schemas.openxmlformats.org/officeDocument/2006/relationships/image" Target="../media/image4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emf"/><Relationship Id="rId5" Type="http://schemas.openxmlformats.org/officeDocument/2006/relationships/image" Target="../media/image53.emf"/><Relationship Id="rId4" Type="http://schemas.openxmlformats.org/officeDocument/2006/relationships/image" Target="../media/image5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emf"/><Relationship Id="rId5" Type="http://schemas.openxmlformats.org/officeDocument/2006/relationships/image" Target="../media/image1.emf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1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2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2DCC1A-D5CF-8E51-B098-F924BC0138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Contribution of longitudinal magnetic field to EDM-like signal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A7B1F-E984-0005-8880-568E320CDD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D. Rubin</a:t>
            </a:r>
          </a:p>
          <a:p>
            <a:r>
              <a:rPr lang="en-US" dirty="0"/>
              <a:t>Cornell University</a:t>
            </a:r>
          </a:p>
          <a:p>
            <a:r>
              <a:rPr lang="en-US" dirty="0"/>
              <a:t>October 12, 2025</a:t>
            </a:r>
          </a:p>
        </p:txBody>
      </p:sp>
    </p:spTree>
    <p:extLst>
      <p:ext uri="{BB962C8B-B14F-4D97-AF65-F5344CB8AC3E}">
        <p14:creationId xmlns:p14="http://schemas.microsoft.com/office/powerpoint/2010/main" val="1824432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F1C897-A325-A276-2A1B-769B712883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11" y="1637270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5BBC26-B7C5-EA6F-DDAB-5F627292F3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953" y="576698"/>
            <a:ext cx="3125846" cy="36241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9AFFEA8-7098-4DE4-2D44-EA2B69E1C06C}"/>
              </a:ext>
            </a:extLst>
          </p:cNvPr>
          <p:cNvSpPr txBox="1"/>
          <p:nvPr/>
        </p:nvSpPr>
        <p:spPr>
          <a:xfrm>
            <a:off x="914400" y="5857103"/>
            <a:ext cx="5076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‘Measured’ vertical polarization vs detector plane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1C95F0-0E6E-2BA8-C46E-AC04006FA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0929" y="302740"/>
            <a:ext cx="4003589" cy="26690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21E50D-39AB-9F43-F0BA-8D2AB21D6B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4318" y="2916193"/>
            <a:ext cx="4133336" cy="275555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F63416-455B-41C0-6DD0-26F5DF10F0C8}"/>
              </a:ext>
            </a:extLst>
          </p:cNvPr>
          <p:cNvSpPr txBox="1"/>
          <p:nvPr/>
        </p:nvSpPr>
        <p:spPr>
          <a:xfrm>
            <a:off x="7735330" y="6079524"/>
            <a:ext cx="3313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EDM signal when &lt;</a:t>
            </a:r>
            <a:r>
              <a:rPr lang="en-US" dirty="0" err="1"/>
              <a:t>B</a:t>
            </a:r>
            <a:r>
              <a:rPr lang="en-US" baseline="-25000" dirty="0" err="1"/>
              <a:t>radial</a:t>
            </a:r>
            <a:r>
              <a:rPr lang="en-US" dirty="0"/>
              <a:t>&gt; =0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D230D2CB-005B-B8E4-0199-3B5793A1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36A35B-F6EF-834D-A17F-12382CEC787F}" type="datetime1">
              <a:rPr lang="en-US" smtClean="0"/>
              <a:t>10/14/25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1E9B698-0E1E-A8AF-6B2F-19AACF1BA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A39385A-5C2D-19CD-7CFF-F6C383790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275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35264A7-E3AC-410E-363E-C59D74F85566}"/>
              </a:ext>
            </a:extLst>
          </p:cNvPr>
          <p:cNvSpPr txBox="1"/>
          <p:nvPr/>
        </p:nvSpPr>
        <p:spPr>
          <a:xfrm>
            <a:off x="1134737" y="672029"/>
            <a:ext cx="244547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to satisfy Maxwell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35EB29E-FEC6-3BE8-72A7-36A602E52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261" y="2038865"/>
            <a:ext cx="9681929" cy="312625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CD559B2-E25A-5E88-875A-684EE0EA0FD7}"/>
              </a:ext>
            </a:extLst>
          </p:cNvPr>
          <p:cNvSpPr txBox="1"/>
          <p:nvPr/>
        </p:nvSpPr>
        <p:spPr>
          <a:xfrm>
            <a:off x="803189" y="1421027"/>
            <a:ext cx="568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General solution to Laplacian in Cylindrical coordinates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0592F5A-AE89-A7CE-1365-B174108B0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B3F08-4B2D-4548-B5C8-580754E277E7}" type="datetime1">
              <a:rPr lang="en-US" smtClean="0"/>
              <a:t>10/14/25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1F63A5F-12C3-A08F-113F-AA0A8E46B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8FCA1A-667A-4C90-3E0D-C9AFAB5CB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49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B07BD79-D3E8-F50B-7AD3-E3C61672FF0C}"/>
              </a:ext>
            </a:extLst>
          </p:cNvPr>
          <p:cNvSpPr txBox="1"/>
          <p:nvPr/>
        </p:nvSpPr>
        <p:spPr>
          <a:xfrm>
            <a:off x="617838" y="667265"/>
            <a:ext cx="7443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m=1, and the phase of the longitudinal field  (     </a:t>
            </a:r>
            <a:r>
              <a:rPr lang="en-US" baseline="-25000" dirty="0"/>
              <a:t>   </a:t>
            </a:r>
            <a:r>
              <a:rPr lang="en-US" dirty="0"/>
              <a:t>) is sin-like, then C</a:t>
            </a:r>
            <a:r>
              <a:rPr lang="en-US" baseline="-25000" dirty="0"/>
              <a:t>1n</a:t>
            </a:r>
            <a:r>
              <a:rPr lang="en-US" dirty="0"/>
              <a:t> =0,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738D1E-D70D-0AA6-151B-4D83D6F9F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55" y="1124465"/>
            <a:ext cx="8416516" cy="197570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9A4404C-0AA3-5050-ABA8-3D86A0B9EF01}"/>
              </a:ext>
            </a:extLst>
          </p:cNvPr>
          <p:cNvSpPr txBox="1"/>
          <p:nvPr/>
        </p:nvSpPr>
        <p:spPr>
          <a:xfrm>
            <a:off x="1297458" y="3237471"/>
            <a:ext cx="69806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 the sum of </a:t>
            </a:r>
            <a:r>
              <a:rPr lang="en-US" i="1" dirty="0"/>
              <a:t>n </a:t>
            </a:r>
            <a:r>
              <a:rPr lang="en-US" dirty="0"/>
              <a:t>will include all </a:t>
            </a:r>
            <a:r>
              <a:rPr lang="en-US" i="1" dirty="0"/>
              <a:t>k </a:t>
            </a:r>
            <a:r>
              <a:rPr lang="en-US" dirty="0"/>
              <a:t>that satisfy boundary conditions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7C341FE-7A9A-A185-BA32-E7398281E7FF}"/>
              </a:ext>
            </a:extLst>
          </p:cNvPr>
          <p:cNvSpPr txBox="1"/>
          <p:nvPr/>
        </p:nvSpPr>
        <p:spPr>
          <a:xfrm>
            <a:off x="531340" y="4979776"/>
            <a:ext cx="4044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radial boundary condition requires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82984-1805-6CDB-CA95-AEA4D3AAD62E}"/>
              </a:ext>
            </a:extLst>
          </p:cNvPr>
          <p:cNvSpPr txBox="1"/>
          <p:nvPr/>
        </p:nvSpPr>
        <p:spPr>
          <a:xfrm>
            <a:off x="1322173" y="5955961"/>
            <a:ext cx="6929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Then                                                                 where                 is the n</a:t>
            </a:r>
            <a:r>
              <a:rPr lang="en-US" baseline="30000" dirty="0"/>
              <a:t>th </a:t>
            </a:r>
            <a:r>
              <a:rPr lang="en-US" dirty="0"/>
              <a:t>zero of J</a:t>
            </a:r>
            <a:r>
              <a:rPr lang="en-US" baseline="-25000" dirty="0"/>
              <a:t>1</a:t>
            </a:r>
            <a:r>
              <a:rPr lang="en-US" dirty="0"/>
              <a:t>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9BCC51-27AB-F8C6-1961-193103CA5A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7660" y="5986681"/>
            <a:ext cx="2508516" cy="3399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FACDB62-B105-BDA1-AC96-2A653E2D1C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412" y="6057217"/>
            <a:ext cx="416182" cy="24746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ED52BD-A4EE-0546-3339-BCCA0DE954B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045" y="5344471"/>
            <a:ext cx="2904010" cy="2912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4552A83-FCA4-E6DB-4878-4C2C98B82BBD}"/>
              </a:ext>
            </a:extLst>
          </p:cNvPr>
          <p:cNvSpPr txBox="1"/>
          <p:nvPr/>
        </p:nvSpPr>
        <p:spPr>
          <a:xfrm>
            <a:off x="461318" y="3785286"/>
            <a:ext cx="40168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 the longitudinal field (</a:t>
            </a:r>
            <a:r>
              <a:rPr lang="en-US" baseline="-25000" dirty="0"/>
              <a:t>        </a:t>
            </a:r>
            <a:r>
              <a:rPr lang="en-US" dirty="0"/>
              <a:t>) </a:t>
            </a:r>
          </a:p>
          <a:p>
            <a:r>
              <a:rPr lang="en-US" dirty="0"/>
              <a:t>    -has sin-like phase, then C</a:t>
            </a:r>
            <a:r>
              <a:rPr lang="en-US" baseline="-25000" dirty="0"/>
              <a:t>1n</a:t>
            </a:r>
            <a:r>
              <a:rPr lang="en-US" dirty="0"/>
              <a:t> =0</a:t>
            </a:r>
          </a:p>
          <a:p>
            <a:r>
              <a:rPr lang="en-US" dirty="0"/>
              <a:t>    -is non-zero at z=0, then A</a:t>
            </a:r>
            <a:r>
              <a:rPr lang="en-US" baseline="-25000" dirty="0"/>
              <a:t>1n </a:t>
            </a:r>
            <a:r>
              <a:rPr lang="en-US" dirty="0"/>
              <a:t> = B</a:t>
            </a:r>
            <a:r>
              <a:rPr lang="en-US" baseline="-25000" dirty="0"/>
              <a:t>1n</a:t>
            </a:r>
            <a:r>
              <a:rPr lang="en-US" dirty="0"/>
              <a:t> = 0</a:t>
            </a:r>
            <a:r>
              <a:rPr lang="en-US" baseline="-25000" dirty="0"/>
              <a:t> </a:t>
            </a:r>
            <a:endParaRPr lang="en-US" dirty="0"/>
          </a:p>
          <a:p>
            <a:r>
              <a:rPr lang="en-US" dirty="0"/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04248E4-D35B-893F-CD45-5DBF5CB0BA2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55225" y="717378"/>
            <a:ext cx="345539" cy="28351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2DEA73-CF52-7A5D-3030-ED483ED115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70371" y="3855992"/>
            <a:ext cx="300360" cy="246449"/>
          </a:xfrm>
          <a:prstGeom prst="rect">
            <a:avLst/>
          </a:prstGeom>
        </p:spPr>
      </p:pic>
      <p:sp>
        <p:nvSpPr>
          <p:cNvPr id="18" name="Date Placeholder 17">
            <a:extLst>
              <a:ext uri="{FF2B5EF4-FFF2-40B4-BE49-F238E27FC236}">
                <a16:creationId xmlns:a16="http://schemas.microsoft.com/office/drawing/2014/main" id="{9ADC94E7-C703-4F5B-023B-91C32C32A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CC8A7-8386-344E-AFFB-95DD049B40AE}" type="datetime1">
              <a:rPr lang="en-US" smtClean="0"/>
              <a:t>10/14/25</a:t>
            </a:fld>
            <a:endParaRPr lang="en-US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2115FCF4-9C27-AD5C-8DB5-1FCEC4CA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CB7A52D-E10D-77B1-F9FF-7A019262128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30632" y="5339835"/>
            <a:ext cx="4826000" cy="330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ABEEF-9865-1C0A-931C-AC6A1ED001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518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DD402B5-E188-D6B0-4C1B-218183DB97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157" y="1359243"/>
            <a:ext cx="4957085" cy="2134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F93F714-1E27-CFE2-A493-D41379B3D0E8}"/>
              </a:ext>
            </a:extLst>
          </p:cNvPr>
          <p:cNvSpPr txBox="1"/>
          <p:nvPr/>
        </p:nvSpPr>
        <p:spPr>
          <a:xfrm>
            <a:off x="902043" y="716692"/>
            <a:ext cx="30107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set of solutions includes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33D6BA-51CE-4AA1-CFE8-4B5BA0C3CE3E}"/>
              </a:ext>
            </a:extLst>
          </p:cNvPr>
          <p:cNvSpPr txBox="1"/>
          <p:nvPr/>
        </p:nvSpPr>
        <p:spPr>
          <a:xfrm>
            <a:off x="1210962" y="3805881"/>
            <a:ext cx="4687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the simplest case a single term contributes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75804A1-C24D-904E-DC83-447E08EC2BA5}"/>
              </a:ext>
            </a:extLst>
          </p:cNvPr>
          <p:cNvSpPr txBox="1"/>
          <p:nvPr/>
        </p:nvSpPr>
        <p:spPr>
          <a:xfrm>
            <a:off x="1000897" y="4460789"/>
            <a:ext cx="3865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                                                                         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307EEB-9192-5C92-C776-7A9FF67548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8952" y="4493912"/>
            <a:ext cx="5197732" cy="26332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D30379-CFBD-5B54-79BD-3F9B35A00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610" y="4979773"/>
            <a:ext cx="2795787" cy="8526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BFFF30F-D095-2548-A908-69496FEFF401}"/>
              </a:ext>
            </a:extLst>
          </p:cNvPr>
          <p:cNvSpPr txBox="1"/>
          <p:nvPr/>
        </p:nvSpPr>
        <p:spPr>
          <a:xfrm>
            <a:off x="3707027" y="5090983"/>
            <a:ext cx="795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964162C-D5AF-DBD9-FF31-F1D2950FF9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3352" y="4992473"/>
            <a:ext cx="2865392" cy="7163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29F3F56-90F4-032C-6AE9-4E3152EC94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2102" y="5777984"/>
            <a:ext cx="3251895" cy="58574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EBDA50E-0F41-7C97-3B3F-5C485CD28712}"/>
              </a:ext>
            </a:extLst>
          </p:cNvPr>
          <p:cNvSpPr txBox="1"/>
          <p:nvPr/>
        </p:nvSpPr>
        <p:spPr>
          <a:xfrm>
            <a:off x="803189" y="5881816"/>
            <a:ext cx="4908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                                                                                  and 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2FF8CD-51D7-D25D-1A25-399C366A40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86278" y="5846462"/>
            <a:ext cx="1503062" cy="5582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7CF3622-A1D3-B63B-1102-A695F0282C9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65017" y="4487220"/>
            <a:ext cx="3538323" cy="305636"/>
          </a:xfrm>
          <a:prstGeom prst="rect">
            <a:avLst/>
          </a:prstGeom>
        </p:spPr>
      </p:pic>
      <p:sp>
        <p:nvSpPr>
          <p:cNvPr id="19" name="Date Placeholder 18">
            <a:extLst>
              <a:ext uri="{FF2B5EF4-FFF2-40B4-BE49-F238E27FC236}">
                <a16:creationId xmlns:a16="http://schemas.microsoft.com/office/drawing/2014/main" id="{EC7BCFF9-3D13-35EC-686D-15561A51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3DFCEF-D0EA-B146-903D-CA8D832DF8D3}" type="datetime1">
              <a:rPr lang="en-US" smtClean="0"/>
              <a:t>10/14/25</a:t>
            </a:fld>
            <a:endParaRPr lang="en-US"/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13107D24-94BF-2E15-1506-4AD900DA4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2392F-E4F2-B6CC-AEA6-E9BDC6CA9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7705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5C36BF4-2BF5-BC3A-6386-1F7B7F84D4E6}"/>
              </a:ext>
            </a:extLst>
          </p:cNvPr>
          <p:cNvSpPr txBox="1"/>
          <p:nvPr/>
        </p:nvSpPr>
        <p:spPr>
          <a:xfrm>
            <a:off x="1408670" y="617836"/>
            <a:ext cx="4674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Then on the magic radius and in the midplane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57CEB41-E1D5-E432-07EA-DF3111B3A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7969" y="1385672"/>
            <a:ext cx="2298700" cy="33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656A992-6CCC-6AF5-E21D-34561CEA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933" y="2009515"/>
            <a:ext cx="2362200" cy="342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964B6C-9D4A-B089-6714-74DD9EA22B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1488" y="2696345"/>
            <a:ext cx="4178300" cy="7239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E27BBBC-33B3-374A-9B3F-C9B35AF6C615}"/>
              </a:ext>
            </a:extLst>
          </p:cNvPr>
          <p:cNvSpPr txBox="1"/>
          <p:nvPr/>
        </p:nvSpPr>
        <p:spPr>
          <a:xfrm>
            <a:off x="1087396" y="2829696"/>
            <a:ext cx="623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D020BA-F719-4EC4-F572-A5ECBB6524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1133" y="3651421"/>
            <a:ext cx="4891215" cy="29347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D6379BF-A017-6175-5863-CDAACD009762}"/>
              </a:ext>
            </a:extLst>
          </p:cNvPr>
          <p:cNvSpPr txBox="1"/>
          <p:nvPr/>
        </p:nvSpPr>
        <p:spPr>
          <a:xfrm>
            <a:off x="7957751" y="2014151"/>
            <a:ext cx="344753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minimum of                              occurs for the seventh root of J</a:t>
            </a:r>
            <a:r>
              <a:rPr lang="en-US" baseline="-25000" dirty="0"/>
              <a:t>1</a:t>
            </a:r>
            <a:r>
              <a:rPr lang="en-US" dirty="0"/>
              <a:t>          </a:t>
            </a:r>
          </a:p>
          <a:p>
            <a:r>
              <a:rPr lang="en-US" dirty="0"/>
              <a:t>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                  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CBF865-B0BA-C4B3-300E-1D51EF8DA50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56861" y="2034230"/>
            <a:ext cx="1130300" cy="342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D73B44-B160-A5DF-2DB4-4B7F3EFD8A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46580" y="2955839"/>
            <a:ext cx="1739900" cy="723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510AC19-C581-5630-F2EA-C7A92A495305}"/>
              </a:ext>
            </a:extLst>
          </p:cNvPr>
          <p:cNvSpPr txBox="1"/>
          <p:nvPr/>
        </p:nvSpPr>
        <p:spPr>
          <a:xfrm>
            <a:off x="7426410" y="4263082"/>
            <a:ext cx="42136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If we restrict ourselves to a single term,</a:t>
            </a:r>
          </a:p>
          <a:p>
            <a:r>
              <a:rPr lang="en-US" i="1" dirty="0"/>
              <a:t>we find that the magnitude of the radial field is at least twice the magnitude of the azimuthal.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1D026C4F-1CAA-78FD-579B-8769F1971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E85B9-B3AE-8D43-90EA-7BDC4E88B569}" type="datetime1">
              <a:rPr lang="en-US" smtClean="0"/>
              <a:t>10/14/25</a:t>
            </a:fld>
            <a:endParaRPr lang="en-US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201B4066-6248-75E8-8096-DCE2F2C98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452AB5AB-D296-85CF-F7BC-F690C17BE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87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1B1F4D-CFEF-EF17-49E9-7B49C854F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030" y="996607"/>
            <a:ext cx="2260600" cy="31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3678D96-4FBB-8FD0-85F1-7ADB32A4837A}"/>
              </a:ext>
            </a:extLst>
          </p:cNvPr>
          <p:cNvSpPr txBox="1"/>
          <p:nvPr/>
        </p:nvSpPr>
        <p:spPr>
          <a:xfrm>
            <a:off x="790832" y="370703"/>
            <a:ext cx="3529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Choose  n=7 and               such that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3DD73C-E828-061F-275F-5BA5B30C2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107" y="397820"/>
            <a:ext cx="3937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CEEE611-9B0C-090C-5C89-8286F8EB8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1351" y="2156254"/>
            <a:ext cx="4572000" cy="2743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18B976-7CE5-52A7-46A8-37B56E38E52E}"/>
              </a:ext>
            </a:extLst>
          </p:cNvPr>
          <p:cNvSpPr txBox="1"/>
          <p:nvPr/>
        </p:nvSpPr>
        <p:spPr>
          <a:xfrm>
            <a:off x="1433384" y="5412259"/>
            <a:ext cx="3044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and radial fields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9CD96E-1C45-370B-7451-4ACEA98D8149}"/>
              </a:ext>
            </a:extLst>
          </p:cNvPr>
          <p:cNvSpPr txBox="1"/>
          <p:nvPr/>
        </p:nvSpPr>
        <p:spPr>
          <a:xfrm>
            <a:off x="7414054" y="5313405"/>
            <a:ext cx="2169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Vertical closed orbit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372C4F6-1B42-3420-9C59-19E0FEE7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E4CE8-0D60-774B-AD87-54E90CFF55FC}" type="datetime1">
              <a:rPr lang="en-US" smtClean="0"/>
              <a:t>10/14/25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56FF7AAE-D006-21BB-ACDA-8C6B71798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E962A6-F3A1-9E53-8AC7-C3DD95F2AAFF}"/>
              </a:ext>
            </a:extLst>
          </p:cNvPr>
          <p:cNvSpPr txBox="1"/>
          <p:nvPr/>
        </p:nvSpPr>
        <p:spPr>
          <a:xfrm>
            <a:off x="3818238" y="963827"/>
            <a:ext cx="22899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seventh zero of J</a:t>
            </a:r>
            <a:r>
              <a:rPr lang="en-US" baseline="-25000" dirty="0"/>
              <a:t>1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75E50F-8133-7218-80FF-9E2AB2DF18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6227" y="2156254"/>
            <a:ext cx="4572000" cy="27432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CD5A6C-9D5E-0426-E37B-24DD47CB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0763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79EFD66-0BFE-4F20-FB4B-798011EDFA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8036" y="835969"/>
            <a:ext cx="2260600" cy="3175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872EF4C-FF82-292C-F206-BEDB68E7D312}"/>
              </a:ext>
            </a:extLst>
          </p:cNvPr>
          <p:cNvSpPr txBox="1"/>
          <p:nvPr/>
        </p:nvSpPr>
        <p:spPr>
          <a:xfrm>
            <a:off x="790832" y="370703"/>
            <a:ext cx="2728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n=7, and              such that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E8EDA9-292F-C5D6-7FB2-3F26354E5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420" y="385463"/>
            <a:ext cx="393700" cy="279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F9BB10-1B0F-4FE3-361E-8598EADC18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676" y="1427206"/>
            <a:ext cx="4383558" cy="29223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EC6C8D-18C5-DD5B-E46E-A5DDF3FDD1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4151" y="451022"/>
            <a:ext cx="4124069" cy="27493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995FE3-9011-5804-F136-3E0DD7D9E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85935" y="3601995"/>
            <a:ext cx="3938715" cy="2625810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135EF513-461F-CD89-CD56-F5A1E9E0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CECE1-F48F-A24F-8B4A-F980B3F3F6F7}" type="datetime1">
              <a:rPr lang="en-US" smtClean="0"/>
              <a:t>10/14/25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2256C65-7357-2DB6-FA96-24C9844DA8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9BDFE2-050D-25EC-FBD4-FD6878DED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3755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D4FAF0-B4F0-F495-419A-2A547DD7D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112FB-61C5-2E45-9071-264CF3893BD9}" type="datetime1">
              <a:rPr lang="en-US" smtClean="0"/>
              <a:t>10/14/25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E95980-93A9-EA96-5C6A-F63624CE5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6D432C-AE19-31CD-F9A9-C9AE775B51EF}"/>
              </a:ext>
            </a:extLst>
          </p:cNvPr>
          <p:cNvSpPr txBox="1"/>
          <p:nvPr/>
        </p:nvSpPr>
        <p:spPr>
          <a:xfrm>
            <a:off x="1334815" y="851338"/>
            <a:ext cx="99322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Longitudinal fields lead to vertical polarization at g-2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 the field is uniform, the vertical polarization is in phase with g-2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the field is sin-like   (                      ), vertical polarization is in phase with EDM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Radial fields likewise generate vertical polarization g-2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Uniform fields generate an EDM-like signal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If sinusoidal  (N=1) , resulting vertical polarization is in phase with g-2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amplitude and phase of the vertical polarization at a ghost plane depends on the azimuthal coordinate of the plane, and is determined by the phase of the sinusoidal longitudinal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there is a longitudinal field with azimuthal dependence, there is an accompanying radial field with azimuthal dependence 90 degrees out of phase.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combination of radial and longitudinal fields generates vertical polarization with nonzero A</a:t>
            </a:r>
            <a:r>
              <a:rPr lang="en-US" baseline="-25000" dirty="0"/>
              <a:t>EDM  </a:t>
            </a:r>
            <a:r>
              <a:rPr lang="en-US" dirty="0"/>
              <a:t>and A</a:t>
            </a:r>
            <a:r>
              <a:rPr lang="en-US" baseline="-25000" dirty="0"/>
              <a:t>g-2 </a:t>
            </a:r>
            <a:r>
              <a:rPr lang="en-US" dirty="0"/>
              <a:t> that depend on the azimuth of the measurement plane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3A7E20-59DC-CF7E-31D7-D5DD048A75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591" y="1788292"/>
            <a:ext cx="960602" cy="1679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DC3720D-C102-A773-3A51-6960C0B826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274" y="5186892"/>
            <a:ext cx="5082844" cy="54901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C23941-2A3C-2B9F-F37C-C38F5E485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42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424941-F1E2-12A3-B9E6-DB721A588D8A}"/>
              </a:ext>
            </a:extLst>
          </p:cNvPr>
          <p:cNvSpPr txBox="1"/>
          <p:nvPr/>
        </p:nvSpPr>
        <p:spPr>
          <a:xfrm>
            <a:off x="422323" y="386542"/>
            <a:ext cx="51315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model:</a:t>
            </a:r>
          </a:p>
          <a:p>
            <a:pPr lvl="1"/>
            <a:r>
              <a:rPr lang="en-US" dirty="0"/>
              <a:t>Continuous quad approximation</a:t>
            </a:r>
          </a:p>
          <a:p>
            <a:pPr lvl="1"/>
            <a:r>
              <a:rPr lang="en-US" dirty="0"/>
              <a:t>No nonlinearity</a:t>
            </a:r>
          </a:p>
          <a:p>
            <a:pPr lvl="1"/>
            <a:r>
              <a:rPr lang="en-US" dirty="0"/>
              <a:t>Single particle tracking</a:t>
            </a:r>
          </a:p>
          <a:p>
            <a:pPr lvl="1"/>
            <a:r>
              <a:rPr lang="en-US" dirty="0"/>
              <a:t>Initial phase space coordinates – closed orbit</a:t>
            </a:r>
          </a:p>
          <a:p>
            <a:pPr lvl="1"/>
            <a:r>
              <a:rPr lang="en-US" dirty="0"/>
              <a:t>Initial polarization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FB4C7-CD31-7489-101C-15A83C5EF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4265" y="2200644"/>
            <a:ext cx="3260158" cy="28349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50AF69D-B2B4-6751-6CBA-F853A3DE6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7806" y="2267464"/>
            <a:ext cx="5280454" cy="35203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C1C212-7CD7-065A-A986-1796CDA641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110" y="1388488"/>
            <a:ext cx="1077862" cy="4448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1D1BAE-DEC1-26FA-8ECB-A2BD7F98E3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8875" y="2054811"/>
            <a:ext cx="2498396" cy="24984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707FD5-A469-8BF3-86FA-8377CF820EA9}"/>
              </a:ext>
            </a:extLst>
          </p:cNvPr>
          <p:cNvSpPr txBox="1"/>
          <p:nvPr/>
        </p:nvSpPr>
        <p:spPr>
          <a:xfrm>
            <a:off x="3435178" y="3805881"/>
            <a:ext cx="16269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EDM signature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4DBB610-5140-158C-94E2-E16532E76B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B7738-AD08-0A44-9A71-A636C11980E3}" type="datetime1">
              <a:rPr lang="en-US" smtClean="0"/>
              <a:t>10/14/25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566665-C333-FE1E-0F8C-AE22D2763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A88EE1-E240-1066-BAFB-AC1E21786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403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D1A3B4-9A49-E3A0-262A-A6E0706462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92" y="2482198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D13BBB-5436-414E-A5AE-6EC2356B5B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3832" y="3188947"/>
            <a:ext cx="5082844" cy="54901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B1CA22A8-4C49-CDBA-1B2E-36BDC93103EB}"/>
              </a:ext>
            </a:extLst>
          </p:cNvPr>
          <p:cNvCxnSpPr/>
          <p:nvPr/>
        </p:nvCxnSpPr>
        <p:spPr>
          <a:xfrm flipV="1">
            <a:off x="5556605" y="3676181"/>
            <a:ext cx="2545492" cy="543697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834418E1-C0F6-B527-8CEB-2607CBE2D525}"/>
              </a:ext>
            </a:extLst>
          </p:cNvPr>
          <p:cNvSpPr txBox="1"/>
          <p:nvPr/>
        </p:nvSpPr>
        <p:spPr>
          <a:xfrm>
            <a:off x="3501813" y="203200"/>
            <a:ext cx="3729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Longitudinal magnetic field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B02227-7109-B045-F57A-92816E081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533" y="1101090"/>
            <a:ext cx="1787313" cy="2161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976790-DAA7-18D6-AE9B-D73AA4AB7D87}"/>
              </a:ext>
            </a:extLst>
          </p:cNvPr>
          <p:cNvSpPr txBox="1"/>
          <p:nvPr/>
        </p:nvSpPr>
        <p:spPr>
          <a:xfrm>
            <a:off x="846666" y="772159"/>
            <a:ext cx="29458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phase space coordinates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6B81CB-5758-FD84-7D1B-1B578C7CA1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2285" y="1618827"/>
            <a:ext cx="2336800" cy="203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402BD1-5543-4099-9979-6031628395AA}"/>
              </a:ext>
            </a:extLst>
          </p:cNvPr>
          <p:cNvSpPr txBox="1"/>
          <p:nvPr/>
        </p:nvSpPr>
        <p:spPr>
          <a:xfrm>
            <a:off x="846667" y="1293708"/>
            <a:ext cx="17688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Initial polarization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CDA3C9-8381-1930-D703-B94CC19E5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1497" y="2082800"/>
            <a:ext cx="1493943" cy="23282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1FD3B65-1054-26E9-4590-CA0E561C1946}"/>
              </a:ext>
            </a:extLst>
          </p:cNvPr>
          <p:cNvSpPr txBox="1"/>
          <p:nvPr/>
        </p:nvSpPr>
        <p:spPr>
          <a:xfrm>
            <a:off x="3390661" y="1987033"/>
            <a:ext cx="2191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uniform around ring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9504911-C0D6-1156-D89D-BEA7E21843AD}"/>
              </a:ext>
            </a:extLst>
          </p:cNvPr>
          <p:cNvSpPr txBox="1"/>
          <p:nvPr/>
        </p:nvSpPr>
        <p:spPr>
          <a:xfrm>
            <a:off x="7238081" y="4549966"/>
            <a:ext cx="42084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Symbol" pitchFamily="2" charset="2"/>
              <a:buChar char="Þ"/>
            </a:pPr>
            <a:r>
              <a:rPr lang="en-US" i="1" dirty="0"/>
              <a:t>Uniform longitudinal field does not </a:t>
            </a:r>
          </a:p>
          <a:p>
            <a:r>
              <a:rPr lang="en-US" i="1" dirty="0"/>
              <a:t>         generate EDM like signal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81C06B98-ADC3-B60C-7B5C-0541C662AD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45555-C813-314C-BC65-3354852ADE0A}" type="datetime1">
              <a:rPr lang="en-US" smtClean="0"/>
              <a:t>10/14/25</a:t>
            </a:fld>
            <a:endParaRPr lang="en-US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63479F14-B80B-D7DD-3EF0-FFEC2A921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92A3AF84-6FD4-FA92-5942-437BBBE3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177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5C7FD58-44CE-0F30-7889-029E8E7D3A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896762"/>
            <a:ext cx="5486400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E7909-E87F-589A-B427-A90BED386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1351" y="1113530"/>
            <a:ext cx="2645719" cy="3696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7CCBA3D-FD4D-DEF3-0C79-6F138292B2D1}"/>
              </a:ext>
            </a:extLst>
          </p:cNvPr>
          <p:cNvSpPr txBox="1"/>
          <p:nvPr/>
        </p:nvSpPr>
        <p:spPr>
          <a:xfrm>
            <a:off x="7006280" y="3336324"/>
            <a:ext cx="2111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vs time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73723A-49AD-74DD-C211-CD4BA82A3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5456" y="1644135"/>
            <a:ext cx="2091895" cy="297514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E7EF341-6687-4D8A-5891-2C63EBDC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5E3F0-58DA-2842-801A-50F9E1E3C971}" type="datetime1">
              <a:rPr lang="en-US" smtClean="0"/>
              <a:t>10/14/25</a:t>
            </a:fld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BCD7A1-C361-1E3F-BA50-624BD4216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22C3062-E417-0875-9D21-C88091B90654}"/>
              </a:ext>
            </a:extLst>
          </p:cNvPr>
          <p:cNvSpPr txBox="1"/>
          <p:nvPr/>
        </p:nvSpPr>
        <p:spPr>
          <a:xfrm>
            <a:off x="7055708" y="4324865"/>
            <a:ext cx="38256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Longitudinal field with N=1 harmonic</a:t>
            </a:r>
          </a:p>
          <a:p>
            <a:r>
              <a:rPr lang="en-US" dirty="0"/>
              <a:t>generates EDM-like signal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F7D994C-3BB9-A717-EEDE-EBF09881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287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11AF82-6AE7-D108-41F0-48207FA99976}"/>
              </a:ext>
            </a:extLst>
          </p:cNvPr>
          <p:cNvSpPr txBox="1"/>
          <p:nvPr/>
        </p:nvSpPr>
        <p:spPr>
          <a:xfrm>
            <a:off x="1297459" y="642551"/>
            <a:ext cx="5870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Sixteen ‘measurement’ planes spaced every 22.5 degrees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286C31-1662-EA52-D413-CB6E83C46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584" y="1736124"/>
            <a:ext cx="54864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6C8C99-0DC1-1F23-ECB7-CB810650064D}"/>
              </a:ext>
            </a:extLst>
          </p:cNvPr>
          <p:cNvSpPr txBox="1"/>
          <p:nvPr/>
        </p:nvSpPr>
        <p:spPr>
          <a:xfrm>
            <a:off x="6808573" y="1260390"/>
            <a:ext cx="3819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Polarization ‘measured’  at 292.5 deg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DC0F75-55C3-58B8-9857-12E3521B1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118" y="2459899"/>
            <a:ext cx="5082844" cy="54901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E0022E62-A53D-1A53-D333-27C872F528BE}"/>
              </a:ext>
            </a:extLst>
          </p:cNvPr>
          <p:cNvCxnSpPr/>
          <p:nvPr/>
        </p:nvCxnSpPr>
        <p:spPr>
          <a:xfrm flipV="1">
            <a:off x="4510216" y="2928551"/>
            <a:ext cx="5276335" cy="4572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5E21EA62-B4E0-D206-5A5C-D60BCAEA3B1B}"/>
              </a:ext>
            </a:extLst>
          </p:cNvPr>
          <p:cNvSpPr txBox="1"/>
          <p:nvPr/>
        </p:nvSpPr>
        <p:spPr>
          <a:xfrm>
            <a:off x="7447402" y="3679634"/>
            <a:ext cx="3934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Detector at 292.5 degrees ‘measures’ </a:t>
            </a:r>
          </a:p>
          <a:p>
            <a:r>
              <a:rPr lang="en-US" dirty="0"/>
              <a:t>False EDM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45B99A6-FA35-7D44-B6BD-9EC210509F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645" y="4001648"/>
            <a:ext cx="2374748" cy="257785"/>
          </a:xfrm>
          <a:prstGeom prst="rect">
            <a:avLst/>
          </a:prstGeom>
        </p:spPr>
      </p:pic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A976C9CD-7D6A-BE55-47D7-352376F01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7D97F-6B5F-CA47-A3E1-8BFC53B29E63}" type="datetime1">
              <a:rPr lang="en-US" smtClean="0"/>
              <a:t>10/14/25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5C9CEB5-1EC9-4C91-5F6A-3C994B13E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ED371D-6706-C55F-A2B0-F41EE1470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30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DA19CC9-92EF-5A14-C1F8-65C9A83F13FD}"/>
              </a:ext>
            </a:extLst>
          </p:cNvPr>
          <p:cNvSpPr txBox="1"/>
          <p:nvPr/>
        </p:nvSpPr>
        <p:spPr>
          <a:xfrm>
            <a:off x="1421176" y="727113"/>
            <a:ext cx="57256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EDM like signal depends on the measurement plane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1D4057-726F-8F43-41D3-A365D637C5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6357" y="1970902"/>
            <a:ext cx="5486400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2AB3215-BA31-A57C-A806-94523E190E01}"/>
              </a:ext>
            </a:extLst>
          </p:cNvPr>
          <p:cNvSpPr txBox="1"/>
          <p:nvPr/>
        </p:nvSpPr>
        <p:spPr>
          <a:xfrm>
            <a:off x="7426411" y="2767914"/>
            <a:ext cx="39934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‘Measured’ EDM-like signal at different</a:t>
            </a:r>
          </a:p>
          <a:p>
            <a:r>
              <a:rPr lang="en-US" dirty="0"/>
              <a:t>detector planes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2B4DC-472F-F865-7BA8-5913746F7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12C223-157B-A64B-BE6F-67028793D5C3}" type="datetime1">
              <a:rPr lang="en-US" smtClean="0"/>
              <a:t>10/14/25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2C81EC-093F-742C-A3A7-AF2326841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B37A2D-D91C-7379-DE84-FDA68089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331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5E8AC5-92A9-C7CB-408A-A95B2C9A0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36" y="846438"/>
            <a:ext cx="4142604" cy="27617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F3C1429-F8A8-7169-135A-70421F7535C1}"/>
              </a:ext>
            </a:extLst>
          </p:cNvPr>
          <p:cNvSpPr txBox="1"/>
          <p:nvPr/>
        </p:nvSpPr>
        <p:spPr>
          <a:xfrm>
            <a:off x="1087394" y="197708"/>
            <a:ext cx="32127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Amplitude of EDM-like signal vs detector plane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6A9FC4-FF2F-E318-CD36-6A7E1689E0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49" y="932934"/>
            <a:ext cx="4198210" cy="27988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FC07D57-B3A1-7069-A71D-18A3D2188455}"/>
              </a:ext>
            </a:extLst>
          </p:cNvPr>
          <p:cNvSpPr txBox="1"/>
          <p:nvPr/>
        </p:nvSpPr>
        <p:spPr>
          <a:xfrm>
            <a:off x="6944497" y="185351"/>
            <a:ext cx="3855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Phase of vertical and longitudinal polarization vs detector plane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9603A2-A24A-16E2-5C4C-72771BA0BB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4856" y="3873843"/>
            <a:ext cx="4142603" cy="27617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758F7E-60B7-566D-B34C-A2E74C28F8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1724" y="5030104"/>
            <a:ext cx="5082844" cy="549018"/>
          </a:xfrm>
          <a:prstGeom prst="rect">
            <a:avLst/>
          </a:prstGeom>
        </p:spPr>
      </p:pic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CF8CC9D-A479-C411-003C-320D0F91A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3A34A-4913-8947-B0BF-18A03636127B}" type="datetime1">
              <a:rPr lang="en-US" smtClean="0"/>
              <a:t>10/14/25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0E87695D-29BF-1883-B8BA-15211CEA9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3D718AAA-5991-DB8C-6372-007D5A095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055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BF4199-349F-BAA1-58F0-7B58501D8432}"/>
              </a:ext>
            </a:extLst>
          </p:cNvPr>
          <p:cNvSpPr txBox="1"/>
          <p:nvPr/>
        </p:nvSpPr>
        <p:spPr>
          <a:xfrm>
            <a:off x="902043" y="877330"/>
            <a:ext cx="96782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How does amplitude at various detector planes depend on phase of longitudinal magnetic field?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3D49C9-09CF-CE27-79A0-9D17D9DFC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97" y="2254936"/>
            <a:ext cx="3149600" cy="469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C1B5DF0-3B96-B856-0CF2-4D5BAF776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7688" y="2835877"/>
            <a:ext cx="4550375" cy="303358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A30AE36-9B0C-45D8-01A0-A5FC1B2EC1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9605" y="2205510"/>
            <a:ext cx="3200400" cy="4699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BFC952-1D67-2976-7CF6-7026A92C13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5591" y="2848233"/>
            <a:ext cx="4457700" cy="29718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AD7DF0D-52D9-59D1-6BA5-A4CC6EE338CC}"/>
              </a:ext>
            </a:extLst>
          </p:cNvPr>
          <p:cNvSpPr txBox="1"/>
          <p:nvPr/>
        </p:nvSpPr>
        <p:spPr>
          <a:xfrm>
            <a:off x="3682313" y="1458098"/>
            <a:ext cx="39319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'Measurement’ vs azimuthal angle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9930DC4F-AD7C-E84C-B2E2-F008CE3F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AD3E8-4054-CC4E-98FC-5AD56903C88B}" type="datetime1">
              <a:rPr lang="en-US" smtClean="0"/>
              <a:t>10/14/25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F5371CC1-0A07-3BA3-7B1A-6481F9E71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161315-0902-8873-AD82-2A9DA55DF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241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79B48D-DCE6-7149-DF14-F3D49BC33A5C}"/>
              </a:ext>
            </a:extLst>
          </p:cNvPr>
          <p:cNvSpPr txBox="1"/>
          <p:nvPr/>
        </p:nvSpPr>
        <p:spPr>
          <a:xfrm>
            <a:off x="2049137" y="341523"/>
            <a:ext cx="2948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Maxwell requires radial field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A0C5DE-1F39-B20B-6DC6-24E9CD692BD2}"/>
              </a:ext>
            </a:extLst>
          </p:cNvPr>
          <p:cNvSpPr txBox="1"/>
          <p:nvPr/>
        </p:nvSpPr>
        <p:spPr>
          <a:xfrm>
            <a:off x="440675" y="1432193"/>
            <a:ext cx="5013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Recall </a:t>
            </a:r>
          </a:p>
          <a:p>
            <a:r>
              <a:rPr lang="en-US" dirty="0"/>
              <a:t>   – uniform radial field generates EDM – like signal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E520F8-84E2-A65E-7A7A-1FEB1DEA0D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190" y="1996807"/>
            <a:ext cx="5152222" cy="34348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776C34-44FA-79E4-5BDB-9127DEA45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16" y="1985790"/>
            <a:ext cx="5089792" cy="33931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993499-37E0-21F2-CA59-7D5AEE8C0C6C}"/>
              </a:ext>
            </a:extLst>
          </p:cNvPr>
          <p:cNvSpPr txBox="1"/>
          <p:nvPr/>
        </p:nvSpPr>
        <p:spPr>
          <a:xfrm>
            <a:off x="6621138" y="1101686"/>
            <a:ext cx="512473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While if nonuniform</a:t>
            </a:r>
          </a:p>
          <a:p>
            <a:endParaRPr lang="en-US" dirty="0"/>
          </a:p>
          <a:p>
            <a:r>
              <a:rPr lang="en-US" dirty="0"/>
              <a:t>        vertical polarization is in phase with g-2 signal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4D9994-D297-877E-3146-EB7469B9D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1807" y="1416957"/>
            <a:ext cx="1746748" cy="202521"/>
          </a:xfrm>
          <a:prstGeom prst="rect">
            <a:avLst/>
          </a:prstGeom>
        </p:spPr>
      </p:pic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5BDBBBF4-60CB-D92B-E483-B0D0DFCAC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DC5DB-EB95-2140-AF96-4EAA5DC96C1F}" type="datetime1">
              <a:rPr lang="en-US" smtClean="0"/>
              <a:t>10/14/25</a:t>
            </a:fld>
            <a:endParaRPr lang="en-US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89E21928-A2BF-E40C-5C8E-8088963BD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D. Rubin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41651B-7AF6-FB0A-8868-3F743B1B8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D5E6F-26C8-F74D-A4BD-1E68015416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7248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615</Words>
  <Application>Microsoft Macintosh PowerPoint</Application>
  <PresentationFormat>Widescreen</PresentationFormat>
  <Paragraphs>129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Aptos</vt:lpstr>
      <vt:lpstr>Aptos Display</vt:lpstr>
      <vt:lpstr>Arial</vt:lpstr>
      <vt:lpstr>Symbol</vt:lpstr>
      <vt:lpstr>Office Theme</vt:lpstr>
      <vt:lpstr>Contribution of longitudinal magnetic field to EDM-like signal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L. Rubin</dc:creator>
  <cp:lastModifiedBy>David L. Rubin</cp:lastModifiedBy>
  <cp:revision>10</cp:revision>
  <dcterms:created xsi:type="dcterms:W3CDTF">2025-10-12T14:50:22Z</dcterms:created>
  <dcterms:modified xsi:type="dcterms:W3CDTF">2025-10-14T12:38:10Z</dcterms:modified>
</cp:coreProperties>
</file>