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7"/>
    <p:restoredTop sz="94662"/>
  </p:normalViewPr>
  <p:slideViewPr>
    <p:cSldViewPr snapToGrid="0">
      <p:cViewPr varScale="1">
        <p:scale>
          <a:sx n="162" d="100"/>
          <a:sy n="162" d="100"/>
        </p:scale>
        <p:origin x="20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2FA8E-007D-3545-8901-22D3E313460E}" type="datetimeFigureOut">
              <a:rPr lang="en-US" smtClean="0"/>
              <a:t>6/12/24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8644E-78A5-ED47-9F88-1D56D5E9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8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6E7F-539D-430B-81F9-25294C1B9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F97F8-0EBF-9100-3E16-BA9476E49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3E70A-DF80-2F68-7F6B-06BD6EAC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3F3EA-9385-6D15-B084-3EC33202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82BF0-6CFB-4991-3900-8C97998B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5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C3F4-635E-3920-387F-23CC931F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B9733-21B4-5405-4BB9-456BEE4E1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343F8-7FFE-22C6-9297-A1C367077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62EF2-8B7C-B0F5-FE65-5288716D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EFE0E-EE4F-AB0A-6285-3F0B20BE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4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6448A-9FE4-DDD8-17F2-63AEAA0A3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CB1FD-B355-0460-FC99-44E8B5774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46347-4FF1-BDCE-BC15-EE2E84533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8F786-E9FD-DD43-4172-379724E3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F9AD6-5AAF-4181-55E9-37F8FCBC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7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6396D-4466-1E41-85B6-3D8B2C92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8D2E-41C0-6B6E-4BC2-06FCC0A07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F917C-5EE8-A547-334C-4473AC6C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A793B-CFC3-BE50-9484-2701AC17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722E2-0D64-ED33-AFC6-9E0F9AD9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9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10246-031E-84B7-D4EA-A42C61B6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480CF-AB5D-0E61-4CF5-F1AAA09F8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317A5-AD66-D9D8-1ED0-C1D0A4E4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454DA-DC6B-E480-AAEC-33AA81BE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628C3-B3A0-0ECD-6C34-00D5D07B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5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1A5F5-86BD-C868-274F-CAB4A2DE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432C1-BA91-62CF-6F11-3CD6A9031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77247-61B8-4FB8-41F2-60F78F639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4153C-BDCB-F285-5778-02ED5507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12,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F3951-2214-BF66-83EC-C232D6FD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C8CD8-0658-AA18-E47D-FD5B0A18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0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C4F6-670A-7EB6-4303-AE2B88E0D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CAE77-82EF-BE3F-F77A-013931E54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60343-41B0-30AF-1046-373F1558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66E1C-348F-1A08-3F5F-AAEB5D688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C12E55-9A51-818D-B920-19E31056E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9B0F21-BADD-2DBA-E47D-C3E34413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12,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9BA41-13BA-086E-A75C-CAE0C2BD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1A6D1-F173-E065-957A-B2284508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0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BF55-1CFA-4864-296E-EEC2C0F0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679488-F0D4-2403-A851-172BDEC5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12,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76F4F1-85BF-EB71-85F9-BED6308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9FF76-8B59-EC08-538D-B8D78DCC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6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0C65C0-2B25-9CDC-D08A-AF23F07C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12,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7EC9E3-70DA-EBEA-D09D-CFBFFA8FD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90E9B-F88B-BF82-6999-E5814BD6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7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EF7E-7ECB-C418-4CDB-168128CA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26AB6-093E-6862-D777-020730AC2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917EE-ADD9-A82F-492B-3D10AA7A8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840E0-56DC-95C6-580F-E47AE6C8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12,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46827-C93A-903A-024C-513F7F1B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F2146-B8CE-894F-641A-55B76B08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3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0FF86-5276-E27D-D808-8DF54F70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A0508-2A68-BC83-259F-58D0823C2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D2E58-708C-59AD-F22E-5AEFD9A48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E6BA0-641A-D6B3-5D8C-0FD5C58B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12,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D826C-0004-DC0C-7BDA-2F6FD0F4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9ABA8-736E-F44C-EC28-D16E982C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2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A9246D-08C0-538B-81E7-9C0F311D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C5D87-9992-643C-D7C1-32B8DD07A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A2B6B-9B5F-B81D-71D8-576E4EC06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June 12,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AA3D-DE2E-0866-D16C-8EC011E30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D569F-5909-067D-E8D4-8BE7725FA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9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9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emf"/><Relationship Id="rId3" Type="http://schemas.openxmlformats.org/officeDocument/2006/relationships/image" Target="../media/image25.emf"/><Relationship Id="rId7" Type="http://schemas.openxmlformats.org/officeDocument/2006/relationships/image" Target="../media/image9.emf"/><Relationship Id="rId12" Type="http://schemas.openxmlformats.org/officeDocument/2006/relationships/image" Target="../media/image32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11" Type="http://schemas.openxmlformats.org/officeDocument/2006/relationships/image" Target="../media/image31.emf"/><Relationship Id="rId5" Type="http://schemas.openxmlformats.org/officeDocument/2006/relationships/image" Target="../media/image26.emf"/><Relationship Id="rId10" Type="http://schemas.openxmlformats.org/officeDocument/2006/relationships/image" Target="../media/image30.emf"/><Relationship Id="rId4" Type="http://schemas.openxmlformats.org/officeDocument/2006/relationships/image" Target="../media/image5.emf"/><Relationship Id="rId9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31.emf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91FF-C784-F6BA-80E8-C958DA95B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794789" cy="2448740"/>
          </a:xfrm>
        </p:spPr>
        <p:txBody>
          <a:bodyPr>
            <a:normAutofit fontScale="90000"/>
          </a:bodyPr>
          <a:lstStyle/>
          <a:p>
            <a:r>
              <a:rPr lang="en-US" dirty="0"/>
              <a:t>EDM systematic uncertainties due to radial and longitudinal B-fields and pitch – </a:t>
            </a:r>
            <a:r>
              <a:rPr lang="en-US"/>
              <a:t>spin tracking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F11D5-8176-A351-38DF-B0D6161AEF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Rubin</a:t>
            </a:r>
          </a:p>
          <a:p>
            <a:r>
              <a:rPr lang="en-US" dirty="0"/>
              <a:t>Cornell University</a:t>
            </a:r>
          </a:p>
          <a:p>
            <a:r>
              <a:rPr lang="en-US" dirty="0"/>
              <a:t>June 12, 2024</a:t>
            </a:r>
          </a:p>
        </p:txBody>
      </p:sp>
    </p:spTree>
    <p:extLst>
      <p:ext uri="{BB962C8B-B14F-4D97-AF65-F5344CB8AC3E}">
        <p14:creationId xmlns:p14="http://schemas.microsoft.com/office/powerpoint/2010/main" val="62460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96514-C5D7-966C-9FCA-3B74DB97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12,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261C9-934A-F492-B9F4-1517FD15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DB465-24AC-2471-E4EE-BB9B5073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347FF-3445-CE8E-E655-109A4E61F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21" y="496614"/>
            <a:ext cx="4080642" cy="2720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DF3F73-FF64-6B1C-080B-2EF5090E2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707" y="536029"/>
            <a:ext cx="4244865" cy="282991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E7CA01-2555-E4CF-CD94-A8A0D4A8B03E}"/>
              </a:ext>
            </a:extLst>
          </p:cNvPr>
          <p:cNvCxnSpPr/>
          <p:nvPr/>
        </p:nvCxnSpPr>
        <p:spPr>
          <a:xfrm flipV="1">
            <a:off x="4721772" y="1466193"/>
            <a:ext cx="1237594" cy="6385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AA41814-9D81-C5C1-BC94-D6CCB3D5DD9F}"/>
              </a:ext>
            </a:extLst>
          </p:cNvPr>
          <p:cNvSpPr txBox="1"/>
          <p:nvPr/>
        </p:nvSpPr>
        <p:spPr>
          <a:xfrm>
            <a:off x="5108027" y="1852449"/>
            <a:ext cx="100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Lowpass filter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CA89B8-9314-7DE0-31B9-3FE2D5ADD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214" y="3563883"/>
            <a:ext cx="4267200" cy="2844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6A073B-023D-047D-D77B-4E85ABCA6ECF}"/>
              </a:ext>
            </a:extLst>
          </p:cNvPr>
          <p:cNvSpPr txBox="1"/>
          <p:nvPr/>
        </p:nvSpPr>
        <p:spPr>
          <a:xfrm>
            <a:off x="1939158" y="5470634"/>
            <a:ext cx="1697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baseline="-25000" dirty="0"/>
              <a:t> </a:t>
            </a:r>
            <a:r>
              <a:rPr lang="en-US" sz="1600" dirty="0"/>
              <a:t>– measured</a:t>
            </a:r>
          </a:p>
          <a:p>
            <a:r>
              <a:rPr lang="en-US" sz="1600" dirty="0"/>
              <a:t>EDM=0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9D71BE-07C8-DCD4-D57E-3A6F8172318E}"/>
              </a:ext>
            </a:extLst>
          </p:cNvPr>
          <p:cNvSpPr txBox="1"/>
          <p:nvPr/>
        </p:nvSpPr>
        <p:spPr>
          <a:xfrm>
            <a:off x="1571296" y="2367455"/>
            <a:ext cx="1697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baseline="-25000" dirty="0"/>
              <a:t> </a:t>
            </a:r>
            <a:r>
              <a:rPr lang="en-US" sz="1600" dirty="0"/>
              <a:t>– measured</a:t>
            </a:r>
          </a:p>
          <a:p>
            <a:r>
              <a:rPr lang="en-US" sz="1600" dirty="0"/>
              <a:t>EDM=0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81C0B9-60F1-10AE-5FE7-BB5734FC7C0B}"/>
              </a:ext>
            </a:extLst>
          </p:cNvPr>
          <p:cNvSpPr txBox="1"/>
          <p:nvPr/>
        </p:nvSpPr>
        <p:spPr>
          <a:xfrm>
            <a:off x="6679324" y="2469930"/>
            <a:ext cx="1697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baseline="-25000" dirty="0"/>
              <a:t> </a:t>
            </a:r>
            <a:r>
              <a:rPr lang="en-US" sz="1600" dirty="0"/>
              <a:t>– measured</a:t>
            </a:r>
          </a:p>
          <a:p>
            <a:r>
              <a:rPr lang="en-US" sz="1600" dirty="0"/>
              <a:t>EDM=0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318F67-1EE2-AB61-BA3D-2849A09C3A46}"/>
              </a:ext>
            </a:extLst>
          </p:cNvPr>
          <p:cNvSpPr txBox="1"/>
          <p:nvPr/>
        </p:nvSpPr>
        <p:spPr>
          <a:xfrm>
            <a:off x="7152289" y="5552088"/>
            <a:ext cx="1888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baseline="-25000" dirty="0"/>
              <a:t> </a:t>
            </a:r>
            <a:r>
              <a:rPr lang="en-US" sz="1600" dirty="0"/>
              <a:t>=0</a:t>
            </a:r>
          </a:p>
          <a:p>
            <a:r>
              <a:rPr lang="en-US" sz="1600" dirty="0"/>
              <a:t>EDM= 7X10</a:t>
            </a:r>
            <a:r>
              <a:rPr lang="en-US" sz="1600" baseline="30000" dirty="0"/>
              <a:t>-20</a:t>
            </a:r>
            <a:r>
              <a:rPr lang="en-US" sz="1600" dirty="0"/>
              <a:t> e-cm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49FA6D-16E6-13D5-A74B-9C10F590A4D8}"/>
              </a:ext>
            </a:extLst>
          </p:cNvPr>
          <p:cNvSpPr txBox="1"/>
          <p:nvPr/>
        </p:nvSpPr>
        <p:spPr>
          <a:xfrm>
            <a:off x="4227788" y="436180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77A7A7-54D6-4D93-DA36-89D6ED6C94ED}"/>
              </a:ext>
            </a:extLst>
          </p:cNvPr>
          <p:cNvSpPr txBox="1"/>
          <p:nvPr/>
        </p:nvSpPr>
        <p:spPr>
          <a:xfrm>
            <a:off x="9929650" y="478222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B23DC7-6A58-CA59-1D0C-2F791F3FA0BF}"/>
              </a:ext>
            </a:extLst>
          </p:cNvPr>
          <p:cNvSpPr txBox="1"/>
          <p:nvPr/>
        </p:nvSpPr>
        <p:spPr>
          <a:xfrm>
            <a:off x="10263354" y="3507829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-3</a:t>
            </a:r>
            <a:endParaRPr lang="en-US" sz="1400" dirty="0">
              <a:highlight>
                <a:srgbClr val="C0C0C0"/>
              </a:highligh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C2ADC5C-18C4-5062-24B6-6D06868FD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14" y="3854670"/>
            <a:ext cx="3665481" cy="24436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36122F6-4CF6-03A8-06B8-C8C2CEA2F25F}"/>
              </a:ext>
            </a:extLst>
          </p:cNvPr>
          <p:cNvSpPr txBox="1"/>
          <p:nvPr/>
        </p:nvSpPr>
        <p:spPr>
          <a:xfrm>
            <a:off x="1978572" y="4146332"/>
            <a:ext cx="1271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Closed orbit</a:t>
            </a:r>
          </a:p>
        </p:txBody>
      </p:sp>
    </p:spTree>
    <p:extLst>
      <p:ext uri="{BB962C8B-B14F-4D97-AF65-F5344CB8AC3E}">
        <p14:creationId xmlns:p14="http://schemas.microsoft.com/office/powerpoint/2010/main" val="287284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6762D6-33B9-7B08-E563-979B1C9D5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30" y="1952321"/>
            <a:ext cx="548640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05AC46-046F-E08D-F00E-7C7A23E02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480" y="1175045"/>
            <a:ext cx="3839217" cy="517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3EDFF8-DC43-66CF-6F30-DD8559728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622" y="2627586"/>
            <a:ext cx="4120060" cy="588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114E16-DD1F-20BF-2CB6-219EFDADD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978" y="3580631"/>
            <a:ext cx="1077862" cy="444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4F5223-AB1E-DEEF-3E97-5E11E46A0F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128" y="1954266"/>
            <a:ext cx="5674491" cy="431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F172D4-DB6C-3F8A-43CA-87A91DEEBE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8873" y="4345808"/>
            <a:ext cx="2498396" cy="249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715B71-37C9-C8FC-2A96-6E317330EEDD}"/>
              </a:ext>
            </a:extLst>
          </p:cNvPr>
          <p:cNvSpPr txBox="1"/>
          <p:nvPr/>
        </p:nvSpPr>
        <p:spPr>
          <a:xfrm>
            <a:off x="1277465" y="5670039"/>
            <a:ext cx="3392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Continuous quad approximation</a:t>
            </a:r>
          </a:p>
          <a:p>
            <a:r>
              <a:rPr lang="en-US" dirty="0"/>
              <a:t>No nonlinearity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CF4B9-BE53-7B95-09B8-1642676DB2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723" y="1444835"/>
            <a:ext cx="1483030" cy="133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A125DF-57BC-7E9D-A490-6D208E601D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5013" y="565996"/>
            <a:ext cx="1787313" cy="2161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0A7377-A4B1-0D7F-5632-FC192537FE42}"/>
              </a:ext>
            </a:extLst>
          </p:cNvPr>
          <p:cNvSpPr txBox="1"/>
          <p:nvPr/>
        </p:nvSpPr>
        <p:spPr>
          <a:xfrm>
            <a:off x="623146" y="237065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E402E3-86A7-8EB2-817E-F23A91B526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8765" y="1083733"/>
            <a:ext cx="2336800" cy="203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CC7C4A-B16C-A0C7-60FB-1E6BBB1415D7}"/>
              </a:ext>
            </a:extLst>
          </p:cNvPr>
          <p:cNvSpPr txBox="1"/>
          <p:nvPr/>
        </p:nvSpPr>
        <p:spPr>
          <a:xfrm>
            <a:off x="623147" y="758614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2EDE7F-0481-CA76-E403-82334FEE9B30}"/>
              </a:ext>
            </a:extLst>
          </p:cNvPr>
          <p:cNvSpPr txBox="1"/>
          <p:nvPr/>
        </p:nvSpPr>
        <p:spPr>
          <a:xfrm>
            <a:off x="386080" y="137498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EDM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4DC6CE-4363-5219-37C2-F1DC819C2B59}"/>
              </a:ext>
            </a:extLst>
          </p:cNvPr>
          <p:cNvSpPr txBox="1"/>
          <p:nvPr/>
        </p:nvSpPr>
        <p:spPr>
          <a:xfrm>
            <a:off x="453813" y="1740747"/>
            <a:ext cx="2610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Single particle spin tracking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070665B-0178-0DEB-8721-E75D7206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2</a:t>
            </a:fld>
            <a:endParaRPr lang="en-US"/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F79EC86E-22EB-0464-85CA-A7FE1495B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12, 2024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056CB566-155D-02BF-FCC6-B228289F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0F80A6-DED6-5636-1EFD-72A5A75B770E}"/>
              </a:ext>
            </a:extLst>
          </p:cNvPr>
          <p:cNvSpPr txBox="1"/>
          <p:nvPr/>
        </p:nvSpPr>
        <p:spPr>
          <a:xfrm>
            <a:off x="5523189" y="2094189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-3</a:t>
            </a:r>
            <a:endParaRPr lang="en-US" sz="14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2251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573218-C210-F4FD-4697-F64DB987B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17" y="1827924"/>
            <a:ext cx="548640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7B17A1-E048-ECFB-2D0A-EC77B088D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748" y="1458748"/>
            <a:ext cx="5359400" cy="322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644A94-9434-6CCA-933D-363A62704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13" y="565996"/>
            <a:ext cx="1787313" cy="216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378245-A906-F359-B66D-F3B5F6D5297C}"/>
              </a:ext>
            </a:extLst>
          </p:cNvPr>
          <p:cNvSpPr txBox="1"/>
          <p:nvPr/>
        </p:nvSpPr>
        <p:spPr>
          <a:xfrm>
            <a:off x="623146" y="237065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AB4C2A-FB2D-0F3E-19F5-E5CA0F613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765" y="1083733"/>
            <a:ext cx="2336800" cy="20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4F8DF1-0C03-0D90-69A7-35444F9C3422}"/>
              </a:ext>
            </a:extLst>
          </p:cNvPr>
          <p:cNvSpPr txBox="1"/>
          <p:nvPr/>
        </p:nvSpPr>
        <p:spPr>
          <a:xfrm>
            <a:off x="623147" y="758614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170D57-481B-0269-75F7-8F9EF231B6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650" y="1539663"/>
            <a:ext cx="1891030" cy="178808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D705BF2-6168-31EB-9A38-AFF6AD00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3</a:t>
            </a:fld>
            <a:endParaRPr lang="en-US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FFBAD265-DAD1-FFAB-1805-BF6E06BE4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12, 2024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8EF39FF-B89E-EB5D-5752-0A663A50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45F9A5-1137-41EF-E390-BE857C4CC223}"/>
              </a:ext>
            </a:extLst>
          </p:cNvPr>
          <p:cNvSpPr txBox="1"/>
          <p:nvPr/>
        </p:nvSpPr>
        <p:spPr>
          <a:xfrm>
            <a:off x="5523188" y="1960181"/>
            <a:ext cx="608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-1</a:t>
            </a:r>
            <a:endParaRPr lang="en-US" sz="14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692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DFD23E-EE8D-F338-CF57-52B761BB7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568" y="3208283"/>
            <a:ext cx="3979437" cy="2652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72BF1E-B56F-F18D-5669-AA1639FDD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41" y="1273515"/>
            <a:ext cx="3896039" cy="2597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A5C557-DFD8-DB75-5526-545469E14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09" y="4121926"/>
            <a:ext cx="3521697" cy="23477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9BEF8F-8F7B-B7AE-6EE5-A65B6005B801}"/>
              </a:ext>
            </a:extLst>
          </p:cNvPr>
          <p:cNvSpPr txBox="1"/>
          <p:nvPr/>
        </p:nvSpPr>
        <p:spPr>
          <a:xfrm>
            <a:off x="6801585" y="65222"/>
            <a:ext cx="866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Pitch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CFAEFA-BB79-EB94-CA6D-66D5170E458D}"/>
              </a:ext>
            </a:extLst>
          </p:cNvPr>
          <p:cNvSpPr txBox="1"/>
          <p:nvPr/>
        </p:nvSpPr>
        <p:spPr>
          <a:xfrm>
            <a:off x="623146" y="237065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34852-3317-811E-5E85-7A72D686C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765" y="1083733"/>
            <a:ext cx="2336800" cy="20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BCA83C-FAF2-3A38-C9B7-3EB928B98783}"/>
              </a:ext>
            </a:extLst>
          </p:cNvPr>
          <p:cNvSpPr txBox="1"/>
          <p:nvPr/>
        </p:nvSpPr>
        <p:spPr>
          <a:xfrm>
            <a:off x="623147" y="758614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013C4B-D5EE-727D-4B2E-FD0DC574B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817" y="586316"/>
            <a:ext cx="2215303" cy="18337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AA238B6-78FA-FDD3-A6A4-9DBFD8F7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4</a:t>
            </a:fld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9569D39-DB56-9341-9DE6-5BFA8486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12, 2024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1BE415B-BE85-6B6F-018C-850EDB1B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4BD508-D779-2F9A-7170-656A8F926D5E}"/>
              </a:ext>
            </a:extLst>
          </p:cNvPr>
          <p:cNvSpPr txBox="1"/>
          <p:nvPr/>
        </p:nvSpPr>
        <p:spPr>
          <a:xfrm>
            <a:off x="1231804" y="5391876"/>
            <a:ext cx="168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Vertical </a:t>
            </a:r>
            <a:r>
              <a:rPr lang="en-US" sz="1400" dirty="0" err="1"/>
              <a:t>betatron</a:t>
            </a:r>
            <a:r>
              <a:rPr lang="en-US" sz="1400" dirty="0"/>
              <a:t> oscillation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3DABEC-E3BF-F1AC-94DC-7625EA5E6693}"/>
              </a:ext>
            </a:extLst>
          </p:cNvPr>
          <p:cNvSpPr txBox="1"/>
          <p:nvPr/>
        </p:nvSpPr>
        <p:spPr>
          <a:xfrm>
            <a:off x="7396261" y="5973528"/>
            <a:ext cx="493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(Longitudinal polarization refers to left hand axis labels. Vertical polarization refers to right hand axis.  Note exponent.)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10159C-E16A-83EA-8541-2757DAD3C2E7}"/>
              </a:ext>
            </a:extLst>
          </p:cNvPr>
          <p:cNvSpPr txBox="1"/>
          <p:nvPr/>
        </p:nvSpPr>
        <p:spPr>
          <a:xfrm>
            <a:off x="1508035" y="2855094"/>
            <a:ext cx="173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EDM=0</a:t>
            </a:r>
          </a:p>
          <a:p>
            <a:r>
              <a:rPr lang="en-US" sz="1200" dirty="0"/>
              <a:t>Pitch angle = 1 </a:t>
            </a:r>
            <a:r>
              <a:rPr lang="en-US" sz="1200" dirty="0" err="1"/>
              <a:t>mrad</a:t>
            </a: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130DB6-6503-8D7C-6C82-6A62A7CA7E1B}"/>
              </a:ext>
            </a:extLst>
          </p:cNvPr>
          <p:cNvSpPr txBox="1"/>
          <p:nvPr/>
        </p:nvSpPr>
        <p:spPr>
          <a:xfrm>
            <a:off x="9448917" y="4655551"/>
            <a:ext cx="2020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Pitch angle =0</a:t>
            </a:r>
          </a:p>
          <a:p>
            <a:r>
              <a:rPr lang="en-US" sz="1400" dirty="0"/>
              <a:t>EDM = 4.67 X10</a:t>
            </a:r>
            <a:r>
              <a:rPr lang="en-US" sz="1400" baseline="30000" dirty="0"/>
              <a:t>-20 </a:t>
            </a:r>
            <a:r>
              <a:rPr lang="en-US" sz="1400" dirty="0"/>
              <a:t> e-cm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C2D85-8D36-649A-81CD-E1D9E48114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7234" y="748863"/>
            <a:ext cx="3895200" cy="259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868E06-C60C-8033-4A55-086571C53F57}"/>
              </a:ext>
            </a:extLst>
          </p:cNvPr>
          <p:cNvSpPr txBox="1"/>
          <p:nvPr/>
        </p:nvSpPr>
        <p:spPr>
          <a:xfrm>
            <a:off x="5988070" y="2298045"/>
            <a:ext cx="173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EDM=0</a:t>
            </a:r>
          </a:p>
          <a:p>
            <a:r>
              <a:rPr lang="en-US" sz="1200" dirty="0"/>
              <a:t>Pitch angle = 1 </a:t>
            </a:r>
            <a:r>
              <a:rPr lang="en-US" sz="1200" dirty="0" err="1"/>
              <a:t>mrad</a:t>
            </a:r>
            <a:endParaRPr lang="en-US" sz="1200" dirty="0"/>
          </a:p>
          <a:p>
            <a:r>
              <a:rPr lang="en-US" sz="1200" dirty="0"/>
              <a:t>Filtered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D8233E-921E-924E-AACB-F2F79443D489}"/>
              </a:ext>
            </a:extLst>
          </p:cNvPr>
          <p:cNvCxnSpPr/>
          <p:nvPr/>
        </p:nvCxnSpPr>
        <p:spPr>
          <a:xfrm flipV="1">
            <a:off x="4185745" y="2530366"/>
            <a:ext cx="551793" cy="3153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FE1764C-7397-6F87-3C08-37354B8C465C}"/>
              </a:ext>
            </a:extLst>
          </p:cNvPr>
          <p:cNvSpPr txBox="1"/>
          <p:nvPr/>
        </p:nvSpPr>
        <p:spPr>
          <a:xfrm>
            <a:off x="4335517" y="2779251"/>
            <a:ext cx="1072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Lowpass filter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8F8EFC-040F-B500-38D9-2C88FA748F7A}"/>
              </a:ext>
            </a:extLst>
          </p:cNvPr>
          <p:cNvSpPr txBox="1"/>
          <p:nvPr/>
        </p:nvSpPr>
        <p:spPr>
          <a:xfrm>
            <a:off x="3909849" y="1332187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-2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762F37-54C7-1C20-9FBB-E298527271C5}"/>
              </a:ext>
            </a:extLst>
          </p:cNvPr>
          <p:cNvSpPr txBox="1"/>
          <p:nvPr/>
        </p:nvSpPr>
        <p:spPr>
          <a:xfrm>
            <a:off x="8516009" y="877615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83C7CE-E3F5-AD1F-E170-C23B13B25477}"/>
              </a:ext>
            </a:extLst>
          </p:cNvPr>
          <p:cNvSpPr txBox="1"/>
          <p:nvPr/>
        </p:nvSpPr>
        <p:spPr>
          <a:xfrm>
            <a:off x="11550870" y="3266092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-3</a:t>
            </a:r>
            <a:endParaRPr lang="en-US" sz="14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9718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15697-E2EB-ED99-0096-D6EC9B709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92" y="2482198"/>
            <a:ext cx="548640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EB9502-EAE4-FAA1-4730-5DED85DD8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832" y="3188947"/>
            <a:ext cx="5082844" cy="54901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299072-660E-BBEF-02BD-B78E38801163}"/>
              </a:ext>
            </a:extLst>
          </p:cNvPr>
          <p:cNvCxnSpPr/>
          <p:nvPr/>
        </p:nvCxnSpPr>
        <p:spPr>
          <a:xfrm flipV="1">
            <a:off x="5556605" y="3676181"/>
            <a:ext cx="2545492" cy="5436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AC0717F-1848-4662-1699-77900DEE01BB}"/>
              </a:ext>
            </a:extLst>
          </p:cNvPr>
          <p:cNvSpPr txBox="1"/>
          <p:nvPr/>
        </p:nvSpPr>
        <p:spPr>
          <a:xfrm>
            <a:off x="3501813" y="203200"/>
            <a:ext cx="287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Longitudinal magnetic field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71104-B5C0-A603-87DE-6D0AA06E9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533" y="1101090"/>
            <a:ext cx="1787313" cy="2161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7AE651-221C-B5C3-3746-97CCB2EDBCFC}"/>
              </a:ext>
            </a:extLst>
          </p:cNvPr>
          <p:cNvSpPr txBox="1"/>
          <p:nvPr/>
        </p:nvSpPr>
        <p:spPr>
          <a:xfrm>
            <a:off x="846666" y="772159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EA8CA-E3B2-1EF4-3AE4-85F381792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285" y="1618827"/>
            <a:ext cx="2336800" cy="20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158FC3-56C5-15E7-55C6-24CECCCF8E5B}"/>
              </a:ext>
            </a:extLst>
          </p:cNvPr>
          <p:cNvSpPr txBox="1"/>
          <p:nvPr/>
        </p:nvSpPr>
        <p:spPr>
          <a:xfrm>
            <a:off x="846667" y="1293708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AB98C2-631D-88B3-D737-60B20A7020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1497" y="2082800"/>
            <a:ext cx="1493943" cy="232822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FE6DFC8-2E85-A14D-6560-1C1C7E41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5</a:t>
            </a:fld>
            <a:endParaRPr lang="en-US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8253A0A5-84D2-876D-8669-28D80C9B0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12, 2024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8AEAAFE-067B-8231-12F3-4E5DC045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8CDB8-1357-2A41-1806-2A614C5C101F}"/>
              </a:ext>
            </a:extLst>
          </p:cNvPr>
          <p:cNvSpPr txBox="1"/>
          <p:nvPr/>
        </p:nvSpPr>
        <p:spPr>
          <a:xfrm>
            <a:off x="2994054" y="2031101"/>
            <a:ext cx="219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uniform around ring</a:t>
            </a:r>
          </a:p>
        </p:txBody>
      </p:sp>
    </p:spTree>
    <p:extLst>
      <p:ext uri="{BB962C8B-B14F-4D97-AF65-F5344CB8AC3E}">
        <p14:creationId xmlns:p14="http://schemas.microsoft.com/office/powerpoint/2010/main" val="132393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8637B-88D7-B132-8FD3-13FDC6C78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825" y="3136912"/>
            <a:ext cx="5555718" cy="1690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E6D72A-EACA-6F1B-25E4-FBFC955C6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203" y="2407436"/>
            <a:ext cx="4120060" cy="5885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D02CEF-E1DB-D8A0-5FD7-BCD1DDA8C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03" y="1857685"/>
            <a:ext cx="5674491" cy="431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97A770-4DE6-3ECC-D93A-01A8762A1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878" y="3088887"/>
            <a:ext cx="2798451" cy="533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129D3D-9954-4D1C-1B6F-CD09B79AF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6" y="4568952"/>
            <a:ext cx="4152042" cy="1024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912840-B146-1848-DA6E-CA5181F464EE}"/>
              </a:ext>
            </a:extLst>
          </p:cNvPr>
          <p:cNvSpPr txBox="1"/>
          <p:nvPr/>
        </p:nvSpPr>
        <p:spPr>
          <a:xfrm>
            <a:off x="1082566" y="630621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B-field - EDM equivalency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BFB265-0B92-ECED-9A6A-8737CC0C62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0942" y="3862332"/>
            <a:ext cx="2498396" cy="24984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B6339F-9608-5350-1851-8F4A131A69FB}"/>
              </a:ext>
            </a:extLst>
          </p:cNvPr>
          <p:cNvCxnSpPr/>
          <p:nvPr/>
        </p:nvCxnSpPr>
        <p:spPr>
          <a:xfrm flipV="1">
            <a:off x="4883573" y="4064000"/>
            <a:ext cx="2120053" cy="10769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C4FCB5E-246C-2D87-BD1B-EE8B1F616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6</a:t>
            </a:fld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E557342-8890-E1DA-A707-E8B13CE5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12, 2024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C6A6F12-8D63-1DBA-2E9B-FD829FFC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</p:spTree>
    <p:extLst>
      <p:ext uri="{BB962C8B-B14F-4D97-AF65-F5344CB8AC3E}">
        <p14:creationId xmlns:p14="http://schemas.microsoft.com/office/powerpoint/2010/main" val="360071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BADD56-EC37-297C-BAA5-34879116F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69" y="1668289"/>
            <a:ext cx="4320000" cy="28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FDB6E3-9F21-9DDA-3E80-19417BF22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627" y="1591321"/>
            <a:ext cx="4320000" cy="28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9799E6-1952-0569-82F6-9CC124776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09" y="4698014"/>
            <a:ext cx="5674491" cy="4315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0C0891-7FB7-247B-A9F3-D1B47FF09F74}"/>
              </a:ext>
            </a:extLst>
          </p:cNvPr>
          <p:cNvSpPr txBox="1"/>
          <p:nvPr/>
        </p:nvSpPr>
        <p:spPr>
          <a:xfrm>
            <a:off x="4682571" y="5165182"/>
            <a:ext cx="521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 contribution from B</a:t>
            </a:r>
            <a:r>
              <a:rPr lang="en-US" baseline="-25000" dirty="0"/>
              <a:t>rad </a:t>
            </a:r>
            <a:r>
              <a:rPr lang="en-US" dirty="0"/>
              <a:t> and compensating E</a:t>
            </a:r>
            <a:r>
              <a:rPr lang="en-US" baseline="-25000" dirty="0"/>
              <a:t>vert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0CEC0F-006E-859C-F62F-FD3167213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981" y="5272716"/>
            <a:ext cx="1866446" cy="9139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21CC55-7309-AFC5-A4D7-125E57FB2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892" y="5619846"/>
            <a:ext cx="3555858" cy="7965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B1A0E7-6228-87C9-EA17-6E025C510306}"/>
              </a:ext>
            </a:extLst>
          </p:cNvPr>
          <p:cNvSpPr txBox="1"/>
          <p:nvPr/>
        </p:nvSpPr>
        <p:spPr>
          <a:xfrm>
            <a:off x="623146" y="237065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FE9C9-D4DA-3A2F-900A-E27C8CFB0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912" y="1091825"/>
            <a:ext cx="2336800" cy="20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3B174C-8162-657F-F12D-32D194EC45C4}"/>
              </a:ext>
            </a:extLst>
          </p:cNvPr>
          <p:cNvSpPr txBox="1"/>
          <p:nvPr/>
        </p:nvSpPr>
        <p:spPr>
          <a:xfrm>
            <a:off x="623147" y="758614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B0571-6420-549A-CB5B-4430FFAE7F2C}"/>
              </a:ext>
            </a:extLst>
          </p:cNvPr>
          <p:cNvSpPr txBox="1"/>
          <p:nvPr/>
        </p:nvSpPr>
        <p:spPr>
          <a:xfrm>
            <a:off x="2759384" y="369806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32952-802E-69CA-9110-9149A4180998}"/>
              </a:ext>
            </a:extLst>
          </p:cNvPr>
          <p:cNvSpPr txBox="1"/>
          <p:nvPr/>
        </p:nvSpPr>
        <p:spPr>
          <a:xfrm>
            <a:off x="7177635" y="3698060"/>
            <a:ext cx="100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B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3C94E5-113D-544A-3C78-5EB4EB12EE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9435" y="580322"/>
            <a:ext cx="2310165" cy="1818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BC000C9-50A2-EDD4-17ED-61FD7B995BDB}"/>
              </a:ext>
            </a:extLst>
          </p:cNvPr>
          <p:cNvSpPr txBox="1"/>
          <p:nvPr/>
        </p:nvSpPr>
        <p:spPr>
          <a:xfrm>
            <a:off x="5607781" y="234669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A78788-D9AF-E396-0779-52E8C1A735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9375" y="547953"/>
            <a:ext cx="1778562" cy="2150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293995-16B8-6D7E-E8E6-A3725CC541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7901" y="1122845"/>
            <a:ext cx="2336800" cy="203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F8B30DA-6185-374B-A523-CD7110649264}"/>
              </a:ext>
            </a:extLst>
          </p:cNvPr>
          <p:cNvSpPr txBox="1"/>
          <p:nvPr/>
        </p:nvSpPr>
        <p:spPr>
          <a:xfrm>
            <a:off x="5614583" y="797726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39D1CB-8537-9403-5275-8F1AC5AF7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430" y="1390651"/>
            <a:ext cx="1906513" cy="1953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843707-04D9-A696-BC1D-AB9647FDC1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8556" y="1372724"/>
            <a:ext cx="1544736" cy="181068"/>
          </a:xfrm>
          <a:prstGeom prst="rect">
            <a:avLst/>
          </a:prstGeom>
        </p:spPr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E3474FA7-701B-58D4-AFE0-8C253825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7</a:t>
            </a:fld>
            <a:endParaRPr lang="en-US"/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8A82C1E0-4C8F-2E73-00EA-6B8F0AB7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12, 2024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CCE80EBE-34D8-C142-D562-830EF0E8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803D2AE-A795-018D-BCB4-D2A5693B5A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8786" y="1443811"/>
            <a:ext cx="1023024" cy="18331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F2C7EA5-C0FE-4D0E-BC14-B284D54A9886}"/>
              </a:ext>
            </a:extLst>
          </p:cNvPr>
          <p:cNvSpPr txBox="1"/>
          <p:nvPr/>
        </p:nvSpPr>
        <p:spPr>
          <a:xfrm>
            <a:off x="2613727" y="1335187"/>
            <a:ext cx="25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2F19BF-C2E2-D007-A9F7-61C3737E0249}"/>
              </a:ext>
            </a:extLst>
          </p:cNvPr>
          <p:cNvSpPr txBox="1"/>
          <p:nvPr/>
        </p:nvSpPr>
        <p:spPr>
          <a:xfrm>
            <a:off x="7234280" y="126235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,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413CBFD-F581-F639-D9B8-28C4A7487E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0744" y="1364014"/>
            <a:ext cx="469451" cy="1545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3DBBCAD-DF16-9326-E260-9B67D419D2FC}"/>
              </a:ext>
            </a:extLst>
          </p:cNvPr>
          <p:cNvSpPr txBox="1"/>
          <p:nvPr/>
        </p:nvSpPr>
        <p:spPr>
          <a:xfrm>
            <a:off x="8267721" y="517890"/>
            <a:ext cx="3390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Closed orbit displaced vertically by radial B field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2E8A3D-8903-F56E-C4E0-45D331FF89EF}"/>
              </a:ext>
            </a:extLst>
          </p:cNvPr>
          <p:cNvSpPr txBox="1"/>
          <p:nvPr/>
        </p:nvSpPr>
        <p:spPr>
          <a:xfrm>
            <a:off x="9228085" y="1542395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2BC11-CA92-CCD2-25CF-6B19BE993C9D}"/>
              </a:ext>
            </a:extLst>
          </p:cNvPr>
          <p:cNvSpPr txBox="1"/>
          <p:nvPr/>
        </p:nvSpPr>
        <p:spPr>
          <a:xfrm>
            <a:off x="4422230" y="1608085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-3</a:t>
            </a:r>
            <a:endParaRPr lang="en-US" sz="14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628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C76017-6157-663F-FEC5-3404614E1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019" y="532206"/>
            <a:ext cx="4395211" cy="2930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FDB6E3-9F21-9DDA-3E80-19417BF22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760" y="3528127"/>
            <a:ext cx="4394999" cy="2929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FD1315-C775-EF15-7890-EB06C2984310}"/>
              </a:ext>
            </a:extLst>
          </p:cNvPr>
          <p:cNvSpPr txBox="1"/>
          <p:nvPr/>
        </p:nvSpPr>
        <p:spPr>
          <a:xfrm>
            <a:off x="69037" y="1234291"/>
            <a:ext cx="3308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Oscillation about the displaced vertical closed orbit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64E163-80F6-C96F-CBFA-B94BEFB4BF6D}"/>
              </a:ext>
            </a:extLst>
          </p:cNvPr>
          <p:cNvSpPr txBox="1"/>
          <p:nvPr/>
        </p:nvSpPr>
        <p:spPr>
          <a:xfrm>
            <a:off x="2401542" y="4804755"/>
            <a:ext cx="310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the displaced closed orbit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DF247-5EA3-15E2-EA37-73B320923D58}"/>
              </a:ext>
            </a:extLst>
          </p:cNvPr>
          <p:cNvSpPr txBox="1"/>
          <p:nvPr/>
        </p:nvSpPr>
        <p:spPr>
          <a:xfrm>
            <a:off x="0" y="1887607"/>
            <a:ext cx="3066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46D26-88DA-F150-60C2-35266250C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03" y="2200682"/>
            <a:ext cx="1778562" cy="215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5868D3-60BA-FC1E-D460-21B656A14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439" y="328852"/>
            <a:ext cx="1544736" cy="181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7CCC70-45A8-D51C-10CC-E6F913D2D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3013" y="5524555"/>
            <a:ext cx="2310165" cy="1818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906320-2AC7-E0B2-1C04-57A7A2B29303}"/>
              </a:ext>
            </a:extLst>
          </p:cNvPr>
          <p:cNvSpPr txBox="1"/>
          <p:nvPr/>
        </p:nvSpPr>
        <p:spPr>
          <a:xfrm>
            <a:off x="2581359" y="5178902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9561F70-BF18-BE80-4B98-813A7DBA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8</a:t>
            </a:fld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6466C14-99BF-AF9B-B8D9-C0FC15BE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12, 2024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7D725FB1-3B9F-6919-6283-DC35DA52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54351C-4803-8431-7CE4-D4D33FA0C122}"/>
              </a:ext>
            </a:extLst>
          </p:cNvPr>
          <p:cNvSpPr txBox="1"/>
          <p:nvPr/>
        </p:nvSpPr>
        <p:spPr>
          <a:xfrm>
            <a:off x="2476163" y="267037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, EDM=0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E6ADA-6EF7-136B-723E-E5020666DD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6089" y="551794"/>
            <a:ext cx="4399200" cy="29328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DF49A74-0BCE-52CB-2096-643BCA02F9C4}"/>
              </a:ext>
            </a:extLst>
          </p:cNvPr>
          <p:cNvCxnSpPr/>
          <p:nvPr/>
        </p:nvCxnSpPr>
        <p:spPr>
          <a:xfrm flipV="1">
            <a:off x="7181193" y="2246586"/>
            <a:ext cx="583324" cy="260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9DDDD14-3B54-53DA-372D-E79319334891}"/>
              </a:ext>
            </a:extLst>
          </p:cNvPr>
          <p:cNvSpPr txBox="1"/>
          <p:nvPr/>
        </p:nvSpPr>
        <p:spPr>
          <a:xfrm>
            <a:off x="7181194" y="2435773"/>
            <a:ext cx="107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Lowpass filter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5E0481-4DA6-61BB-F130-7E2899C8F5E2}"/>
              </a:ext>
            </a:extLst>
          </p:cNvPr>
          <p:cNvSpPr txBox="1"/>
          <p:nvPr/>
        </p:nvSpPr>
        <p:spPr>
          <a:xfrm>
            <a:off x="6800194" y="462457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D20AB5-1475-561C-8C5A-4ED2657134BA}"/>
              </a:ext>
            </a:extLst>
          </p:cNvPr>
          <p:cNvSpPr txBox="1"/>
          <p:nvPr/>
        </p:nvSpPr>
        <p:spPr>
          <a:xfrm>
            <a:off x="11663857" y="486105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6F9B08-2621-17EA-D81D-F566DAD4751C}"/>
              </a:ext>
            </a:extLst>
          </p:cNvPr>
          <p:cNvSpPr txBox="1"/>
          <p:nvPr/>
        </p:nvSpPr>
        <p:spPr>
          <a:xfrm>
            <a:off x="9693167" y="3473670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8629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C3A23-18BA-DDAC-7AA5-C9DFF4D6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12,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1E0EF2-CFFE-B484-B5CB-BE93A60C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8D800-B555-8234-7C43-2D1334E9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5D0B8-2E3C-602F-6E80-FE0B09DD0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048" y="1757856"/>
            <a:ext cx="5486400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E52032-F24B-F409-05D0-9869AAB36F42}"/>
              </a:ext>
            </a:extLst>
          </p:cNvPr>
          <p:cNvSpPr txBox="1"/>
          <p:nvPr/>
        </p:nvSpPr>
        <p:spPr>
          <a:xfrm>
            <a:off x="2664372" y="843455"/>
            <a:ext cx="226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Measured radial field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8C795-140D-DB92-7DE1-132445114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573" y="1357367"/>
            <a:ext cx="2006600" cy="234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762279-61D7-B972-80FC-CAC319D73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594" y="3344629"/>
            <a:ext cx="4353034" cy="8220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B11CDF-D8E8-52A1-56D8-2A088B8774FC}"/>
              </a:ext>
            </a:extLst>
          </p:cNvPr>
          <p:cNvSpPr txBox="1"/>
          <p:nvPr/>
        </p:nvSpPr>
        <p:spPr>
          <a:xfrm>
            <a:off x="7464973" y="2861441"/>
            <a:ext cx="231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Smooth curve is fit to </a:t>
            </a:r>
          </a:p>
        </p:txBody>
      </p:sp>
    </p:spTree>
    <p:extLst>
      <p:ext uri="{BB962C8B-B14F-4D97-AF65-F5344CB8AC3E}">
        <p14:creationId xmlns:p14="http://schemas.microsoft.com/office/powerpoint/2010/main" val="3903038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17413</TotalTime>
  <Words>314</Words>
  <Application>Microsoft Macintosh PowerPoint</Application>
  <PresentationFormat>Widescreen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EDM systematic uncertainties due to radial and longitudinal B-fields and pitch – spin tracking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L. Rubin</dc:creator>
  <cp:lastModifiedBy>David L. Rubin</cp:lastModifiedBy>
  <cp:revision>16</cp:revision>
  <dcterms:created xsi:type="dcterms:W3CDTF">2024-05-27T19:43:09Z</dcterms:created>
  <dcterms:modified xsi:type="dcterms:W3CDTF">2024-06-19T22:22:52Z</dcterms:modified>
</cp:coreProperties>
</file>