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/>
    <p:restoredTop sz="94662"/>
  </p:normalViewPr>
  <p:slideViewPr>
    <p:cSldViewPr snapToGrid="0">
      <p:cViewPr varScale="1">
        <p:scale>
          <a:sx n="157" d="100"/>
          <a:sy n="157" d="100"/>
        </p:scale>
        <p:origin x="184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FA8E-007D-3545-8901-22D3E313460E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644E-78A5-ED47-9F88-1D56D5E9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6E7F-539D-430B-81F9-25294C1B9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F97F8-0EBF-9100-3E16-BA9476E4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E70A-DF80-2F68-7F6B-06BD6EA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F3EA-9385-6D15-B084-3EC33202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2BF0-6CFB-4991-3900-8C97998B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C3F4-635E-3920-387F-23CC931F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B9733-21B4-5405-4BB9-456BEE4E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43F8-7FFE-22C6-9297-A1C36707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2EF2-8B7C-B0F5-FE65-5288716D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EFE0E-EE4F-AB0A-6285-3F0B20BE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6448A-9FE4-DDD8-17F2-63AEAA0A3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B1FD-B355-0460-FC99-44E8B577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6347-4FF1-BDCE-BC15-EE2E8453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F786-E9FD-DD43-4172-379724E3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9AD6-5AAF-4181-55E9-37F8FCBC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396D-4466-1E41-85B6-3D8B2C92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8D2E-41C0-6B6E-4BC2-06FCC0A0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917C-5EE8-A547-334C-4473AC6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793B-CFC3-BE50-9484-2701AC17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22E2-0D64-ED33-AFC6-9E0F9AD9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0246-031E-84B7-D4EA-A42C61B6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80CF-AB5D-0E61-4CF5-F1AAA09F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17A5-AD66-D9D8-1ED0-C1D0A4E4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454DA-DC6B-E480-AAEC-33AA81B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28C3-B3A0-0ECD-6C34-00D5D07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A5F5-86BD-C868-274F-CAB4A2DE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2C1-BA91-62CF-6F11-3CD6A903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77247-61B8-4FB8-41F2-60F78F639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4153C-BDCB-F285-5778-02ED55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F3951-2214-BF66-83EC-C232D6FD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8CD8-0658-AA18-E47D-FD5B0A1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C4F6-670A-7EB6-4303-AE2B88E0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AE77-82EF-BE3F-F77A-013931E5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60343-41B0-30AF-1046-373F1558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66E1C-348F-1A08-3F5F-AAEB5D688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12E55-9A51-818D-B920-19E31056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B0F21-BADD-2DBA-E47D-C3E34413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BA41-13BA-086E-A75C-CAE0C2B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1A6D1-F173-E065-957A-B2284508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F55-1CFA-4864-296E-EEC2C0F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79488-F0D4-2403-A851-172BDEC5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6F4F1-85BF-EB71-85F9-BED6308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9FF76-8B59-EC08-538D-B8D78DCC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C65C0-2B25-9CDC-D08A-AF23F07C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EC9E3-70DA-EBEA-D09D-CFBFFA8F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0E9B-F88B-BF82-6999-E5814BD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EF7E-7ECB-C418-4CDB-168128CA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6AB6-093E-6862-D777-020730AC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917EE-ADD9-A82F-492B-3D10AA7A8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40E0-56DC-95C6-580F-E47AE6C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46827-C93A-903A-024C-513F7F1B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2146-B8CE-894F-641A-55B76B08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FF86-5276-E27D-D808-8DF54F70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A0508-2A68-BC83-259F-58D0823C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2E58-708C-59AD-F22E-5AEFD9A4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E6BA0-641A-D6B3-5D8C-0FD5C58B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D826C-0004-DC0C-7BDA-2F6FD0F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ABA8-736E-F44C-EC28-D16E982C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9246D-08C0-538B-81E7-9C0F311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5D87-9992-643C-D7C1-32B8DD07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2B6B-9B5F-B81D-71D8-576E4EC06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AA3D-DE2E-0866-D16C-8EC011E30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569F-5909-067D-E8D4-8BE7725F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4.emf"/><Relationship Id="rId7" Type="http://schemas.openxmlformats.org/officeDocument/2006/relationships/image" Target="../media/image9.emf"/><Relationship Id="rId12" Type="http://schemas.openxmlformats.org/officeDocument/2006/relationships/image" Target="../media/image31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30.emf"/><Relationship Id="rId5" Type="http://schemas.openxmlformats.org/officeDocument/2006/relationships/image" Target="../media/image25.emf"/><Relationship Id="rId10" Type="http://schemas.openxmlformats.org/officeDocument/2006/relationships/image" Target="../media/image29.emf"/><Relationship Id="rId4" Type="http://schemas.openxmlformats.org/officeDocument/2006/relationships/image" Target="../media/image5.emf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30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91FF-C784-F6BA-80E8-C958DA95B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94789" cy="2448740"/>
          </a:xfrm>
        </p:spPr>
        <p:txBody>
          <a:bodyPr>
            <a:normAutofit fontScale="90000"/>
          </a:bodyPr>
          <a:lstStyle/>
          <a:p>
            <a:r>
              <a:rPr lang="en-US" dirty="0"/>
              <a:t>EDM systematic uncertainties due to radial and longitudinal B-fields and pitch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F11D5-8176-A351-38DF-B0D6161AE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June 6, 2024</a:t>
            </a:r>
          </a:p>
        </p:txBody>
      </p:sp>
    </p:spTree>
    <p:extLst>
      <p:ext uri="{BB962C8B-B14F-4D97-AF65-F5344CB8AC3E}">
        <p14:creationId xmlns:p14="http://schemas.microsoft.com/office/powerpoint/2010/main" val="62460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762D6-33B9-7B08-E563-979B1C9D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0" y="1952321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5AC46-046F-E08D-F00E-7C7A23E0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80" y="1175045"/>
            <a:ext cx="3839217" cy="517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EDFF8-DC43-66CF-6F30-DD855972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22" y="2627586"/>
            <a:ext cx="4120060" cy="58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14E16-DD1F-20BF-2CB6-219EFDADD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978" y="3580631"/>
            <a:ext cx="1077862" cy="444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F5223-AB1E-DEEF-3E97-5E11E46A0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128" y="1954266"/>
            <a:ext cx="5674491" cy="43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172D4-DB6C-3F8A-43CA-87A91DEEB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73" y="4345808"/>
            <a:ext cx="2498396" cy="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15B71-37C9-C8FC-2A96-6E317330EEDD}"/>
              </a:ext>
            </a:extLst>
          </p:cNvPr>
          <p:cNvSpPr txBox="1"/>
          <p:nvPr/>
        </p:nvSpPr>
        <p:spPr>
          <a:xfrm>
            <a:off x="1277465" y="5670039"/>
            <a:ext cx="339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 approximation</a:t>
            </a:r>
          </a:p>
          <a:p>
            <a:r>
              <a:rPr lang="en-US" dirty="0"/>
              <a:t>No nonlinearity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CF4B9-BE53-7B95-09B8-1642676DB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723" y="1444835"/>
            <a:ext cx="1483030" cy="133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125DF-57BC-7E9D-A490-6D208E601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0A7377-A4B1-0D7F-5632-FC192537FE42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E402E3-86A7-8EB2-817E-F23A91B52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C7C4A-B16C-A0C7-60FB-1E6BBB1415D7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EDE7F-0481-CA76-E403-82334FEE9B30}"/>
              </a:ext>
            </a:extLst>
          </p:cNvPr>
          <p:cNvSpPr txBox="1"/>
          <p:nvPr/>
        </p:nvSpPr>
        <p:spPr>
          <a:xfrm>
            <a:off x="386080" y="137498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DC6CE-4363-5219-37C2-F1DC819C2B59}"/>
              </a:ext>
            </a:extLst>
          </p:cNvPr>
          <p:cNvSpPr txBox="1"/>
          <p:nvPr/>
        </p:nvSpPr>
        <p:spPr>
          <a:xfrm>
            <a:off x="453813" y="1740747"/>
            <a:ext cx="261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Single particle spin tracking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070665B-0178-0DEB-8721-E75D7206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2</a:t>
            </a:fld>
            <a:endParaRPr lang="en-US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79EC86E-22EB-0464-85CA-A7FE1495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56CB566-155D-02BF-FCC6-B228289F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292251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73218-C210-F4FD-4697-F64DB987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7" y="1827924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B17A1-E048-ECFB-2D0A-EC77B088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48" y="1458748"/>
            <a:ext cx="53594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44A94-9434-6CCA-933D-363A6270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378245-A906-F359-B66D-F3B5F6D5297C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B4C2A-FB2D-0F3E-19F5-E5CA0F613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F8DF1-0C03-0D90-69A7-35444F9C3422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70D57-481B-0269-75F7-8F9EF231B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50" y="1539663"/>
            <a:ext cx="1891030" cy="17880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D705BF2-6168-31EB-9A38-AFF6AD00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3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FBAD265-DAD1-FFAB-1805-BF6E06BE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EF39FF-B89E-EB5D-5752-0A663A50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3269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FD23E-EE8D-F338-CF57-52B761BB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73" y="2122533"/>
            <a:ext cx="4909752" cy="327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2BF1E-B56F-F18D-5669-AA1639FD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26" y="1324582"/>
            <a:ext cx="3896039" cy="2597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5C557-DFD8-DB75-5526-545469E1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557" y="4053723"/>
            <a:ext cx="3521697" cy="2347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BEF8F-8F7B-B7AE-6EE5-A65B6005B801}"/>
              </a:ext>
            </a:extLst>
          </p:cNvPr>
          <p:cNvSpPr txBox="1"/>
          <p:nvPr/>
        </p:nvSpPr>
        <p:spPr>
          <a:xfrm>
            <a:off x="5774541" y="191118"/>
            <a:ext cx="86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AEFA-BB79-EB94-CA6D-66D5170E458D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4852-3317-811E-5E85-7A72D686C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CA83C-FAF2-3A38-C9B7-3EB928B98783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13C4B-D5EE-727D-4B2E-FD0DC574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817" y="586316"/>
            <a:ext cx="2215303" cy="18337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A238B6-78FA-FDD3-A6A4-9DBFD8F7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4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9569D39-DB56-9341-9DE6-5BFA8486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1BE415B-BE85-6B6F-018C-850EDB1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BD508-D779-2F9A-7170-656A8F926D5E}"/>
              </a:ext>
            </a:extLst>
          </p:cNvPr>
          <p:cNvSpPr txBox="1"/>
          <p:nvPr/>
        </p:nvSpPr>
        <p:spPr>
          <a:xfrm>
            <a:off x="80921" y="4879497"/>
            <a:ext cx="168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Vertical </a:t>
            </a:r>
            <a:r>
              <a:rPr lang="en-US" sz="1400" dirty="0" err="1"/>
              <a:t>betatron</a:t>
            </a:r>
            <a:r>
              <a:rPr lang="en-US" sz="1400" dirty="0"/>
              <a:t> oscillation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ABEC-E3BF-F1AC-94DC-7625EA5E6693}"/>
              </a:ext>
            </a:extLst>
          </p:cNvPr>
          <p:cNvSpPr txBox="1"/>
          <p:nvPr/>
        </p:nvSpPr>
        <p:spPr>
          <a:xfrm>
            <a:off x="7096715" y="5729162"/>
            <a:ext cx="493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(Longitudinal polarization refers to left hand axis labels. Vertical polarization refers to right hand axis.  Note exponent.)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0159C-E16A-83EA-8541-2757DAD3C2E7}"/>
              </a:ext>
            </a:extLst>
          </p:cNvPr>
          <p:cNvSpPr txBox="1"/>
          <p:nvPr/>
        </p:nvSpPr>
        <p:spPr>
          <a:xfrm>
            <a:off x="3115433" y="3058789"/>
            <a:ext cx="17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30DB6-6503-8D7C-6C82-6A62A7CA7E1B}"/>
              </a:ext>
            </a:extLst>
          </p:cNvPr>
          <p:cNvSpPr txBox="1"/>
          <p:nvPr/>
        </p:nvSpPr>
        <p:spPr>
          <a:xfrm>
            <a:off x="8132496" y="4458711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Pitch angle =0</a:t>
            </a:r>
          </a:p>
          <a:p>
            <a:r>
              <a:rPr lang="en-US" sz="1400" dirty="0"/>
              <a:t>EDM = 4.67 X10</a:t>
            </a:r>
            <a:r>
              <a:rPr lang="en-US" sz="1400" baseline="30000" dirty="0"/>
              <a:t>-20 </a:t>
            </a:r>
            <a:r>
              <a:rPr lang="en-US" sz="1400" dirty="0"/>
              <a:t> e-cm</a:t>
            </a:r>
          </a:p>
        </p:txBody>
      </p:sp>
    </p:spTree>
    <p:extLst>
      <p:ext uri="{BB962C8B-B14F-4D97-AF65-F5344CB8AC3E}">
        <p14:creationId xmlns:p14="http://schemas.microsoft.com/office/powerpoint/2010/main" val="49718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15697-E2EB-ED99-0096-D6EC9B70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92" y="2482198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B9502-EAE4-FAA1-4730-5DED85DD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32" y="3188947"/>
            <a:ext cx="5082844" cy="5490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299072-660E-BBEF-02BD-B78E38801163}"/>
              </a:ext>
            </a:extLst>
          </p:cNvPr>
          <p:cNvCxnSpPr/>
          <p:nvPr/>
        </p:nvCxnSpPr>
        <p:spPr>
          <a:xfrm flipV="1">
            <a:off x="5556605" y="3676181"/>
            <a:ext cx="2545492" cy="543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C0717F-1848-4662-1699-77900DEE01BB}"/>
              </a:ext>
            </a:extLst>
          </p:cNvPr>
          <p:cNvSpPr txBox="1"/>
          <p:nvPr/>
        </p:nvSpPr>
        <p:spPr>
          <a:xfrm>
            <a:off x="3501813" y="203200"/>
            <a:ext cx="287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71104-B5C0-A603-87DE-6D0AA06E9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33" y="1101090"/>
            <a:ext cx="1787313" cy="21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7AE651-221C-B5C3-3746-97CCB2EDBCFC}"/>
              </a:ext>
            </a:extLst>
          </p:cNvPr>
          <p:cNvSpPr txBox="1"/>
          <p:nvPr/>
        </p:nvSpPr>
        <p:spPr>
          <a:xfrm>
            <a:off x="846666" y="77215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EA8CA-E3B2-1EF4-3AE4-85F381792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85" y="1618827"/>
            <a:ext cx="2336800" cy="20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58FC3-56C5-15E7-55C6-24CECCCF8E5B}"/>
              </a:ext>
            </a:extLst>
          </p:cNvPr>
          <p:cNvSpPr txBox="1"/>
          <p:nvPr/>
        </p:nvSpPr>
        <p:spPr>
          <a:xfrm>
            <a:off x="846667" y="1293708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B98C2-631D-88B3-D737-60B20A702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497" y="2082800"/>
            <a:ext cx="1493943" cy="232822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FE6DFC8-2E85-A14D-6560-1C1C7E41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5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253A0A5-84D2-876D-8669-28D80C9B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AEAAFE-067B-8231-12F3-4E5DC045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8CDB8-1357-2A41-1806-2A614C5C101F}"/>
              </a:ext>
            </a:extLst>
          </p:cNvPr>
          <p:cNvSpPr txBox="1"/>
          <p:nvPr/>
        </p:nvSpPr>
        <p:spPr>
          <a:xfrm>
            <a:off x="2994054" y="2031101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around ring</a:t>
            </a:r>
          </a:p>
        </p:txBody>
      </p:sp>
    </p:spTree>
    <p:extLst>
      <p:ext uri="{BB962C8B-B14F-4D97-AF65-F5344CB8AC3E}">
        <p14:creationId xmlns:p14="http://schemas.microsoft.com/office/powerpoint/2010/main" val="13239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8637B-88D7-B132-8FD3-13FDC6C7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25" y="3136912"/>
            <a:ext cx="5555718" cy="1690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6D72A-EACA-6F1B-25E4-FBFC955C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03" y="2407436"/>
            <a:ext cx="4120060" cy="588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02CEF-E1DB-D8A0-5FD7-BCD1DDA8C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3" y="1857685"/>
            <a:ext cx="5674491" cy="431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A770-4DE6-3ECC-D93A-01A8762A1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78" y="3088887"/>
            <a:ext cx="2798451" cy="53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29D3D-9954-4D1C-1B6F-CD09B79AF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6" y="4568952"/>
            <a:ext cx="4152042" cy="1024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12840-B146-1848-DA6E-CA5181F464EE}"/>
              </a:ext>
            </a:extLst>
          </p:cNvPr>
          <p:cNvSpPr txBox="1"/>
          <p:nvPr/>
        </p:nvSpPr>
        <p:spPr>
          <a:xfrm>
            <a:off x="1082566" y="630621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 - EDM equivalency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B265-0B92-ECED-9A6A-8737CC0C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942" y="3862332"/>
            <a:ext cx="2498396" cy="249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6339F-9608-5350-1851-8F4A131A69FB}"/>
              </a:ext>
            </a:extLst>
          </p:cNvPr>
          <p:cNvCxnSpPr/>
          <p:nvPr/>
        </p:nvCxnSpPr>
        <p:spPr>
          <a:xfrm flipV="1">
            <a:off x="4883573" y="4064000"/>
            <a:ext cx="2120053" cy="1076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4FCB5E-246C-2D87-BD1B-EE8B1F61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6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E557342-8890-E1DA-A707-E8B13CE5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6A6F12-8D63-1DBA-2E9B-FD829FFC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360071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ADD56-EC37-297C-BAA5-34879116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9" y="1668289"/>
            <a:ext cx="4320000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27" y="1591321"/>
            <a:ext cx="4320000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799E6-1952-0569-82F6-9CC124776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09" y="4698014"/>
            <a:ext cx="5674491" cy="431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0C0891-7FB7-247B-A9F3-D1B47FF09F74}"/>
              </a:ext>
            </a:extLst>
          </p:cNvPr>
          <p:cNvSpPr txBox="1"/>
          <p:nvPr/>
        </p:nvSpPr>
        <p:spPr>
          <a:xfrm>
            <a:off x="4682571" y="5165182"/>
            <a:ext cx="521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contribution from B</a:t>
            </a:r>
            <a:r>
              <a:rPr lang="en-US" baseline="-25000" dirty="0"/>
              <a:t>rad </a:t>
            </a:r>
            <a:r>
              <a:rPr lang="en-US" dirty="0"/>
              <a:t> and compensating E</a:t>
            </a:r>
            <a:r>
              <a:rPr lang="en-US" baseline="-25000" dirty="0"/>
              <a:t>vert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0CEC0F-006E-859C-F62F-FD3167213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81" y="5272716"/>
            <a:ext cx="1866446" cy="913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1CC55-7309-AFC5-A4D7-125E57FB2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892" y="5619846"/>
            <a:ext cx="3555858" cy="796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1A0E7-6228-87C9-EA17-6E025C510306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FE9C9-D4DA-3A2F-900A-E27C8CFB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12" y="1091825"/>
            <a:ext cx="2336800" cy="20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B174C-8162-657F-F12D-32D194EC45C4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B0571-6420-549A-CB5B-4430FFAE7F2C}"/>
              </a:ext>
            </a:extLst>
          </p:cNvPr>
          <p:cNvSpPr txBox="1"/>
          <p:nvPr/>
        </p:nvSpPr>
        <p:spPr>
          <a:xfrm>
            <a:off x="2759384" y="36980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32952-802E-69CA-9110-9149A4180998}"/>
              </a:ext>
            </a:extLst>
          </p:cNvPr>
          <p:cNvSpPr txBox="1"/>
          <p:nvPr/>
        </p:nvSpPr>
        <p:spPr>
          <a:xfrm>
            <a:off x="7177635" y="369806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C94E5-113D-544A-3C78-5EB4EB12E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435" y="580322"/>
            <a:ext cx="2310165" cy="181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C000C9-50A2-EDD4-17ED-61FD7B995BDB}"/>
              </a:ext>
            </a:extLst>
          </p:cNvPr>
          <p:cNvSpPr txBox="1"/>
          <p:nvPr/>
        </p:nvSpPr>
        <p:spPr>
          <a:xfrm>
            <a:off x="5607781" y="23466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78788-D9AF-E396-0779-52E8C1A73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375" y="547953"/>
            <a:ext cx="1778562" cy="215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293995-16B8-6D7E-E8E6-A3725CC54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901" y="1122845"/>
            <a:ext cx="2336800" cy="203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8B30DA-6185-374B-A523-CD7110649264}"/>
              </a:ext>
            </a:extLst>
          </p:cNvPr>
          <p:cNvSpPr txBox="1"/>
          <p:nvPr/>
        </p:nvSpPr>
        <p:spPr>
          <a:xfrm>
            <a:off x="5614583" y="797726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9D1CB-8537-9403-5275-8F1AC5AF7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30" y="1390651"/>
            <a:ext cx="1906513" cy="195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43707-04D9-A696-BC1D-AB9647FDC1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556" y="1372724"/>
            <a:ext cx="1544736" cy="181068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3474FA7-701B-58D4-AFE0-8C253825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7</a:t>
            </a:fld>
            <a:endParaRPr lang="en-US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A82C1E0-4C8F-2E73-00EA-6B8F0AB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CE80EBE-34D8-C142-D562-830EF0E8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03D2AE-A795-018D-BCB4-D2A5693B5A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786" y="1443811"/>
            <a:ext cx="1023024" cy="1833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2C7EA5-C0FE-4D0E-BC14-B284D54A9886}"/>
              </a:ext>
            </a:extLst>
          </p:cNvPr>
          <p:cNvSpPr txBox="1"/>
          <p:nvPr/>
        </p:nvSpPr>
        <p:spPr>
          <a:xfrm>
            <a:off x="2613727" y="1335187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F19BF-C2E2-D007-A9F7-61C3737E0249}"/>
              </a:ext>
            </a:extLst>
          </p:cNvPr>
          <p:cNvSpPr txBox="1"/>
          <p:nvPr/>
        </p:nvSpPr>
        <p:spPr>
          <a:xfrm>
            <a:off x="7234280" y="1262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3CBFD-F581-F639-D9B8-28C4A7487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744" y="1364014"/>
            <a:ext cx="469451" cy="154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DBBCAD-DF16-9326-E260-9B67D419D2FC}"/>
              </a:ext>
            </a:extLst>
          </p:cNvPr>
          <p:cNvSpPr txBox="1"/>
          <p:nvPr/>
        </p:nvSpPr>
        <p:spPr>
          <a:xfrm>
            <a:off x="8267721" y="517890"/>
            <a:ext cx="3390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Closed orbit displaced vertically by radial B field </a:t>
            </a:r>
          </a:p>
        </p:txBody>
      </p:sp>
    </p:spTree>
    <p:extLst>
      <p:ext uri="{BB962C8B-B14F-4D97-AF65-F5344CB8AC3E}">
        <p14:creationId xmlns:p14="http://schemas.microsoft.com/office/powerpoint/2010/main" val="31628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C76017-6157-663F-FEC5-3404614E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109" y="492792"/>
            <a:ext cx="4395211" cy="293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60" y="3528127"/>
            <a:ext cx="4394999" cy="292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D1315-C775-EF15-7890-EB06C2984310}"/>
              </a:ext>
            </a:extLst>
          </p:cNvPr>
          <p:cNvSpPr txBox="1"/>
          <p:nvPr/>
        </p:nvSpPr>
        <p:spPr>
          <a:xfrm>
            <a:off x="2276209" y="1612663"/>
            <a:ext cx="330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Oscillation about the displaced vertical closed orbit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4E163-80F6-C96F-CBFA-B94BEFB4BF6D}"/>
              </a:ext>
            </a:extLst>
          </p:cNvPr>
          <p:cNvSpPr txBox="1"/>
          <p:nvPr/>
        </p:nvSpPr>
        <p:spPr>
          <a:xfrm>
            <a:off x="2401542" y="4804755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displaced closed orbit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DF247-5EA3-15E2-EA37-73B320923D58}"/>
              </a:ext>
            </a:extLst>
          </p:cNvPr>
          <p:cNvSpPr txBox="1"/>
          <p:nvPr/>
        </p:nvSpPr>
        <p:spPr>
          <a:xfrm>
            <a:off x="2338597" y="2273862"/>
            <a:ext cx="306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46D26-88DA-F150-60C2-35266250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175" y="2579054"/>
            <a:ext cx="1778562" cy="21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868D3-60BA-FC1E-D460-21B656A14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9" y="328852"/>
            <a:ext cx="1544736" cy="181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CCC70-45A8-D51C-10CC-E6F913D2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013" y="5524555"/>
            <a:ext cx="2310165" cy="181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906320-2AC7-E0B2-1C04-57A7A2B29303}"/>
              </a:ext>
            </a:extLst>
          </p:cNvPr>
          <p:cNvSpPr txBox="1"/>
          <p:nvPr/>
        </p:nvSpPr>
        <p:spPr>
          <a:xfrm>
            <a:off x="2581359" y="5178902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9561F70-BF18-BE80-4B98-813A7DB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8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6466C14-99BF-AF9B-B8D9-C0FC15BE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D725FB1-3B9F-6919-6283-DC35DA52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4351C-4803-8431-7CE4-D4D33FA0C122}"/>
              </a:ext>
            </a:extLst>
          </p:cNvPr>
          <p:cNvSpPr txBox="1"/>
          <p:nvPr/>
        </p:nvSpPr>
        <p:spPr>
          <a:xfrm>
            <a:off x="2476163" y="26703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, EDM=0</a:t>
            </a:r>
          </a:p>
        </p:txBody>
      </p:sp>
    </p:spTree>
    <p:extLst>
      <p:ext uri="{BB962C8B-B14F-4D97-AF65-F5344CB8AC3E}">
        <p14:creationId xmlns:p14="http://schemas.microsoft.com/office/powerpoint/2010/main" val="78629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6875</TotalTime>
  <Words>219</Words>
  <Application>Microsoft Macintosh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EDM systematic uncertainties due to radial and longitudinal B-fields and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9</cp:revision>
  <dcterms:created xsi:type="dcterms:W3CDTF">2024-05-27T19:43:09Z</dcterms:created>
  <dcterms:modified xsi:type="dcterms:W3CDTF">2024-06-07T14:31:20Z</dcterms:modified>
</cp:coreProperties>
</file>