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6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/>
    <p:restoredTop sz="94722"/>
  </p:normalViewPr>
  <p:slideViewPr>
    <p:cSldViewPr snapToGrid="0">
      <p:cViewPr>
        <p:scale>
          <a:sx n="110" d="100"/>
          <a:sy n="110" d="100"/>
        </p:scale>
        <p:origin x="-10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BD54-4144-9945-A1A1-16625E9CB8CC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7E42-CBB0-204A-83CF-0E4FC4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AAB3-4EBE-F721-F06F-7480E579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8F8CD-208B-C738-2053-4C35D0CA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D9CE-07A3-F7DC-A656-57587D62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D4463-6123-1BBF-040C-64395ADF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FCD5-3590-AAD5-28E6-A1AC1DA0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34AF-3AD4-4098-A17F-5262A412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04766-70E4-99DD-5744-E710D53BF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577E9-F282-B6B3-F8A1-81C2C76B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88A2-0C22-38D6-52D0-539783A5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ED61-01A4-AF5E-1064-A78D480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51324-05E3-63A7-1CD4-7829B26F4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3A150-2E05-0B07-D83F-10C028D19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8281-E592-1410-5DD8-E7F5E73E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87567-770C-F454-1D9A-84DAFAE7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134B6-4E22-8A5C-51AF-FE072855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1630-3E94-6736-5F50-7BD6E8FA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64FE-F9F6-A178-92E3-22248AE7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2AB77-B8E2-DDA0-C7AA-60A2DFC7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FA39-0D38-E3E1-ABBB-620C66C4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CBBEF-90F9-A440-4ECC-E60E1D0D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114E-1E72-591B-93A1-E532ADE4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5297B-59DF-46EB-BD82-825747F49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2AD8-0BB7-9D39-2B0A-98B45DB1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F10C-51C7-E5FC-E8C3-36BC68CB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CF34-52CD-1148-817E-02A823D6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D135-4E41-270D-F70F-2F204A53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42C5-407E-1A25-C92E-6A5137063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83302-6D70-4164-8ADC-6253738D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EEF8-2333-DC8D-DFB3-6FACFCC5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D559-1891-D485-3860-2E8C6458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EB89C-5584-8AED-2144-E3DB5166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096-ABAC-0EB2-6E3D-767E15E4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AFF64-40E9-1A25-8E4B-B70D3D1A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98985-6D1D-0A6F-088B-22886A630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82D2D-971D-2293-D464-52D3C3A18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C234B-C3D8-1330-6ECD-F4C8670AA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FC740-C1A4-BE26-194D-5D8338A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56664-071B-6102-1E39-8765B4A4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C0D9D-2945-96A0-16BA-B0CD32F4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6B71-D443-3383-B501-6DDF6C65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ACD51-5B1D-4869-14CF-1E626A79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5AF4E-281B-146E-93E5-2F1E3C20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23313-72DA-6A34-53A4-60FEEE2A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6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E8268-FA63-605E-B0CD-97F6781E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FEFD1-7CC9-171D-9B00-E4FE18B1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0E6F-1D9E-B8D6-CFF9-06223F6D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A73-1479-5086-F4FE-0AAA9654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6BC5-89F2-F12E-8831-43F4E31C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07D16-D695-F939-A7CF-A194F280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6016-F05A-620D-EF38-1EA7379E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96F2D-FFBE-409A-71FE-55E21EE9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0F107-D01A-DAE7-199F-3643CCA1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912B-BDEA-7464-4D78-21691DC4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1D0BA-8A33-7213-3B66-DB485A1A6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DE96E-ABD6-9B10-0B8B-9E8D63B5F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28C5A-7A92-CC81-A38B-41488678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4B93-60A4-7EA6-57A8-5B234C24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0C252-1210-994C-A696-0F2C2D19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F95B5-C412-0D76-F101-40DFC0AA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C9B6-10D2-343E-2348-A9B85942E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68BA-3B6B-24C7-8CE7-A0C614F8D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16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956A-32A4-912A-530A-CFDE469A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21CD-BEC8-342E-5BBD-C850C7262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833036-C95C-254B-9D9F-AC631B95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E76C-12DD-AC4E-461B-111BE0269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Spin orientation vs quad offset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9D68B-FD4F-061E-7318-DF5B19529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December 16, 2025</a:t>
            </a:r>
          </a:p>
        </p:txBody>
      </p:sp>
    </p:spTree>
    <p:extLst>
      <p:ext uri="{BB962C8B-B14F-4D97-AF65-F5344CB8AC3E}">
        <p14:creationId xmlns:p14="http://schemas.microsoft.com/office/powerpoint/2010/main" val="149827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CF9FBE-7965-0DD1-1FBD-AEB11D4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269" y="1600200"/>
            <a:ext cx="548640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48F5E-8875-1483-57BA-F9EC54E6011F}"/>
              </a:ext>
            </a:extLst>
          </p:cNvPr>
          <p:cNvSpPr txBox="1"/>
          <p:nvPr/>
        </p:nvSpPr>
        <p:spPr>
          <a:xfrm>
            <a:off x="721541" y="879957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Vertically offset quads.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F74E8-29D3-7DE2-82E6-A0E52C0830CD}"/>
              </a:ext>
            </a:extLst>
          </p:cNvPr>
          <p:cNvSpPr txBox="1"/>
          <p:nvPr/>
        </p:nvSpPr>
        <p:spPr>
          <a:xfrm>
            <a:off x="512220" y="1419784"/>
            <a:ext cx="362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quads in 16 segments.</a:t>
            </a:r>
          </a:p>
          <a:p>
            <a:r>
              <a:rPr lang="en-US" dirty="0"/>
              <a:t>The n</a:t>
            </a:r>
            <a:r>
              <a:rPr lang="en-US" baseline="30000" dirty="0"/>
              <a:t>th   </a:t>
            </a:r>
            <a:r>
              <a:rPr lang="en-US" dirty="0"/>
              <a:t>segment is displaced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A1F9-10B3-04ED-1F17-B3CCC93C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2" y="2175893"/>
            <a:ext cx="2839751" cy="482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7AA1A-5B2F-6E5D-EBD4-21E8A4FD5D4B}"/>
              </a:ext>
            </a:extLst>
          </p:cNvPr>
          <p:cNvSpPr txBox="1"/>
          <p:nvPr/>
        </p:nvSpPr>
        <p:spPr>
          <a:xfrm>
            <a:off x="5791200" y="1064623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 displacement and closed orbit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C946F-D490-62D0-32A5-E181AB891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1" y="3341591"/>
            <a:ext cx="2724369" cy="61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D5336-9ED8-0762-993D-A36A47CD42FB}"/>
              </a:ext>
            </a:extLst>
          </p:cNvPr>
          <p:cNvSpPr txBox="1"/>
          <p:nvPr/>
        </p:nvSpPr>
        <p:spPr>
          <a:xfrm>
            <a:off x="273269" y="305966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field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A72518-E8B2-00B2-9F5E-3CAE9737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4D9AE8-01AA-9FA3-34FC-A616C6FD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AFB925-DC9E-1424-7D14-A02886AB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6C4E3-2C0D-CEDC-03A9-F9528FFE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33" y="484742"/>
            <a:ext cx="3734718" cy="2489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BA5EB-98C0-6F38-7CEB-20D4E855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38" y="3668617"/>
            <a:ext cx="4048429" cy="2698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F0F8C-DB0D-3491-1E86-F6E99939A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3745736"/>
            <a:ext cx="3844887" cy="256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AF732-D6ED-A798-0D17-F6F7D3F49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47" y="547171"/>
            <a:ext cx="3679633" cy="2453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3B9D7-4C4D-4F32-D52C-A6F0BE45C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5" y="3734716"/>
            <a:ext cx="3904103" cy="2602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A6E49-84EB-E7BF-434A-C59705BE2D84}"/>
              </a:ext>
            </a:extLst>
          </p:cNvPr>
          <p:cNvSpPr txBox="1"/>
          <p:nvPr/>
        </p:nvSpPr>
        <p:spPr>
          <a:xfrm>
            <a:off x="605928" y="165253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Vertically offset quads.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BA0CE-27FB-2DB5-4AAE-E0AF540EE701}"/>
              </a:ext>
            </a:extLst>
          </p:cNvPr>
          <p:cNvSpPr txBox="1"/>
          <p:nvPr/>
        </p:nvSpPr>
        <p:spPr>
          <a:xfrm>
            <a:off x="396607" y="705080"/>
            <a:ext cx="362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quads in 16 segments.</a:t>
            </a:r>
          </a:p>
          <a:p>
            <a:r>
              <a:rPr lang="en-US" dirty="0"/>
              <a:t>The n</a:t>
            </a:r>
            <a:r>
              <a:rPr lang="en-US" baseline="30000" dirty="0"/>
              <a:t>th   </a:t>
            </a:r>
            <a:r>
              <a:rPr lang="en-US" dirty="0"/>
              <a:t>segment is displaced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425D43-D453-C9CC-DFBE-5F1E8AE8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29" y="1461189"/>
            <a:ext cx="2839751" cy="48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1F915F-A420-B50C-B32C-76A80E1996DC}"/>
              </a:ext>
            </a:extLst>
          </p:cNvPr>
          <p:cNvSpPr txBox="1"/>
          <p:nvPr/>
        </p:nvSpPr>
        <p:spPr>
          <a:xfrm>
            <a:off x="4627085" y="892367"/>
            <a:ext cx="14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ED24A-47FA-C57A-0DD4-C9EC44FBF2B6}"/>
              </a:ext>
            </a:extLst>
          </p:cNvPr>
          <p:cNvSpPr txBox="1"/>
          <p:nvPr/>
        </p:nvSpPr>
        <p:spPr>
          <a:xfrm>
            <a:off x="8857562" y="903383"/>
            <a:ext cx="19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Polarization vs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124B61-76D1-E298-FCE7-2F219C708310}"/>
              </a:ext>
            </a:extLst>
          </p:cNvPr>
          <p:cNvSpPr txBox="1"/>
          <p:nvPr/>
        </p:nvSpPr>
        <p:spPr>
          <a:xfrm>
            <a:off x="176269" y="3272010"/>
            <a:ext cx="372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vs time at fixed azimuth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47192-B977-6054-E99D-9777F7DAFFB3}"/>
              </a:ext>
            </a:extLst>
          </p:cNvPr>
          <p:cNvSpPr txBox="1"/>
          <p:nvPr/>
        </p:nvSpPr>
        <p:spPr>
          <a:xfrm>
            <a:off x="4671152" y="3260992"/>
            <a:ext cx="300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several different azimuths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8A73D-542F-E319-B74A-CF576B098CC4}"/>
              </a:ext>
            </a:extLst>
          </p:cNvPr>
          <p:cNvSpPr txBox="1"/>
          <p:nvPr/>
        </p:nvSpPr>
        <p:spPr>
          <a:xfrm>
            <a:off x="8989764" y="3227943"/>
            <a:ext cx="26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of g-2 like signal vs azimuth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6A2A7-D4C1-9CB3-F885-BC7EDE9BCDB7}"/>
              </a:ext>
            </a:extLst>
          </p:cNvPr>
          <p:cNvSpPr txBox="1"/>
          <p:nvPr/>
        </p:nvSpPr>
        <p:spPr>
          <a:xfrm>
            <a:off x="286439" y="2335576"/>
            <a:ext cx="3920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vertical component of</a:t>
            </a:r>
          </a:p>
          <a:p>
            <a:r>
              <a:rPr lang="en-US" dirty="0"/>
              <a:t>polarization is in phase with g-2 signal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04514-61B8-431B-0237-BBB9BF82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BC255-94C1-5296-29A7-E4A333CE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73CE9-051B-EDAE-E68B-7D565CB2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0931A-2B07-8905-942B-76FDEE37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92" y="784887"/>
            <a:ext cx="4082543" cy="2721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B978E-EF84-54D4-7C3E-E7AB299B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5" y="3924453"/>
            <a:ext cx="3927944" cy="2618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6E967-B556-C915-0466-9AFC21DF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06" y="736462"/>
            <a:ext cx="3985055" cy="2656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26D38-DECF-EA2B-4D8D-2135BA6D9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05" y="3880236"/>
            <a:ext cx="3721212" cy="2480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50E5E-E5C4-5E89-6D43-545AB69F0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698" y="3890929"/>
            <a:ext cx="3909999" cy="260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0E00E-8236-0151-E5EF-8C8072C42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51399"/>
            <a:ext cx="3892377" cy="2594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889A56-FA8E-5C64-685F-C1F666AD1F7F}"/>
              </a:ext>
            </a:extLst>
          </p:cNvPr>
          <p:cNvSpPr txBox="1"/>
          <p:nvPr/>
        </p:nvSpPr>
        <p:spPr>
          <a:xfrm>
            <a:off x="9398443" y="4094920"/>
            <a:ext cx="53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g-2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B5D13-4893-1439-3A96-A0AB33E5C405}"/>
              </a:ext>
            </a:extLst>
          </p:cNvPr>
          <p:cNvSpPr txBox="1"/>
          <p:nvPr/>
        </p:nvSpPr>
        <p:spPr>
          <a:xfrm>
            <a:off x="612250" y="143123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5A485-300C-E267-FE7A-183708E455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0421" y="153946"/>
            <a:ext cx="1813558" cy="21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1F77A-2B70-72A1-3F5C-7035DA399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372" y="458746"/>
            <a:ext cx="1558302" cy="2330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6A9289-A4D1-6157-706A-6ACFB04E3B77}"/>
              </a:ext>
            </a:extLst>
          </p:cNvPr>
          <p:cNvSpPr txBox="1"/>
          <p:nvPr/>
        </p:nvSpPr>
        <p:spPr>
          <a:xfrm>
            <a:off x="1494845" y="131991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6909E-CCA3-0851-E1FC-5DA8F8FEA5E0}"/>
              </a:ext>
            </a:extLst>
          </p:cNvPr>
          <p:cNvSpPr txBox="1"/>
          <p:nvPr/>
        </p:nvSpPr>
        <p:spPr>
          <a:xfrm>
            <a:off x="4349364" y="1208599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Closed orbit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09411F-186C-F2A0-B1E7-6AB341210E0A}"/>
              </a:ext>
            </a:extLst>
          </p:cNvPr>
          <p:cNvSpPr txBox="1"/>
          <p:nvPr/>
        </p:nvSpPr>
        <p:spPr>
          <a:xfrm>
            <a:off x="9255318" y="1232452"/>
            <a:ext cx="1472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vs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F01B66-6F8B-7B97-56B1-2C7BA6277DCE}"/>
              </a:ext>
            </a:extLst>
          </p:cNvPr>
          <p:cNvSpPr txBox="1"/>
          <p:nvPr/>
        </p:nvSpPr>
        <p:spPr>
          <a:xfrm>
            <a:off x="1304014" y="3498574"/>
            <a:ext cx="2952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Polarization vs time at fixed azimuth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3592013A-D13F-A221-C2E3-D14FFD38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6550A35-5CF2-E25A-B920-F1B45F4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FAFD993-7717-0041-B130-8DDAE4EA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BC2C1-D18F-7129-DD77-26692641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43C54-6F18-8FB1-6A6F-753C2146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99EEC-B6E1-6E87-2D38-D4A186FD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BA386-1A8D-A360-D2B7-57E09FA85E67}"/>
              </a:ext>
            </a:extLst>
          </p:cNvPr>
          <p:cNvSpPr txBox="1"/>
          <p:nvPr/>
        </p:nvSpPr>
        <p:spPr>
          <a:xfrm>
            <a:off x="1317812" y="186172"/>
            <a:ext cx="8453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vertical electric and radial magnetic fields contribute to tilt of precession plane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71414-0BA1-CBE9-9B11-126D7DFEA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77" y="607238"/>
            <a:ext cx="3961276" cy="703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551B7B-3EFF-DB9A-B953-FA26599ECE8B}"/>
              </a:ext>
            </a:extLst>
          </p:cNvPr>
          <p:cNvSpPr txBox="1"/>
          <p:nvPr/>
        </p:nvSpPr>
        <p:spPr>
          <a:xfrm>
            <a:off x="1102658" y="1822782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radial field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6CABC-60EC-2AFA-20DE-3795C88B58F9}"/>
              </a:ext>
            </a:extLst>
          </p:cNvPr>
          <p:cNvSpPr txBox="1"/>
          <p:nvPr/>
        </p:nvSpPr>
        <p:spPr>
          <a:xfrm>
            <a:off x="5189702" y="1481592"/>
            <a:ext cx="16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 radial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A876B-377B-F69F-43EE-B21908EE8477}"/>
              </a:ext>
            </a:extLst>
          </p:cNvPr>
          <p:cNvSpPr txBox="1"/>
          <p:nvPr/>
        </p:nvSpPr>
        <p:spPr>
          <a:xfrm>
            <a:off x="8305490" y="2007448"/>
            <a:ext cx="335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 quad vertical displacement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82A6EA-15EA-A516-D603-AB039FDA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78" y="2204984"/>
            <a:ext cx="1919243" cy="303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8D9D80-CCF4-7CAD-66F8-687D22DE4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973" y="1907471"/>
            <a:ext cx="2222481" cy="261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65451-B5D8-832C-3A5B-0C4196056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004" y="3017701"/>
            <a:ext cx="1522130" cy="272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0DE6C3-1FB9-CC70-EA73-A717EA3A0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29" y="3367059"/>
            <a:ext cx="3771900" cy="251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DA4AEB-88FA-B694-6F91-5F5370B70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266" y="3372922"/>
            <a:ext cx="3771900" cy="2514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3F785B-FC47-E9ED-1692-EDC1BB8D9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329" y="3372922"/>
            <a:ext cx="3771900" cy="2514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B6087D-30BA-464B-ABE6-2FF32B50FC06}"/>
              </a:ext>
            </a:extLst>
          </p:cNvPr>
          <p:cNvSpPr txBox="1"/>
          <p:nvPr/>
        </p:nvSpPr>
        <p:spPr>
          <a:xfrm>
            <a:off x="347944" y="2684679"/>
            <a:ext cx="350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and compensating electric field have opposite signs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E4649E-E2EF-34EB-F048-B59E9BDFDD6E}"/>
              </a:ext>
            </a:extLst>
          </p:cNvPr>
          <p:cNvSpPr txBox="1"/>
          <p:nvPr/>
        </p:nvSpPr>
        <p:spPr>
          <a:xfrm>
            <a:off x="4464630" y="2219948"/>
            <a:ext cx="313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Displacement and magnetic field are 180 degrees out of phase E and B fields have the same sign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4A8882-F9DE-7E9C-A5D7-D1B61E4D7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2455789"/>
            <a:ext cx="2839751" cy="4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9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07D13-6452-DC8A-3096-15FF101B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December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276CB-D130-477A-DBAD-FC89A166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017FD-85A3-3A8C-717A-7A7DB4F6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3036-C95C-254B-9D9F-AC631B95550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5BF21-679A-DE87-3C2C-D998F2BF353C}"/>
              </a:ext>
            </a:extLst>
          </p:cNvPr>
          <p:cNvSpPr txBox="1"/>
          <p:nvPr/>
        </p:nvSpPr>
        <p:spPr>
          <a:xfrm>
            <a:off x="1411940" y="171856"/>
            <a:ext cx="146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A159C-8B84-A55A-1192-920C50EA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40" y="2204421"/>
            <a:ext cx="2320199" cy="281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F9E30-F946-A1DA-0A37-6FD32C40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68" y="4823208"/>
            <a:ext cx="2743200" cy="311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B8222B-C0BD-8579-14F1-6DFB17499C81}"/>
              </a:ext>
            </a:extLst>
          </p:cNvPr>
          <p:cNvSpPr txBox="1"/>
          <p:nvPr/>
        </p:nvSpPr>
        <p:spPr>
          <a:xfrm>
            <a:off x="5538616" y="2160373"/>
            <a:ext cx="1536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g-2 phase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AE6E3-4B40-5FC0-7F4E-9D607D46C99A}"/>
              </a:ext>
            </a:extLst>
          </p:cNvPr>
          <p:cNvSpPr txBox="1"/>
          <p:nvPr/>
        </p:nvSpPr>
        <p:spPr>
          <a:xfrm>
            <a:off x="5713415" y="4757015"/>
            <a:ext cx="1536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g-2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CB838-49C7-D730-5F47-B8FD155A83FA}"/>
              </a:ext>
            </a:extLst>
          </p:cNvPr>
          <p:cNvSpPr txBox="1"/>
          <p:nvPr/>
        </p:nvSpPr>
        <p:spPr>
          <a:xfrm>
            <a:off x="6350766" y="420203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(closed orbit)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111887-16A7-0AD0-C51D-43B831880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687" y="3495171"/>
            <a:ext cx="2839751" cy="4829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C83507-45BD-C693-1A1C-40865EDB10AF}"/>
              </a:ext>
            </a:extLst>
          </p:cNvPr>
          <p:cNvSpPr txBox="1"/>
          <p:nvPr/>
        </p:nvSpPr>
        <p:spPr>
          <a:xfrm>
            <a:off x="4988689" y="3564769"/>
            <a:ext cx="418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displacement of n</a:t>
            </a:r>
            <a:r>
              <a:rPr lang="en-US" baseline="30000" dirty="0"/>
              <a:t>th</a:t>
            </a:r>
            <a:r>
              <a:rPr lang="en-US" dirty="0"/>
              <a:t> of 16 quads,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7A1B45-BAD1-6D59-9E0F-FA0342D43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122" y="4228107"/>
            <a:ext cx="3257088" cy="3050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21DC82-820B-1091-62B8-3AF71C12A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528" y="1621468"/>
            <a:ext cx="3605323" cy="3538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6EF125-E12B-489B-1D4A-4EFFE64EF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858" y="1033512"/>
            <a:ext cx="5423159" cy="3200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F7D78C-6D37-A637-40A5-D061F0ACD3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185" y="3648758"/>
            <a:ext cx="1252879" cy="22450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57003E-BC27-5639-443C-B93D7ADAF43E}"/>
              </a:ext>
            </a:extLst>
          </p:cNvPr>
          <p:cNvCxnSpPr/>
          <p:nvPr/>
        </p:nvCxnSpPr>
        <p:spPr>
          <a:xfrm>
            <a:off x="1048817" y="2720051"/>
            <a:ext cx="93291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EFCC25-3B74-C6B9-CDCA-52AA0BB6AA2A}"/>
              </a:ext>
            </a:extLst>
          </p:cNvPr>
          <p:cNvSpPr txBox="1"/>
          <p:nvPr/>
        </p:nvSpPr>
        <p:spPr>
          <a:xfrm>
            <a:off x="1574157" y="305571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Misaligned quads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BEF17D-5A1D-B42B-46CE-E9B17346D9A2}"/>
              </a:ext>
            </a:extLst>
          </p:cNvPr>
          <p:cNvSpPr txBox="1"/>
          <p:nvPr/>
        </p:nvSpPr>
        <p:spPr>
          <a:xfrm>
            <a:off x="1696847" y="682246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field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1CCF5-6F8A-1252-7712-7B50B9428518}"/>
              </a:ext>
            </a:extLst>
          </p:cNvPr>
          <p:cNvSpPr txBox="1"/>
          <p:nvPr/>
        </p:nvSpPr>
        <p:spPr>
          <a:xfrm>
            <a:off x="1947687" y="5529423"/>
            <a:ext cx="884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Conclusion: Contribution to EDM like signal at g-2 phase is approximately proportional to closed orbit distortion for N=1 radial magnetic fields, and N=1 </a:t>
            </a:r>
            <a:r>
              <a:rPr lang="en-US"/>
              <a:t>quad misalignment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4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245</Words>
  <Application>Microsoft Macintosh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Spin orientation vs quad offset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8</cp:revision>
  <dcterms:created xsi:type="dcterms:W3CDTF">2025-12-08T16:25:49Z</dcterms:created>
  <dcterms:modified xsi:type="dcterms:W3CDTF">2025-12-22T02:30:43Z</dcterms:modified>
</cp:coreProperties>
</file>