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9" r:id="rId3"/>
    <p:sldId id="262" r:id="rId4"/>
    <p:sldId id="261" r:id="rId5"/>
    <p:sldId id="260" r:id="rId6"/>
    <p:sldId id="25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55"/>
    <p:restoredTop sz="94752"/>
  </p:normalViewPr>
  <p:slideViewPr>
    <p:cSldViewPr snapToGrid="0">
      <p:cViewPr varScale="1">
        <p:scale>
          <a:sx n="161" d="100"/>
          <a:sy n="161" d="100"/>
        </p:scale>
        <p:origin x="224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464CD8-5508-404B-B703-B234CF52CDF2}" type="datetimeFigureOut">
              <a:rPr lang="en-US" smtClean="0"/>
              <a:t>11/24/25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9CC0E1-0913-9F40-BDEF-E7746E8B2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526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B7373-5388-8291-1FFF-C0804EF001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9ACF3A-62E3-8155-96DF-EEBA41318F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E6E4A3-9F44-2268-878F-0BABCCF76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25 November 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EB2AD7-8188-54E2-2E79-7AF3780A3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280FA9-E7BB-8801-3BCB-149B2FF35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8A4CD-6A4E-AD4D-9104-096C633DF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869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DF363-3B9D-ACD3-1C09-D964E4CE3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9E40FB-CA3D-53D7-DA87-618F814758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72C61F-FB9D-175D-77AA-90D5D7AE4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25 November 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47B443-3EBA-D36E-68D8-F4BA1C183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C760DC-D614-AEB8-B143-A42A7D1CD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8A4CD-6A4E-AD4D-9104-096C633DF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224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A64474-9457-5974-CFEC-23AB184470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7D9775-E318-EE3B-C300-01CDD242BC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76B2AD-2D35-0D19-8A51-999DCAB5A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25 November 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1ED34D-8013-F01D-EDB3-CE8F378B9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55610F-7983-DA52-E626-AE3234BFA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8A4CD-6A4E-AD4D-9104-096C633DF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069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FCE11-E8EA-AF84-CEC0-C5C64DA31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863940-B5B2-8AD5-A3FF-1DA5A98240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A73A77-65E5-9122-083A-07F09AC03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25 November 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C251CB-1F0D-B92D-0E45-5B1D36403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DA2A6D-9133-EDB3-C6BE-EE057CC16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8A4CD-6A4E-AD4D-9104-096C633DF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432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8B2F3-E020-9349-7114-6AF701EC1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21C088-A1B5-4858-A38E-597261725E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AD6812-8C44-8F0F-1CDA-E1E2775AA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25 November 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F83064-4F77-C444-B2EF-41D1357F6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7DADDC-ED0B-401F-57CC-D09E7C5C5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8A4CD-6A4E-AD4D-9104-096C633DF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146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D1700-436B-A82D-7820-7F40FC0E8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DB85AC-44A4-8975-8815-285613CCCB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4FEFB4-60E4-7DE2-48C9-47FF83B0A5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0B2A7-F04C-B8B2-2C5E-60C592B62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25 November 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8A6E64-5B80-B731-5C39-5303AC0CA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E05092-8924-A10F-8E09-0B508F210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8A4CD-6A4E-AD4D-9104-096C633DF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252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54837-7CA0-C466-0EC8-7535CEBDA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92C495-B095-27E1-6A12-F4AE607875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B4F453-9F6B-2632-F061-2E9239B649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EF16A6-3109-8054-9729-5F9BA42FB8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19B5CA-0207-3481-C3C7-1086818B81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EA9E5C-B570-9A0B-B717-452F0DE6E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25 November 2025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216A26-C26C-CCFE-8749-96EEABF45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05151A-1647-DBC2-37CE-FDF0658EF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8A4CD-6A4E-AD4D-9104-096C633DF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253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6F7B1-CBE6-AB2D-AD75-62588FDEC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E7549D-E700-8B87-C2AC-67AD8EFEC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25 November 2025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8774EF-DE66-CF85-0B33-CF0970B18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F43CFA-E59E-58A6-9879-AAC8BB298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8A4CD-6A4E-AD4D-9104-096C633DF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417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8724B4-8A5C-76C8-ECD1-B6D2D7348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25 November 2025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98AF85-1078-B6AF-50B9-22F30B089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B30CBB-06E7-4AB5-0985-CE4D76D31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8A4CD-6A4E-AD4D-9104-096C633DF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275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6383D-DEB6-B14A-3C9A-755BA8546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190BA-3841-0DB3-18E3-72A05B5CED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0B2068-D3E9-5FF7-FBF3-3D22A763A1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5968DD-46DB-83F0-039C-AFE87DF44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25 November 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2FD394-6FEC-F762-3D09-FF5F4561B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C19707-2A1E-B431-8ED4-9C79D5A63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8A4CD-6A4E-AD4D-9104-096C633DF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558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5A5C9-3B88-4E61-9BE3-34CD35953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B6E3A5-D479-4590-20DD-EBE1ED76CA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5C30B8-3546-23E4-7EE1-D408D6D83A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6890C0-697B-499A-802C-F81B49393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25 November 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622F06-E82B-8D65-11CE-5C85E6A27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45C294-E0AB-6F33-E761-4FF4B995A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8A4CD-6A4E-AD4D-9104-096C633DF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095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A03B67-F8CD-4A1C-A16B-D9DB4CD5F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77DC72-374F-34E6-33E1-CD73C01C6D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57B13B-2E05-6A6A-5FCF-3BC7380570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25 November 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D8D153-4862-61A6-2A16-711E70C509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D. Rubin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CABE39-761D-79AF-BC6E-BC871397F9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928A4CD-6A4E-AD4D-9104-096C633DF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313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13.emf"/><Relationship Id="rId7" Type="http://schemas.openxmlformats.org/officeDocument/2006/relationships/image" Target="../media/image17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image" Target="../media/image20.emf"/><Relationship Id="rId7" Type="http://schemas.openxmlformats.org/officeDocument/2006/relationships/image" Target="../media/image24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21.emf"/><Relationship Id="rId9" Type="http://schemas.openxmlformats.org/officeDocument/2006/relationships/image" Target="../media/image2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1F659-B86C-1CA6-4211-753621AD81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Contribution to vertical polarization from m=1 longitudinal and radial fields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50B658-4168-0956-5395-0ECA2DCB61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D. Rubin</a:t>
            </a:r>
          </a:p>
          <a:p>
            <a:r>
              <a:rPr lang="en-US" dirty="0"/>
              <a:t>Cornell University</a:t>
            </a:r>
          </a:p>
          <a:p>
            <a:r>
              <a:rPr lang="en-US" dirty="0"/>
              <a:t>November 25, 2025</a:t>
            </a:r>
          </a:p>
        </p:txBody>
      </p:sp>
    </p:spTree>
    <p:extLst>
      <p:ext uri="{BB962C8B-B14F-4D97-AF65-F5344CB8AC3E}">
        <p14:creationId xmlns:p14="http://schemas.microsoft.com/office/powerpoint/2010/main" val="435328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CF9DC2D-9FF2-49CF-4A78-ABDA85AD68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4675" y="2793162"/>
            <a:ext cx="4120060" cy="5885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261055C-2307-1A2E-E59E-C8B515662F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6975" y="2243411"/>
            <a:ext cx="5674491" cy="4315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E9EE35F-2F0C-45F2-3EED-215EEF9D37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0775" y="1428846"/>
            <a:ext cx="3236782" cy="3940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1AE918B-A66F-1553-8CAC-B6F9049B1EC5}"/>
              </a:ext>
            </a:extLst>
          </p:cNvPr>
          <p:cNvSpPr txBox="1"/>
          <p:nvPr/>
        </p:nvSpPr>
        <p:spPr>
          <a:xfrm>
            <a:off x="1375576" y="540689"/>
            <a:ext cx="1468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Spin tracking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F5B830A-E326-9368-C442-E9C143FCC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25 November 2025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9A9009E-A451-0369-9265-BDA160E30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BA399C8-EC1E-A755-B6DA-91FA42EFE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8A4CD-6A4E-AD4D-9104-096C633DF31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315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A213DFE-36DE-7C1F-3EDE-641D7796B73E}"/>
              </a:ext>
            </a:extLst>
          </p:cNvPr>
          <p:cNvSpPr txBox="1"/>
          <p:nvPr/>
        </p:nvSpPr>
        <p:spPr>
          <a:xfrm>
            <a:off x="422323" y="386542"/>
            <a:ext cx="575516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model:</a:t>
            </a:r>
          </a:p>
          <a:p>
            <a:pPr lvl="1"/>
            <a:r>
              <a:rPr lang="en-US" dirty="0"/>
              <a:t>Continuous quad approximation</a:t>
            </a:r>
          </a:p>
          <a:p>
            <a:pPr lvl="1"/>
            <a:r>
              <a:rPr lang="en-US" dirty="0"/>
              <a:t>No quad nonlinearity</a:t>
            </a:r>
          </a:p>
          <a:p>
            <a:pPr lvl="1"/>
            <a:r>
              <a:rPr lang="en-US" dirty="0"/>
              <a:t>Single particle tracking</a:t>
            </a:r>
          </a:p>
          <a:p>
            <a:pPr lvl="1"/>
            <a:r>
              <a:rPr lang="en-US" dirty="0"/>
              <a:t>Initial phase space coordinates on the closed orbit</a:t>
            </a:r>
          </a:p>
          <a:p>
            <a:pPr lvl="1"/>
            <a:r>
              <a:rPr lang="en-US" dirty="0"/>
              <a:t>Initial polarization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7E4F89-2851-2625-3F47-F89F4A38CB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5827" y="2057520"/>
            <a:ext cx="3260158" cy="28349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B4C2723-66F5-4DA5-5F64-98375FF04C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2692" y="2267464"/>
            <a:ext cx="5280454" cy="35203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349DFCC-E763-7FAD-B413-63F4A9BD45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1110" y="1388488"/>
            <a:ext cx="1077862" cy="4448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2F93696-F857-97AD-872A-F8E0DD6D6E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8875" y="2054811"/>
            <a:ext cx="2498396" cy="2498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5254A49-C9E8-6A0F-451D-2DC6EEED9CD4}"/>
              </a:ext>
            </a:extLst>
          </p:cNvPr>
          <p:cNvSpPr txBox="1"/>
          <p:nvPr/>
        </p:nvSpPr>
        <p:spPr>
          <a:xfrm>
            <a:off x="3435178" y="3805881"/>
            <a:ext cx="1626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EDM signature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52D07034-BBF0-798C-D2B4-6A385B5CA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25 November 2025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8F3E7C9-CBAF-5F6E-3E4C-8DFEFDF8E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DB789D2-7072-126F-0AF2-28B080F39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8A4CD-6A4E-AD4D-9104-096C633DF31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116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E6282EF-590F-94AE-3788-01BCED53E7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324" y="763831"/>
            <a:ext cx="4037644" cy="26917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7BB4F7C-11ED-B030-8E76-4A9E816C1C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1843" y="852778"/>
            <a:ext cx="3846041" cy="256402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FD21AAB-72A9-2FCD-673C-D2502533EE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6573" y="3985054"/>
            <a:ext cx="3847068" cy="25647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FB4F308-0F01-820F-A85E-F784D9774A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9522" y="3935627"/>
            <a:ext cx="3679224" cy="245281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F34F991-3469-58BC-6AB9-9C6DAD497873}"/>
              </a:ext>
            </a:extLst>
          </p:cNvPr>
          <p:cNvSpPr txBox="1"/>
          <p:nvPr/>
        </p:nvSpPr>
        <p:spPr>
          <a:xfrm>
            <a:off x="2377441" y="151075"/>
            <a:ext cx="2533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Electric Dipole moment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65CF21BD-1562-7D6A-C4B3-4653E607B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25 November 2025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5F4EDDC-FD0E-58AE-9C70-EC8476B66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9C09F56-6D6B-8EEB-26C8-D5CAEA155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8A4CD-6A4E-AD4D-9104-096C633DF31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105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3ED76EE-975B-D73E-A9F7-D26ABE429C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824" y="1285103"/>
            <a:ext cx="3599588" cy="23997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6DF44AE-E069-325B-C17B-AA1ED08F87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2666" y="4114799"/>
            <a:ext cx="3753365" cy="250224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2AF1617-90C6-B69A-AF96-7D9E8D0EA4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2951" y="4159420"/>
            <a:ext cx="3575222" cy="23834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DD91D73-8970-0EDD-1232-79DB4A5332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29748" y="4176584"/>
            <a:ext cx="3503141" cy="23354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889E504-4DB6-D92C-195D-816E0DBABD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63904" y="1172924"/>
            <a:ext cx="4106563" cy="273770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2B1B181-012F-36FF-8392-22F8EE3273B3}"/>
              </a:ext>
            </a:extLst>
          </p:cNvPr>
          <p:cNvSpPr txBox="1"/>
          <p:nvPr/>
        </p:nvSpPr>
        <p:spPr>
          <a:xfrm>
            <a:off x="8937266" y="4667415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r>
              <a:rPr lang="en-US" baseline="-25000" dirty="0"/>
              <a:t>EDM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F5A5C8-8A2C-F6B2-9CED-428A9860C958}"/>
              </a:ext>
            </a:extLst>
          </p:cNvPr>
          <p:cNvSpPr txBox="1"/>
          <p:nvPr/>
        </p:nvSpPr>
        <p:spPr>
          <a:xfrm>
            <a:off x="628153" y="326003"/>
            <a:ext cx="2182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Longitudinal B-field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2C587CD-B1A4-8794-49C4-01F5A0D4F0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67699" y="382010"/>
            <a:ext cx="2148357" cy="30013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4922F53-0874-CCBF-BF41-4D2BA7897E1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10730" y="817198"/>
            <a:ext cx="1858836" cy="26436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BC05F19-41F2-9FBA-E731-5F982116C82E}"/>
              </a:ext>
            </a:extLst>
          </p:cNvPr>
          <p:cNvSpPr txBox="1"/>
          <p:nvPr/>
        </p:nvSpPr>
        <p:spPr>
          <a:xfrm>
            <a:off x="1375575" y="1518699"/>
            <a:ext cx="837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B-field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ABCE6C-4908-5C32-158E-6A1E8B347817}"/>
              </a:ext>
            </a:extLst>
          </p:cNvPr>
          <p:cNvSpPr txBox="1"/>
          <p:nvPr/>
        </p:nvSpPr>
        <p:spPr>
          <a:xfrm>
            <a:off x="6361043" y="1566406"/>
            <a:ext cx="16892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Polarization vs time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7D9915C-DCFE-0D83-E29B-78E1A5CC7A46}"/>
              </a:ext>
            </a:extLst>
          </p:cNvPr>
          <p:cNvSpPr txBox="1"/>
          <p:nvPr/>
        </p:nvSpPr>
        <p:spPr>
          <a:xfrm>
            <a:off x="9072439" y="1359672"/>
            <a:ext cx="18293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Revolution frequency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A84DACD-C8CF-D2D2-3357-6A78DF2371C2}"/>
              </a:ext>
            </a:extLst>
          </p:cNvPr>
          <p:cNvCxnSpPr/>
          <p:nvPr/>
        </p:nvCxnSpPr>
        <p:spPr>
          <a:xfrm flipH="1">
            <a:off x="8102379" y="1653871"/>
            <a:ext cx="1391478" cy="70766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C7A950BC-35AE-5E13-EB63-84335F26141C}"/>
              </a:ext>
            </a:extLst>
          </p:cNvPr>
          <p:cNvSpPr txBox="1"/>
          <p:nvPr/>
        </p:nvSpPr>
        <p:spPr>
          <a:xfrm>
            <a:off x="890547" y="3737113"/>
            <a:ext cx="33401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Polarization vs time at fixed azimuth</a:t>
            </a:r>
          </a:p>
        </p:txBody>
      </p:sp>
      <p:sp>
        <p:nvSpPr>
          <p:cNvPr id="17" name="Date Placeholder 16">
            <a:extLst>
              <a:ext uri="{FF2B5EF4-FFF2-40B4-BE49-F238E27FC236}">
                <a16:creationId xmlns:a16="http://schemas.microsoft.com/office/drawing/2014/main" id="{0AAD8931-ADE2-3C9B-B19F-35DC9AD02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25 November 2025</a:t>
            </a:r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81C1B84B-EE3B-44AC-E8D2-EA52FD4EC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8FCD47EE-99D3-A040-B9B0-6021EA574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8A4CD-6A4E-AD4D-9104-096C633DF31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738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A80931A-2B07-8905-942B-76FDEE37FF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1792" y="784887"/>
            <a:ext cx="4082543" cy="272169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36B978E-EF84-54D4-7C3E-E7AB299B26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685" y="3924453"/>
            <a:ext cx="3927944" cy="26186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F66E967-B556-C915-0466-9AFC21DF1C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6506" y="736462"/>
            <a:ext cx="3985055" cy="26567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A426D38-DECF-EA2B-4D8D-2135BA6D9B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6105" y="3880236"/>
            <a:ext cx="3721212" cy="24808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8050E5E-E5C4-5E89-6D43-545AB69F0E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03698" y="3890929"/>
            <a:ext cx="3909999" cy="26066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700E00E-8236-0151-E5EF-8C8072C42F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751399"/>
            <a:ext cx="3892377" cy="259491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9889A56-FA8E-5C64-685F-C1F666AD1F7F}"/>
              </a:ext>
            </a:extLst>
          </p:cNvPr>
          <p:cNvSpPr txBox="1"/>
          <p:nvPr/>
        </p:nvSpPr>
        <p:spPr>
          <a:xfrm>
            <a:off x="9398443" y="4094920"/>
            <a:ext cx="535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r>
              <a:rPr lang="en-US" baseline="-25000" dirty="0"/>
              <a:t>g-2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2B5D13-4893-1439-3A96-A0AB33E5C405}"/>
              </a:ext>
            </a:extLst>
          </p:cNvPr>
          <p:cNvSpPr txBox="1"/>
          <p:nvPr/>
        </p:nvSpPr>
        <p:spPr>
          <a:xfrm>
            <a:off x="612250" y="143123"/>
            <a:ext cx="1514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Radial B-field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2A5A485-300C-E267-FE7A-183708E4552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70421" y="153946"/>
            <a:ext cx="1813558" cy="21026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2C1F77A-2B70-72A1-3F5C-7035DA3999F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94372" y="458746"/>
            <a:ext cx="1558302" cy="23301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46A9289-A4D1-6157-706A-6ACFB04E3B77}"/>
              </a:ext>
            </a:extLst>
          </p:cNvPr>
          <p:cNvSpPr txBox="1"/>
          <p:nvPr/>
        </p:nvSpPr>
        <p:spPr>
          <a:xfrm>
            <a:off x="1494845" y="1319917"/>
            <a:ext cx="837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B-field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BE6909E-CCA3-0851-E1FC-5DA8F8FEA5E0}"/>
              </a:ext>
            </a:extLst>
          </p:cNvPr>
          <p:cNvSpPr txBox="1"/>
          <p:nvPr/>
        </p:nvSpPr>
        <p:spPr>
          <a:xfrm>
            <a:off x="4349364" y="1208599"/>
            <a:ext cx="11352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Closed orbit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409411F-186C-F2A0-B1E7-6AB341210E0A}"/>
              </a:ext>
            </a:extLst>
          </p:cNvPr>
          <p:cNvSpPr txBox="1"/>
          <p:nvPr/>
        </p:nvSpPr>
        <p:spPr>
          <a:xfrm>
            <a:off x="9255318" y="1232452"/>
            <a:ext cx="14727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Polarization vs time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6F01B66-6F8B-7B97-56B1-2C7BA6277DCE}"/>
              </a:ext>
            </a:extLst>
          </p:cNvPr>
          <p:cNvSpPr txBox="1"/>
          <p:nvPr/>
        </p:nvSpPr>
        <p:spPr>
          <a:xfrm>
            <a:off x="1304014" y="3498574"/>
            <a:ext cx="2952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Polarization vs time at fixed azimuth</a:t>
            </a:r>
          </a:p>
        </p:txBody>
      </p:sp>
      <p:sp>
        <p:nvSpPr>
          <p:cNvPr id="20" name="Date Placeholder 19">
            <a:extLst>
              <a:ext uri="{FF2B5EF4-FFF2-40B4-BE49-F238E27FC236}">
                <a16:creationId xmlns:a16="http://schemas.microsoft.com/office/drawing/2014/main" id="{3592013A-D13F-A221-C2E3-D14FFD38F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25 November 2025</a:t>
            </a:r>
          </a:p>
        </p:txBody>
      </p:sp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76550A35-5CF2-E25A-B920-F1B45F472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0FAFD993-7717-0041-B130-8DDAE4EA4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8A4CD-6A4E-AD4D-9104-096C633DF31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9479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2298</TotalTime>
  <Words>115</Words>
  <Application>Microsoft Macintosh PowerPoint</Application>
  <PresentationFormat>Widescreen</PresentationFormat>
  <Paragraphs>40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Aptos</vt:lpstr>
      <vt:lpstr>Aptos Display</vt:lpstr>
      <vt:lpstr>Arial</vt:lpstr>
      <vt:lpstr>Office Theme</vt:lpstr>
      <vt:lpstr>Contribution to vertical polarization from m=1 longitudinal and radial fields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David L. Rubin</dc:creator>
  <cp:lastModifiedBy>David L. Rubin</cp:lastModifiedBy>
  <cp:revision>3</cp:revision>
  <dcterms:created xsi:type="dcterms:W3CDTF">2025-11-23T23:36:50Z</dcterms:created>
  <dcterms:modified xsi:type="dcterms:W3CDTF">2025-11-25T13:55:46Z</dcterms:modified>
</cp:coreProperties>
</file>