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ppt/media/media2.gif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766" r:id="rId2"/>
    <p:sldId id="798" r:id="rId3"/>
    <p:sldId id="801" r:id="rId4"/>
    <p:sldId id="802" r:id="rId5"/>
    <p:sldId id="866" r:id="rId6"/>
    <p:sldId id="803" r:id="rId7"/>
    <p:sldId id="804" r:id="rId8"/>
    <p:sldId id="805" r:id="rId9"/>
    <p:sldId id="806" r:id="rId10"/>
    <p:sldId id="841" r:id="rId11"/>
    <p:sldId id="826" r:id="rId12"/>
    <p:sldId id="867" r:id="rId13"/>
    <p:sldId id="869" r:id="rId14"/>
    <p:sldId id="885" r:id="rId15"/>
    <p:sldId id="881" r:id="rId16"/>
    <p:sldId id="877" r:id="rId17"/>
    <p:sldId id="872" r:id="rId18"/>
    <p:sldId id="811" r:id="rId19"/>
    <p:sldId id="834" r:id="rId20"/>
    <p:sldId id="887" r:id="rId21"/>
    <p:sldId id="828" r:id="rId22"/>
    <p:sldId id="829" r:id="rId23"/>
    <p:sldId id="830" r:id="rId24"/>
    <p:sldId id="832" r:id="rId25"/>
    <p:sldId id="835" r:id="rId26"/>
    <p:sldId id="893" r:id="rId27"/>
    <p:sldId id="837" r:id="rId28"/>
    <p:sldId id="838" r:id="rId29"/>
    <p:sldId id="836" r:id="rId30"/>
    <p:sldId id="833" r:id="rId31"/>
    <p:sldId id="839" r:id="rId32"/>
    <p:sldId id="840" r:id="rId33"/>
    <p:sldId id="874" r:id="rId34"/>
    <p:sldId id="868" r:id="rId35"/>
    <p:sldId id="892" r:id="rId36"/>
    <p:sldId id="879" r:id="rId37"/>
    <p:sldId id="889" r:id="rId38"/>
    <p:sldId id="886" r:id="rId39"/>
    <p:sldId id="810" r:id="rId40"/>
    <p:sldId id="842" r:id="rId41"/>
    <p:sldId id="888" r:id="rId42"/>
    <p:sldId id="846" r:id="rId43"/>
    <p:sldId id="865" r:id="rId44"/>
    <p:sldId id="864" r:id="rId45"/>
    <p:sldId id="894" r:id="rId46"/>
    <p:sldId id="848" r:id="rId47"/>
    <p:sldId id="850" r:id="rId48"/>
    <p:sldId id="856" r:id="rId49"/>
    <p:sldId id="816" r:id="rId50"/>
    <p:sldId id="817" r:id="rId51"/>
    <p:sldId id="896" r:id="rId52"/>
    <p:sldId id="818" r:id="rId53"/>
    <p:sldId id="895" r:id="rId54"/>
    <p:sldId id="825" r:id="rId55"/>
    <p:sldId id="813" r:id="rId56"/>
    <p:sldId id="891" r:id="rId57"/>
    <p:sldId id="819" r:id="rId58"/>
    <p:sldId id="854" r:id="rId59"/>
    <p:sldId id="814" r:id="rId60"/>
    <p:sldId id="815" r:id="rId61"/>
    <p:sldId id="852" r:id="rId62"/>
    <p:sldId id="827" r:id="rId63"/>
    <p:sldId id="843" r:id="rId64"/>
    <p:sldId id="873" r:id="rId65"/>
    <p:sldId id="847" r:id="rId66"/>
    <p:sldId id="849" r:id="rId67"/>
    <p:sldId id="853" r:id="rId68"/>
    <p:sldId id="855" r:id="rId69"/>
    <p:sldId id="857" r:id="rId70"/>
    <p:sldId id="863" r:id="rId71"/>
    <p:sldId id="807" r:id="rId72"/>
    <p:sldId id="860" r:id="rId73"/>
    <p:sldId id="876" r:id="rId74"/>
    <p:sldId id="808" r:id="rId75"/>
    <p:sldId id="845" r:id="rId76"/>
    <p:sldId id="844" r:id="rId77"/>
    <p:sldId id="890" r:id="rId78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0" autoAdjust="0"/>
    <p:restoredTop sz="94415" autoAdjust="0"/>
  </p:normalViewPr>
  <p:slideViewPr>
    <p:cSldViewPr>
      <p:cViewPr>
        <p:scale>
          <a:sx n="99" d="100"/>
          <a:sy n="99" d="100"/>
        </p:scale>
        <p:origin x="-88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Relationship Id="rId2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/>
              <a:pPr/>
              <a:t>50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/>
              <a:pPr/>
              <a:t>52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/>
              <a:pPr/>
              <a:t>57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6703-EC9B-684D-A603-D3D893B21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7352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A71B87-488D-2746-8DA6-6B7EAA69EF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ilicon-controlled_rectifier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21.emf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8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1.emf"/><Relationship Id="rId8" Type="http://schemas.openxmlformats.org/officeDocument/2006/relationships/image" Target="../media/image83.emf"/><Relationship Id="rId9" Type="http://schemas.openxmlformats.org/officeDocument/2006/relationships/image" Target="../media/image8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Ring Injection Kickers    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524000" y="40386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pPr algn="r"/>
            <a:r>
              <a:rPr lang="en-US" dirty="0" smtClean="0"/>
              <a:t>Muon g-2 Ring Injection Review</a:t>
            </a:r>
          </a:p>
          <a:p>
            <a:pPr algn="r"/>
            <a:r>
              <a:rPr lang="en-US" dirty="0" smtClean="0"/>
              <a:t>May 21-22, 2015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David Rubin</a:t>
            </a:r>
          </a:p>
          <a:p>
            <a:pPr algn="r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50900"/>
            <a:ext cx="6400800" cy="5156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5146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David Rubin   g-2 </a:t>
            </a:r>
            <a:r>
              <a:rPr lang="en-US" sz="1200" dirty="0" err="1" smtClean="0"/>
              <a:t>Muon</a:t>
            </a:r>
            <a:r>
              <a:rPr lang="en-US" sz="1200" dirty="0" smtClean="0"/>
              <a:t> Ring Injection Review   May 21-22,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87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kg-m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  =&gt;  0.2mm (minimize multiple scattering)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12.5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endParaRPr lang="en-US" dirty="0" smtClean="0"/>
          </a:p>
          <a:p>
            <a:r>
              <a:rPr lang="en-US" sz="2800" dirty="0" smtClean="0"/>
              <a:t>“</a:t>
            </a:r>
            <a:r>
              <a:rPr lang="en-US" sz="2800" i="1" dirty="0" smtClean="0"/>
              <a:t>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the Kicker WBS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Scope, Key Requirements, &amp; Design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Kicker plates</a:t>
            </a:r>
            <a:r>
              <a:rPr lang="en-US" dirty="0" smtClean="0"/>
              <a:t>			</a:t>
            </a:r>
            <a:endParaRPr lang="en-US" dirty="0"/>
          </a:p>
          <a:p>
            <a:r>
              <a:rPr lang="en-US" dirty="0" smtClean="0"/>
              <a:t>Pulse Forming Network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Thyratron</a:t>
            </a:r>
            <a:r>
              <a:rPr lang="en-US" dirty="0" smtClean="0">
                <a:solidFill>
                  <a:srgbClr val="BFBFBF"/>
                </a:solidFill>
              </a:rPr>
              <a:t>		</a:t>
            </a:r>
            <a:endParaRPr lang="en-US" sz="2100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Power Supply						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Commissioning Plan 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0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460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00" dirty="0">
                <a:solidFill>
                  <a:srgbClr val="404040"/>
                </a:solidFill>
              </a:rPr>
              <a:t>David Rubin   g-2 </a:t>
            </a:r>
            <a:r>
              <a:rPr lang="en-US" sz="900" dirty="0" err="1">
                <a:solidFill>
                  <a:srgbClr val="404040"/>
                </a:solidFill>
              </a:rPr>
              <a:t>Muon</a:t>
            </a:r>
            <a:r>
              <a:rPr lang="en-US" sz="900" dirty="0">
                <a:solidFill>
                  <a:srgbClr val="404040"/>
                </a:solidFill>
              </a:rPr>
              <a:t> Ring Injection Review   May 21-22,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438400" y="3276600"/>
            <a:ext cx="1371600" cy="779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2209800" y="4114800"/>
            <a:ext cx="101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insulator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96200" y="3352800"/>
            <a:ext cx="76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934200" y="4495800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thyratron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53000" y="5181600"/>
            <a:ext cx="2329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 = 9m</a:t>
            </a:r>
          </a:p>
          <a:p>
            <a:pPr marL="285750" indent="-285750">
              <a:buFont typeface="Symbol" charset="0"/>
              <a:buChar char="e"/>
            </a:pPr>
            <a:r>
              <a:rPr lang="en-US" sz="2000" dirty="0" smtClean="0">
                <a:latin typeface="Symbol" charset="2"/>
                <a:cs typeface="Symbol" charset="2"/>
              </a:rPr>
              <a:t>= 4.7 (</a:t>
            </a:r>
            <a:r>
              <a:rPr lang="en-US" sz="2000" dirty="0" smtClean="0">
                <a:latin typeface="+mj-lt"/>
                <a:cs typeface="Symbol" charset="2"/>
              </a:rPr>
              <a:t>Castor oil</a:t>
            </a:r>
            <a:r>
              <a:rPr lang="en-US" sz="2000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     =&gt;  t = </a:t>
            </a:r>
            <a:r>
              <a:rPr lang="en-US" sz="2000" dirty="0" smtClean="0">
                <a:latin typeface="+mn-lt"/>
                <a:cs typeface="Symbol" charset="2"/>
              </a:rPr>
              <a:t>120ns</a:t>
            </a:r>
            <a:endParaRPr lang="en-US" sz="2000" dirty="0">
              <a:latin typeface="+mn-lt"/>
              <a:cs typeface="Symbol" charset="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57800"/>
            <a:ext cx="2612091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400" y="6607053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00" dirty="0">
                <a:solidFill>
                  <a:srgbClr val="404040"/>
                </a:solidFill>
              </a:rPr>
              <a:t>David Rubin   g-2 </a:t>
            </a:r>
            <a:r>
              <a:rPr lang="en-US" sz="900" dirty="0" err="1">
                <a:solidFill>
                  <a:srgbClr val="404040"/>
                </a:solidFill>
              </a:rPr>
              <a:t>Muon</a:t>
            </a:r>
            <a:r>
              <a:rPr lang="en-US" sz="900" dirty="0">
                <a:solidFill>
                  <a:srgbClr val="404040"/>
                </a:solidFill>
              </a:rPr>
              <a:t> Ring Injection Review   May 21-22, 2015</a:t>
            </a:r>
          </a:p>
        </p:txBody>
      </p:sp>
    </p:spTree>
    <p:extLst>
      <p:ext uri="{BB962C8B-B14F-4D97-AF65-F5344CB8AC3E}">
        <p14:creationId xmlns:p14="http://schemas.microsoft.com/office/powerpoint/2010/main" val="89299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schematic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9718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12.5 Ohm </a:t>
            </a:r>
            <a:r>
              <a:rPr lang="en-US" dirty="0" err="1" smtClean="0"/>
              <a:t>Blumlein</a:t>
            </a:r>
            <a:endParaRPr lang="en-US" dirty="0"/>
          </a:p>
        </p:txBody>
      </p:sp>
      <p:pic>
        <p:nvPicPr>
          <p:cNvPr id="19" name="Picture 18" descr="12-5ohmbluml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1368"/>
            <a:ext cx="8229600" cy="51018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6019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5000A X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/>
              <a:t> = 62.5kV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7270" y="347330"/>
            <a:ext cx="1981200" cy="4791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3810000"/>
            <a:ext cx="289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parallel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Arial"/>
                <a:cs typeface="Arial"/>
              </a:rPr>
              <a:t>coaxial cables couple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Blumlein</a:t>
            </a:r>
            <a:r>
              <a:rPr lang="en-US" dirty="0" smtClean="0">
                <a:latin typeface="Arial"/>
                <a:cs typeface="Arial"/>
              </a:rPr>
              <a:t> to load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743200" y="6492875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1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12.5 </a:t>
            </a:r>
            <a:r>
              <a:rPr lang="en-US" dirty="0" err="1"/>
              <a:t>Ω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  <a:r>
              <a:rPr lang="en-US" dirty="0" err="1" smtClean="0"/>
              <a:t>triaxial</a:t>
            </a:r>
            <a:r>
              <a:rPr lang="en-US" dirty="0" smtClean="0"/>
              <a:t> transmission line</a:t>
            </a:r>
          </a:p>
          <a:p>
            <a:r>
              <a:rPr lang="en-US" dirty="0" smtClean="0"/>
              <a:t>Assembled from 6 – 60 inch sections (20 ns/section)    (</a:t>
            </a:r>
            <a:r>
              <a:rPr lang="en-US" dirty="0"/>
              <a:t>30 </a:t>
            </a:r>
            <a:r>
              <a:rPr lang="en-US" dirty="0" err="1"/>
              <a:t>ft</a:t>
            </a:r>
            <a:r>
              <a:rPr lang="en-US" dirty="0"/>
              <a:t> long) </a:t>
            </a:r>
            <a:endParaRPr lang="en-US" dirty="0" smtClean="0"/>
          </a:p>
          <a:p>
            <a:r>
              <a:rPr lang="en-US" dirty="0" smtClean="0"/>
              <a:t>Filled with Castor oil, </a:t>
            </a:r>
            <a:r>
              <a:rPr lang="en-US" dirty="0" err="1"/>
              <a:t>ε</a:t>
            </a:r>
            <a:r>
              <a:rPr lang="en-US" dirty="0" smtClean="0"/>
              <a:t>=4.7, (pulse length </a:t>
            </a:r>
            <a:r>
              <a:rPr lang="en-US" dirty="0" err="1" smtClean="0"/>
              <a:t>τ</a:t>
            </a:r>
            <a:r>
              <a:rPr lang="en-US" dirty="0" smtClean="0"/>
              <a:t> α √</a:t>
            </a:r>
            <a:r>
              <a:rPr lang="en-US" dirty="0" err="1" smtClean="0"/>
              <a:t>ε</a:t>
            </a:r>
            <a:r>
              <a:rPr lang="en-US" dirty="0" smtClean="0"/>
              <a:t>) </a:t>
            </a:r>
            <a:r>
              <a:rPr lang="en-US" i="1" dirty="0" smtClean="0"/>
              <a:t>(as compared to Corning 561 silicon oil, </a:t>
            </a:r>
            <a:r>
              <a:rPr lang="en-US" i="1" dirty="0" err="1" smtClean="0"/>
              <a:t>ε</a:t>
            </a:r>
            <a:r>
              <a:rPr lang="en-US" i="1" dirty="0" smtClean="0"/>
              <a:t>=2.7)</a:t>
            </a:r>
          </a:p>
          <a:p>
            <a:r>
              <a:rPr lang="en-US" dirty="0" smtClean="0"/>
              <a:t>Concentric tubes are separated with </a:t>
            </a:r>
            <a:r>
              <a:rPr lang="en-US" dirty="0" err="1" smtClean="0"/>
              <a:t>teflon</a:t>
            </a:r>
            <a:r>
              <a:rPr lang="en-US" dirty="0" smtClean="0"/>
              <a:t> standoffs (to be replaced with </a:t>
            </a:r>
            <a:r>
              <a:rPr lang="en-US" dirty="0" err="1" smtClean="0"/>
              <a:t>macor</a:t>
            </a:r>
            <a:r>
              <a:rPr lang="en-US" dirty="0" smtClean="0"/>
              <a:t>)</a:t>
            </a:r>
          </a:p>
          <a:p>
            <a:r>
              <a:rPr lang="en-US" dirty="0" smtClean="0"/>
              <a:t>Two grid(fast) </a:t>
            </a:r>
            <a:r>
              <a:rPr lang="en-US" dirty="0" err="1"/>
              <a:t>t</a:t>
            </a:r>
            <a:r>
              <a:rPr lang="en-US" dirty="0" err="1" smtClean="0"/>
              <a:t>hyratron</a:t>
            </a:r>
            <a:r>
              <a:rPr lang="en-US" dirty="0" smtClean="0"/>
              <a:t> – rated for up 70kV – 15kA     (7.5 kA in load)</a:t>
            </a:r>
          </a:p>
          <a:p>
            <a:r>
              <a:rPr lang="en-US" dirty="0" smtClean="0"/>
              <a:t>Coupled via 4 parallel 50Ω coaxial cables and resistors (12.5 </a:t>
            </a:r>
            <a:r>
              <a:rPr lang="en-US" dirty="0" err="1" smtClean="0"/>
              <a:t>Ω</a:t>
            </a:r>
            <a:r>
              <a:rPr lang="en-US" dirty="0" smtClean="0"/>
              <a:t> equivalent)  to the kicker magnet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8675"/>
            <a:ext cx="86106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676400" y="228600"/>
            <a:ext cx="594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Modeling with </a:t>
            </a:r>
            <a:r>
              <a:rPr lang="en-US" dirty="0" smtClean="0"/>
              <a:t>PSPICE</a:t>
            </a:r>
            <a:endParaRPr lang="en-US" dirty="0"/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7"/>
          <a:stretch>
            <a:fillRect/>
          </a:stretch>
        </p:blipFill>
        <p:spPr bwMode="auto">
          <a:xfrm>
            <a:off x="2667000" y="4173538"/>
            <a:ext cx="4114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086600" y="3429000"/>
            <a:ext cx="7620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81800" y="1447800"/>
            <a:ext cx="9906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00200" y="1447800"/>
            <a:ext cx="457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2000" y="3505200"/>
            <a:ext cx="11430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838200" y="990600"/>
            <a:ext cx="2476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Middle tube(inside surface)</a:t>
            </a:r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6483350" y="914400"/>
            <a:ext cx="266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Middle tube (outside surface</a:t>
            </a:r>
            <a:r>
              <a:rPr lang="en-US" sz="1800"/>
              <a:t>)</a:t>
            </a: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312738" y="5300663"/>
            <a:ext cx="1058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Inner tube</a:t>
            </a:r>
          </a:p>
        </p:txBody>
      </p:sp>
      <p:sp>
        <p:nvSpPr>
          <p:cNvPr id="18444" name="TextBox 15"/>
          <p:cNvSpPr txBox="1">
            <a:spLocks noChangeArrowheads="1"/>
          </p:cNvSpPr>
          <p:nvPr/>
        </p:nvSpPr>
        <p:spPr bwMode="auto">
          <a:xfrm>
            <a:off x="7583488" y="4843463"/>
            <a:ext cx="1103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Outer tube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46760"/>
              </p:ext>
            </p:extLst>
          </p:nvPr>
        </p:nvGraphicFramePr>
        <p:xfrm>
          <a:off x="1714500" y="1371600"/>
          <a:ext cx="55626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0600"/>
                <a:gridCol w="18542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Thyratron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CX1699 (E-821)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CX1725X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Voltage [kV]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Current [kA]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dt</a:t>
                      </a:r>
                      <a:r>
                        <a:rPr lang="en-US" dirty="0" smtClean="0"/>
                        <a:t>       [kA/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</a:t>
                      </a:r>
                      <a:r>
                        <a:rPr lang="en-US" dirty="0" smtClean="0"/>
                        <a:t>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&gt;300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 [Hz]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62600" y="4029670"/>
            <a:ext cx="240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properties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magnet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thyratron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magnet</a:t>
            </a:r>
            <a:r>
              <a:rPr lang="en-US" dirty="0" smtClean="0"/>
              <a:t>  = ½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thyratron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9355" y="4038600"/>
            <a:ext cx="3456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10.8mrad kick corresponds to </a:t>
            </a:r>
          </a:p>
          <a:p>
            <a:r>
              <a:rPr lang="en-US" dirty="0" smtClean="0"/>
              <a:t>   -  5000 A  (E989 kicker plates)</a:t>
            </a:r>
          </a:p>
          <a:p>
            <a:r>
              <a:rPr lang="en-US" dirty="0"/>
              <a:t> </a:t>
            </a:r>
            <a:r>
              <a:rPr lang="en-US" dirty="0" smtClean="0"/>
              <a:t>  -  6100 A  (E821 kicker plates)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476.3.5.5 – </a:t>
            </a:r>
            <a:r>
              <a:rPr lang="en-US" dirty="0" err="1" smtClean="0">
                <a:solidFill>
                  <a:srgbClr val="000000"/>
                </a:solidFill>
              </a:rPr>
              <a:t>Thyratron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1054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Conclusion: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E-821 tube (CX1699) - current limited to  3</a:t>
            </a:r>
            <a:r>
              <a:rPr lang="en-US" dirty="0"/>
              <a:t>k</a:t>
            </a:r>
            <a:r>
              <a:rPr lang="en-US" dirty="0" smtClean="0"/>
              <a:t>A, whereas 10kA through </a:t>
            </a:r>
            <a:r>
              <a:rPr lang="en-US" dirty="0" err="1" smtClean="0"/>
              <a:t>thyratron</a:t>
            </a:r>
            <a:r>
              <a:rPr lang="en-US" dirty="0" smtClean="0"/>
              <a:t> required to deliver 5kA to load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CX1725X – 62.5 kV and 10kA at </a:t>
            </a:r>
            <a:r>
              <a:rPr lang="en-US" dirty="0" err="1" smtClean="0"/>
              <a:t>thyratron</a:t>
            </a:r>
            <a:r>
              <a:rPr lang="en-US" dirty="0" smtClean="0"/>
              <a:t> required to deliver 5kA to load </a:t>
            </a: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3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492875"/>
            <a:ext cx="3886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235288" cy="43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84984"/>
            <a:ext cx="2322258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564904"/>
            <a:ext cx="4128459" cy="309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3452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Blumlein</a:t>
            </a:r>
            <a:r>
              <a:rPr lang="en-US" sz="2400" dirty="0" smtClean="0"/>
              <a:t> - business end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505072" y="1539322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410200" y="762000"/>
            <a:ext cx="1905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36602" y="4913003"/>
            <a:ext cx="148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to 4 50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coax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0" y="5181600"/>
            <a:ext cx="1295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3505" y="5887906"/>
            <a:ext cx="200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conductor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4191000"/>
            <a:ext cx="762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Kicker WBS</a:t>
            </a:r>
          </a:p>
          <a:p>
            <a:r>
              <a:rPr lang="en-US" dirty="0" smtClean="0"/>
              <a:t>Scope, Key Requirements, &amp; Design</a:t>
            </a:r>
            <a:endParaRPr lang="en-US" dirty="0"/>
          </a:p>
          <a:p>
            <a:r>
              <a:rPr lang="en-US" dirty="0" smtClean="0"/>
              <a:t>Kicker plates</a:t>
            </a:r>
          </a:p>
          <a:p>
            <a:r>
              <a:rPr lang="en-US" dirty="0" smtClean="0"/>
              <a:t>Pulse forming network and </a:t>
            </a:r>
            <a:r>
              <a:rPr lang="en-US" dirty="0" err="1" smtClean="0"/>
              <a:t>thyratron</a:t>
            </a:r>
            <a:r>
              <a:rPr lang="en-US" dirty="0" smtClean="0"/>
              <a:t>			</a:t>
            </a:r>
            <a:endParaRPr lang="en-US" sz="17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Power Supply</a:t>
            </a:r>
          </a:p>
          <a:p>
            <a:r>
              <a:rPr lang="en-US" dirty="0" smtClean="0"/>
              <a:t>Pulse characteristics</a:t>
            </a:r>
            <a:r>
              <a:rPr lang="en-US" dirty="0" smtClean="0">
                <a:solidFill>
                  <a:srgbClr val="000000"/>
                </a:solidFill>
              </a:rPr>
              <a:t>			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Blumlein</a:t>
            </a:r>
            <a:r>
              <a:rPr lang="en-US" dirty="0" smtClean="0"/>
              <a:t> tubing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495595" cy="4121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791200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concentric tubes – Middle tube charged to +HV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1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00" y="908720"/>
            <a:ext cx="6800800" cy="513437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819400" y="6492875"/>
            <a:ext cx="4495800" cy="365125"/>
          </a:xfrm>
          <a:prstGeom prst="rect">
            <a:avLst/>
          </a:prstGeom>
        </p:spPr>
        <p:txBody>
          <a:bodyPr/>
          <a:lstStyle/>
          <a:p>
            <a:r>
              <a:rPr lang="en-US" sz="1050" dirty="0" smtClean="0"/>
              <a:t>David Rubin   g-2 </a:t>
            </a:r>
            <a:r>
              <a:rPr lang="en-US" sz="1050" dirty="0" err="1" smtClean="0"/>
              <a:t>Muon</a:t>
            </a:r>
            <a:r>
              <a:rPr lang="en-US" sz="1050" dirty="0" smtClean="0"/>
              <a:t> Ring Injection Review   May 21-22, 2015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2286000" y="152400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33600"/>
            <a:ext cx="190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Vacuum chamber with kicker magnet</a:t>
            </a:r>
            <a:endParaRPr lang="en-US" dirty="0"/>
          </a:p>
        </p:txBody>
      </p:sp>
      <p:cxnSp>
        <p:nvCxnSpPr>
          <p:cNvPr id="5" name="Straight Arrow Connector 4"/>
          <p:cNvCxnSpPr>
            <a:stCxn id="2" idx="2"/>
          </p:cNvCxnSpPr>
          <p:nvPr/>
        </p:nvCxnSpPr>
        <p:spPr>
          <a:xfrm>
            <a:off x="952500" y="2718376"/>
            <a:ext cx="1638300" cy="634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42" y="4759070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coax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600" y="4343400"/>
            <a:ext cx="2971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 descr="DSC01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819400" y="646777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input</a:t>
            </a:r>
            <a:endParaRPr lang="en-US" dirty="0"/>
          </a:p>
        </p:txBody>
      </p:sp>
      <p:pic>
        <p:nvPicPr>
          <p:cNvPr id="6" name="Content Placeholder 5" descr="DSC012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667000" y="646777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6632"/>
            <a:ext cx="8140700" cy="6184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95600" y="6477000"/>
            <a:ext cx="4267200" cy="381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3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–parallel coax to load</a:t>
            </a:r>
            <a:endParaRPr lang="en-US" dirty="0"/>
          </a:p>
        </p:txBody>
      </p:sp>
      <p:pic>
        <p:nvPicPr>
          <p:cNvPr id="4" name="Content Placeholder 3" descr="DSC012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743200" y="6492875"/>
            <a:ext cx="3886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Resistors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6553200" cy="492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838200"/>
            <a:ext cx="289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Resistors at input to kicker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617220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cable loaded to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resistor </a:t>
            </a:r>
            <a:endParaRPr lang="en-US" dirty="0"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88359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64" y="188640"/>
            <a:ext cx="7302500" cy="6146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517550"/>
            <a:ext cx="4953000" cy="365125"/>
          </a:xfrm>
          <a:prstGeom prst="rect">
            <a:avLst/>
          </a:prstGeom>
        </p:spPr>
        <p:txBody>
          <a:bodyPr/>
          <a:lstStyle/>
          <a:p>
            <a:r>
              <a:rPr lang="en-US" sz="1100" dirty="0" smtClean="0"/>
              <a:t>David Rubin   g-2 </a:t>
            </a:r>
            <a:r>
              <a:rPr lang="en-US" sz="1100" dirty="0" err="1" smtClean="0"/>
              <a:t>Muon</a:t>
            </a:r>
            <a:r>
              <a:rPr lang="en-US" sz="1100" dirty="0" smtClean="0"/>
              <a:t> Ring Injection Review   May 21-22, 2015</a:t>
            </a:r>
            <a:endParaRPr lang="en-US" sz="1100" dirty="0"/>
          </a:p>
        </p:txBody>
      </p:sp>
      <p:sp>
        <p:nvSpPr>
          <p:cNvPr id="6" name="Rectangle 5"/>
          <p:cNvSpPr/>
          <p:nvPr/>
        </p:nvSpPr>
        <p:spPr>
          <a:xfrm>
            <a:off x="1403648" y="116632"/>
            <a:ext cx="74168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40768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cooled in </a:t>
            </a:r>
            <a:r>
              <a:rPr lang="en-US" dirty="0" err="1" smtClean="0"/>
              <a:t>flourinert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6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46100"/>
            <a:ext cx="8039100" cy="5765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62200" y="6492875"/>
            <a:ext cx="48768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David Rubin   g-2 </a:t>
            </a:r>
            <a:r>
              <a:rPr lang="en-US" sz="1200" dirty="0" err="1" smtClean="0"/>
              <a:t>Muon</a:t>
            </a:r>
            <a:r>
              <a:rPr lang="en-US" sz="1200" dirty="0" smtClean="0"/>
              <a:t> Ring Injection Review   May 21-22,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5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971800" y="6492875"/>
            <a:ext cx="4267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161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resistors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12.8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285 to 336 Gauss</a:t>
            </a:r>
          </a:p>
          <a:p>
            <a:r>
              <a:rPr lang="en-US" sz="2000" dirty="0" smtClean="0"/>
              <a:t>Integrated B-field ~ 1.11 to 1.31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1.3m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667000" y="6492875"/>
            <a:ext cx="4572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219200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67200" y="1752600"/>
            <a:ext cx="3276600" cy="11864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362200" y="6467772"/>
            <a:ext cx="5410200" cy="365125"/>
          </a:xfrm>
          <a:prstGeom prst="rect">
            <a:avLst/>
          </a:prstGeom>
        </p:spPr>
        <p:txBody>
          <a:bodyPr/>
          <a:lstStyle/>
          <a:p>
            <a:r>
              <a:rPr lang="en-US" sz="1050" dirty="0" smtClean="0"/>
              <a:t>David Rubin   g-2 </a:t>
            </a:r>
            <a:r>
              <a:rPr lang="en-US" sz="1050" dirty="0" err="1" smtClean="0"/>
              <a:t>Muon</a:t>
            </a:r>
            <a:r>
              <a:rPr lang="en-US" sz="1050" dirty="0" smtClean="0"/>
              <a:t> Ring Injection Review   May 21-22, 2015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772400" cy="5626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6482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David Rubin   g-2 </a:t>
            </a:r>
            <a:r>
              <a:rPr lang="en-US" sz="1200" dirty="0" err="1" smtClean="0"/>
              <a:t>Muon</a:t>
            </a:r>
            <a:r>
              <a:rPr lang="en-US" sz="1200" dirty="0" smtClean="0"/>
              <a:t> Ring Injection Review   May 21-22,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00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the Kicker WBS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Scope, Key Requirements, &amp; Design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Kicker plates</a:t>
            </a:r>
            <a:r>
              <a:rPr lang="en-US" dirty="0" smtClean="0"/>
              <a:t>			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Pulse Forming Network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Thyratron</a:t>
            </a:r>
            <a:r>
              <a:rPr lang="en-US" dirty="0" smtClean="0">
                <a:solidFill>
                  <a:srgbClr val="BFBFBF"/>
                </a:solidFill>
              </a:rPr>
              <a:t>		</a:t>
            </a:r>
            <a:endParaRPr lang="en-US" sz="2100" dirty="0" smtClean="0">
              <a:solidFill>
                <a:srgbClr val="BFBFBF"/>
              </a:solidFill>
            </a:endParaRPr>
          </a:p>
          <a:p>
            <a:r>
              <a:rPr lang="en-US" dirty="0" smtClean="0"/>
              <a:t>Power Supply and Controls</a:t>
            </a:r>
            <a:r>
              <a:rPr lang="en-US" dirty="0" smtClean="0">
                <a:solidFill>
                  <a:srgbClr val="BFBFBF"/>
                </a:solidFill>
              </a:rPr>
              <a:t>				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Commissioning Plan 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63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2" b="2198"/>
          <a:stretch/>
        </p:blipFill>
        <p:spPr bwMode="auto">
          <a:xfrm>
            <a:off x="0" y="1124712"/>
            <a:ext cx="4592847" cy="45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447800" y="152400"/>
            <a:ext cx="632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/>
              <a:t>Charging Circuit</a:t>
            </a:r>
            <a:endParaRPr lang="en-US" sz="3200" dirty="0"/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905000" y="5661025"/>
            <a:ext cx="471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 tooltip="Silicon-controlled rectifier"/>
              </a:rPr>
              <a:t>SCR</a:t>
            </a:r>
            <a:r>
              <a:rPr lang="en-US" sz="1800"/>
              <a:t> — Silicon Controlled Rectifier -Thyristor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6"/>
          <a:stretch>
            <a:fillRect/>
          </a:stretch>
        </p:blipFill>
        <p:spPr bwMode="auto">
          <a:xfrm>
            <a:off x="457200" y="4800600"/>
            <a:ext cx="12811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TextBox 17"/>
          <p:cNvSpPr txBox="1">
            <a:spLocks noChangeArrowheads="1"/>
          </p:cNvSpPr>
          <p:nvPr/>
        </p:nvSpPr>
        <p:spPr bwMode="auto">
          <a:xfrm>
            <a:off x="214313" y="3309938"/>
            <a:ext cx="152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40 kHz switching device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1676400" y="6140450"/>
            <a:ext cx="701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The time between </a:t>
            </a:r>
            <a:r>
              <a:rPr lang="ja-JP" altLang="en-US" sz="1800" dirty="0"/>
              <a:t>“</a:t>
            </a:r>
            <a:r>
              <a:rPr lang="en-US" altLang="ja-JP" sz="1800" dirty="0"/>
              <a:t>charge now</a:t>
            </a:r>
            <a:r>
              <a:rPr lang="ja-JP" altLang="en-US" sz="1800" dirty="0"/>
              <a:t>”</a:t>
            </a:r>
            <a:r>
              <a:rPr lang="en-US" altLang="ja-JP" sz="1800" dirty="0"/>
              <a:t> and the </a:t>
            </a:r>
            <a:r>
              <a:rPr lang="en-US" altLang="ja-JP" sz="1800" dirty="0" err="1"/>
              <a:t>thyratron</a:t>
            </a:r>
            <a:r>
              <a:rPr lang="en-US" altLang="ja-JP" sz="1800" dirty="0"/>
              <a:t> triggering </a:t>
            </a:r>
            <a:r>
              <a:rPr lang="en-US" altLang="ja-JP" sz="1800" dirty="0" smtClean="0"/>
              <a:t>~ 2 </a:t>
            </a:r>
            <a:r>
              <a:rPr lang="en-US" altLang="ja-JP" sz="1800" dirty="0" err="1"/>
              <a:t>ms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19400" y="2514600"/>
            <a:ext cx="1295400" cy="3810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Box 25"/>
          <p:cNvSpPr txBox="1">
            <a:spLocks noChangeArrowheads="1"/>
          </p:cNvSpPr>
          <p:nvPr/>
        </p:nvSpPr>
        <p:spPr bwMode="auto">
          <a:xfrm>
            <a:off x="214313" y="14478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 b="1">
                <a:solidFill>
                  <a:srgbClr val="FF0000"/>
                </a:solidFill>
              </a:rPr>
              <a:t>“</a:t>
            </a:r>
            <a:r>
              <a:rPr lang="en-US" altLang="ja-JP" sz="1600" b="1">
                <a:solidFill>
                  <a:srgbClr val="FF0000"/>
                </a:solidFill>
              </a:rPr>
              <a:t>Inhibit</a:t>
            </a:r>
            <a:r>
              <a:rPr lang="ja-JP" altLang="en-US" sz="1600" b="1">
                <a:solidFill>
                  <a:srgbClr val="FF0000"/>
                </a:solidFill>
              </a:rPr>
              <a:t>”</a:t>
            </a:r>
            <a:r>
              <a:rPr lang="en-US" altLang="ja-JP" sz="1600" b="1">
                <a:solidFill>
                  <a:srgbClr val="FF0000"/>
                </a:solidFill>
              </a:rPr>
              <a:t> input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pic>
        <p:nvPicPr>
          <p:cNvPr id="18" name="Picture 1" descr="blumlein_transform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442557" y="2796443"/>
            <a:ext cx="536428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72400" y="1066800"/>
            <a:ext cx="893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thyratron</a:t>
            </a:r>
            <a:endParaRPr lang="en-US" sz="14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657600"/>
            <a:ext cx="8839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0" y="3657600"/>
            <a:ext cx="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867400" y="4495800"/>
            <a:ext cx="381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67400" y="4572000"/>
            <a:ext cx="3048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943600" y="4648200"/>
            <a:ext cx="152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114800" y="1905000"/>
            <a:ext cx="533400" cy="2362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sist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65734"/>
            <a:ext cx="2133600" cy="7964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096000" y="1143000"/>
            <a:ext cx="38100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14800" y="1969008"/>
            <a:ext cx="457200" cy="121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209800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4800600" cy="302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429000"/>
            <a:ext cx="2971800" cy="2826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152400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Charging transformer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52331" y="4733415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85:1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1388" y="5631353"/>
            <a:ext cx="96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Oil tank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David Rubin   g-2 </a:t>
            </a:r>
            <a:r>
              <a:rPr lang="en-US" sz="1100" dirty="0" err="1"/>
              <a:t>Muon</a:t>
            </a:r>
            <a:r>
              <a:rPr lang="en-US" sz="1100" dirty="0"/>
              <a:t> Ring Injection Review   May 21-22, 2015</a:t>
            </a:r>
          </a:p>
        </p:txBody>
      </p:sp>
    </p:spTree>
    <p:extLst>
      <p:ext uri="{BB962C8B-B14F-4D97-AF65-F5344CB8AC3E}">
        <p14:creationId xmlns:p14="http://schemas.microsoft.com/office/powerpoint/2010/main" val="818142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60400"/>
            <a:ext cx="8369300" cy="5524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54944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76800" y="4876800"/>
            <a:ext cx="377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Thyratron</a:t>
            </a:r>
            <a:r>
              <a:rPr lang="en-US" dirty="0" smtClean="0">
                <a:solidFill>
                  <a:schemeClr val="bg2"/>
                </a:solidFill>
              </a:rPr>
              <a:t> driver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High voltage supply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                      Charging circuit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43600" y="4114800"/>
            <a:ext cx="609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781800" y="44958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772400" y="3810000"/>
            <a:ext cx="3048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36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g-2 Proposed Pulse Train (12 Hz mode)</a:t>
            </a:r>
            <a:br>
              <a:rPr lang="en-US" sz="2000" dirty="0" smtClean="0"/>
            </a:br>
            <a:r>
              <a:rPr lang="en-US" sz="2000" dirty="0" smtClean="0"/>
              <a:t>Loss of 1 Nova Pulse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000" y="4768674"/>
            <a:ext cx="1203704" cy="367444"/>
            <a:chOff x="93000" y="4768674"/>
            <a:chExt cx="1203704" cy="367444"/>
          </a:xfrm>
        </p:grpSpPr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36884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4</a:t>
              </a:r>
            </a:p>
          </p:txBody>
        </p:sp>
      </p:grpSp>
      <p:sp>
        <p:nvSpPr>
          <p:cNvPr id="36887" name="Line 32"/>
          <p:cNvSpPr>
            <a:spLocks noChangeShapeType="1"/>
          </p:cNvSpPr>
          <p:nvPr/>
        </p:nvSpPr>
        <p:spPr bwMode="auto">
          <a:xfrm>
            <a:off x="2109422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34"/>
          <p:cNvSpPr txBox="1">
            <a:spLocks noChangeArrowheads="1"/>
          </p:cNvSpPr>
          <p:nvPr/>
        </p:nvSpPr>
        <p:spPr bwMode="auto">
          <a:xfrm>
            <a:off x="222275" y="1920611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120 </a:t>
            </a:r>
            <a:r>
              <a:rPr lang="en-US" sz="1200" dirty="0" err="1"/>
              <a:t>nsec</a:t>
            </a:r>
            <a:endParaRPr lang="en-US" sz="1200" dirty="0"/>
          </a:p>
        </p:txBody>
      </p:sp>
      <p:sp>
        <p:nvSpPr>
          <p:cNvPr id="36890" name="Text Box 35"/>
          <p:cNvSpPr txBox="1">
            <a:spLocks noChangeArrowheads="1"/>
          </p:cNvSpPr>
          <p:nvPr/>
        </p:nvSpPr>
        <p:spPr bwMode="auto">
          <a:xfrm>
            <a:off x="1747210" y="2780085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6893" name="Line 38"/>
          <p:cNvSpPr>
            <a:spLocks noChangeShapeType="1"/>
          </p:cNvSpPr>
          <p:nvPr/>
        </p:nvSpPr>
        <p:spPr bwMode="auto">
          <a:xfrm>
            <a:off x="134849" y="5557838"/>
            <a:ext cx="8723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9"/>
          <p:cNvSpPr txBox="1">
            <a:spLocks noChangeArrowheads="1"/>
          </p:cNvSpPr>
          <p:nvPr/>
        </p:nvSpPr>
        <p:spPr bwMode="auto">
          <a:xfrm>
            <a:off x="338011" y="5157087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Pulse #</a:t>
            </a:r>
          </a:p>
        </p:txBody>
      </p:sp>
      <p:sp>
        <p:nvSpPr>
          <p:cNvPr id="36895" name="Text Box 40"/>
          <p:cNvSpPr txBox="1">
            <a:spLocks noChangeArrowheads="1"/>
          </p:cNvSpPr>
          <p:nvPr/>
        </p:nvSpPr>
        <p:spPr bwMode="auto">
          <a:xfrm>
            <a:off x="4474229" y="5648243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1.33 sec</a:t>
            </a:r>
          </a:p>
        </p:txBody>
      </p:sp>
      <p:sp>
        <p:nvSpPr>
          <p:cNvPr id="36896" name="Text Box 41"/>
          <p:cNvSpPr txBox="1">
            <a:spLocks noChangeArrowheads="1"/>
          </p:cNvSpPr>
          <p:nvPr/>
        </p:nvSpPr>
        <p:spPr bwMode="auto">
          <a:xfrm>
            <a:off x="2109422" y="5638800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MI Nova Cycle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36897" name="Text Box 42"/>
          <p:cNvSpPr txBox="1">
            <a:spLocks noChangeArrowheads="1"/>
          </p:cNvSpPr>
          <p:nvPr/>
        </p:nvSpPr>
        <p:spPr bwMode="auto">
          <a:xfrm>
            <a:off x="1467278" y="2491854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Pulse separation</a:t>
            </a:r>
          </a:p>
        </p:txBody>
      </p:sp>
      <p:sp>
        <p:nvSpPr>
          <p:cNvPr id="36898" name="Text Box 43"/>
          <p:cNvSpPr txBox="1">
            <a:spLocks noChangeArrowheads="1"/>
          </p:cNvSpPr>
          <p:nvPr/>
        </p:nvSpPr>
        <p:spPr bwMode="auto">
          <a:xfrm>
            <a:off x="240077" y="1531144"/>
            <a:ext cx="10791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Bunch length</a:t>
            </a:r>
          </a:p>
          <a:p>
            <a:pPr eaLnBrk="1" hangingPunct="1"/>
            <a:r>
              <a:rPr lang="en-US" sz="1200" dirty="0"/>
              <a:t>of 1 pulse</a:t>
            </a:r>
          </a:p>
        </p:txBody>
      </p:sp>
      <p:sp>
        <p:nvSpPr>
          <p:cNvPr id="36899" name="Line 44"/>
          <p:cNvSpPr>
            <a:spLocks noChangeShapeType="1"/>
          </p:cNvSpPr>
          <p:nvPr/>
        </p:nvSpPr>
        <p:spPr bwMode="auto">
          <a:xfrm flipV="1">
            <a:off x="134849" y="1366838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Text Box 45"/>
          <p:cNvSpPr txBox="1">
            <a:spLocks noChangeArrowheads="1"/>
          </p:cNvSpPr>
          <p:nvPr/>
        </p:nvSpPr>
        <p:spPr bwMode="auto">
          <a:xfrm>
            <a:off x="122759" y="112057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Begin cycle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 flipV="1">
            <a:off x="8910638" y="1447800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Text Box 47"/>
          <p:cNvSpPr txBox="1">
            <a:spLocks noChangeArrowheads="1"/>
          </p:cNvSpPr>
          <p:nvPr/>
        </p:nvSpPr>
        <p:spPr bwMode="auto">
          <a:xfrm>
            <a:off x="7707313" y="112057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End cycle</a:t>
            </a:r>
          </a:p>
        </p:txBody>
      </p:sp>
      <p:sp>
        <p:nvSpPr>
          <p:cNvPr id="36903" name="Text Box 48"/>
          <p:cNvSpPr txBox="1">
            <a:spLocks noChangeArrowheads="1"/>
          </p:cNvSpPr>
          <p:nvPr/>
        </p:nvSpPr>
        <p:spPr bwMode="auto">
          <a:xfrm>
            <a:off x="727424" y="2485381"/>
            <a:ext cx="7024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100Hz</a:t>
            </a:r>
          </a:p>
        </p:txBody>
      </p:sp>
      <p:sp>
        <p:nvSpPr>
          <p:cNvPr id="36904" name="Line 38"/>
          <p:cNvSpPr>
            <a:spLocks noChangeShapeType="1"/>
          </p:cNvSpPr>
          <p:nvPr/>
        </p:nvSpPr>
        <p:spPr bwMode="auto">
          <a:xfrm>
            <a:off x="6410464" y="3886200"/>
            <a:ext cx="2448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5" name="Straight Connector 334"/>
          <p:cNvCxnSpPr/>
          <p:nvPr/>
        </p:nvCxnSpPr>
        <p:spPr>
          <a:xfrm>
            <a:off x="2483902" y="4643927"/>
            <a:ext cx="169743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495800" y="4649509"/>
            <a:ext cx="4304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6121914" y="4651246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781800" y="335863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41" name="Line 32"/>
          <p:cNvSpPr>
            <a:spLocks noChangeShapeType="1"/>
          </p:cNvSpPr>
          <p:nvPr/>
        </p:nvSpPr>
        <p:spPr bwMode="auto">
          <a:xfrm>
            <a:off x="2400472" y="3931519"/>
            <a:ext cx="17945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2534730" y="33718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7205969" y="4306431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</a:p>
          <a:p>
            <a:r>
              <a:rPr lang="en-US" dirty="0"/>
              <a:t>~</a:t>
            </a:r>
          </a:p>
        </p:txBody>
      </p:sp>
      <p:cxnSp>
        <p:nvCxnSpPr>
          <p:cNvPr id="345" name="Straight Connector 344"/>
          <p:cNvCxnSpPr/>
          <p:nvPr/>
        </p:nvCxnSpPr>
        <p:spPr>
          <a:xfrm>
            <a:off x="7525286" y="4651425"/>
            <a:ext cx="1333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13500" y="4766055"/>
            <a:ext cx="1201100" cy="369332"/>
            <a:chOff x="1711823" y="4766055"/>
            <a:chExt cx="1201100" cy="369332"/>
          </a:xfrm>
        </p:grpSpPr>
        <p:sp>
          <p:nvSpPr>
            <p:cNvPr id="36885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5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600" y="4800600"/>
            <a:ext cx="1309577" cy="372682"/>
            <a:chOff x="3311357" y="4766055"/>
            <a:chExt cx="1309577" cy="372682"/>
          </a:xfrm>
        </p:grpSpPr>
        <p:sp>
          <p:nvSpPr>
            <p:cNvPr id="348" name="TextBox 347"/>
            <p:cNvSpPr txBox="1"/>
            <p:nvPr/>
          </p:nvSpPr>
          <p:spPr>
            <a:xfrm>
              <a:off x="331135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3537537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911897" y="4769405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2493" y="2733600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pulse length  400 µsec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0826" y="3244049"/>
            <a:ext cx="2363774" cy="1404151"/>
            <a:chOff x="150826" y="3244049"/>
            <a:chExt cx="2363774" cy="1404151"/>
          </a:xfrm>
        </p:grpSpPr>
        <p:grpSp>
          <p:nvGrpSpPr>
            <p:cNvPr id="7" name="Group 6"/>
            <p:cNvGrpSpPr/>
            <p:nvPr/>
          </p:nvGrpSpPr>
          <p:grpSpPr>
            <a:xfrm>
              <a:off x="1314730" y="3245063"/>
              <a:ext cx="1199870" cy="1403137"/>
              <a:chOff x="1314730" y="3200400"/>
              <a:chExt cx="1199870" cy="14031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7" name="Group 176"/>
            <p:cNvGrpSpPr/>
            <p:nvPr/>
          </p:nvGrpSpPr>
          <p:grpSpPr>
            <a:xfrm>
              <a:off x="150826" y="3244049"/>
              <a:ext cx="1199870" cy="1403137"/>
              <a:chOff x="1314730" y="3200400"/>
              <a:chExt cx="1199870" cy="140313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7" name="Group 206"/>
          <p:cNvGrpSpPr/>
          <p:nvPr/>
        </p:nvGrpSpPr>
        <p:grpSpPr>
          <a:xfrm>
            <a:off x="5277130" y="3245063"/>
            <a:ext cx="1199870" cy="1403137"/>
            <a:chOff x="1314730" y="3200400"/>
            <a:chExt cx="1199870" cy="1403137"/>
          </a:xfrm>
        </p:grpSpPr>
        <p:grpSp>
          <p:nvGrpSpPr>
            <p:cNvPr id="208" name="Group 207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4114800" y="3245063"/>
            <a:ext cx="1199870" cy="1403137"/>
            <a:chOff x="1314730" y="3200400"/>
            <a:chExt cx="1199870" cy="1403137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/>
          <p:cNvGrpSpPr/>
          <p:nvPr/>
        </p:nvGrpSpPr>
        <p:grpSpPr>
          <a:xfrm>
            <a:off x="5248629" y="4808918"/>
            <a:ext cx="1456971" cy="372682"/>
            <a:chOff x="4858104" y="4766055"/>
            <a:chExt cx="1456971" cy="372682"/>
          </a:xfrm>
        </p:grpSpPr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>
              <a:off x="5876925" y="476605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858104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213566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05923" y="47694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8"/>
          <a:stretch/>
        </p:blipFill>
        <p:spPr>
          <a:xfrm>
            <a:off x="2506159" y="1070880"/>
            <a:ext cx="2470654" cy="75384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r="15248"/>
          <a:stretch/>
        </p:blipFill>
        <p:spPr>
          <a:xfrm>
            <a:off x="5768429" y="1070880"/>
            <a:ext cx="840861" cy="75384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r="15135"/>
          <a:stretch/>
        </p:blipFill>
        <p:spPr>
          <a:xfrm>
            <a:off x="4731656" y="1070880"/>
            <a:ext cx="1047460" cy="75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893" y="1738893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11 / 20 Nova Cycles</a:t>
            </a:r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the Kicker WBS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Scope, Key Requirements, &amp; Design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Kicker plates</a:t>
            </a:r>
            <a:r>
              <a:rPr lang="en-US" dirty="0" smtClean="0"/>
              <a:t>			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Pulse Forming Network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Thyratron</a:t>
            </a:r>
            <a:r>
              <a:rPr lang="en-US" dirty="0" smtClean="0">
                <a:solidFill>
                  <a:srgbClr val="BFBFBF"/>
                </a:solidFill>
              </a:rPr>
              <a:t>		</a:t>
            </a:r>
            <a:endParaRPr lang="en-US" sz="2100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Power Supply and Controls	</a:t>
            </a:r>
            <a:r>
              <a:rPr lang="en-US" dirty="0" smtClean="0">
                <a:solidFill>
                  <a:srgbClr val="BFBFBF"/>
                </a:solidFill>
              </a:rPr>
              <a:t>			</a:t>
            </a:r>
          </a:p>
          <a:p>
            <a:r>
              <a:rPr lang="en-US" dirty="0" smtClean="0"/>
              <a:t>Pulse characteristics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Commissioning Plan 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71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Kicker-</a:t>
            </a:r>
            <a:r>
              <a:rPr lang="en-US" dirty="0" err="1" smtClean="0"/>
              <a:t>Pulser</a:t>
            </a:r>
            <a:r>
              <a:rPr lang="en-US" dirty="0" smtClean="0"/>
              <a:t> Tests</a:t>
            </a:r>
            <a:endParaRPr lang="en-US" dirty="0"/>
          </a:p>
        </p:txBody>
      </p:sp>
      <p:pic>
        <p:nvPicPr>
          <p:cNvPr id="6" name="Picture 5" descr="125cm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0"/>
            <a:ext cx="3892157" cy="2921000"/>
          </a:xfrm>
          <a:prstGeom prst="rect">
            <a:avLst/>
          </a:prstGeom>
        </p:spPr>
      </p:pic>
      <p:pic>
        <p:nvPicPr>
          <p:cNvPr id="7" name="Picture 6" descr="40cmpul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" y="3048000"/>
            <a:ext cx="3740206" cy="2806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838200"/>
            <a:ext cx="3800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Tests with 25 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prototype: </a:t>
            </a:r>
          </a:p>
          <a:p>
            <a:r>
              <a:rPr lang="en-US" dirty="0" smtClean="0"/>
              <a:t>6m, Corning 561 silicon oil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“Curved” kicker plates</a:t>
            </a:r>
            <a:endParaRPr lang="en-US" dirty="0"/>
          </a:p>
        </p:txBody>
      </p:sp>
      <p:pic>
        <p:nvPicPr>
          <p:cNvPr id="12" name="Picture 11" descr="shortedkick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14400"/>
            <a:ext cx="2830709" cy="2126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828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E821 Kicker plates were 1.7m long</a:t>
            </a:r>
          </a:p>
          <a:p>
            <a:r>
              <a:rPr lang="en-US" dirty="0" smtClean="0"/>
              <a:t>We find that the associated high inductance stretches the rise and fall time of the pulse</a:t>
            </a:r>
          </a:p>
          <a:p>
            <a:r>
              <a:rPr lang="en-US" dirty="0" smtClean="0"/>
              <a:t>=&gt; E989 plates will be 127cm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914400"/>
            <a:ext cx="140363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horting bar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6934200" y="1283732"/>
            <a:ext cx="549419" cy="621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42512" y="1981200"/>
            <a:ext cx="14675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icker plates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3733800"/>
            <a:ext cx="1120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 ns/div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5943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40cm kicker plates, 20ns rise, 50ns flattop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5943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125cm kicker plates, 40ns rise, 30ns flattop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8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Kicker Design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structure_injected_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9800"/>
            <a:ext cx="3442926" cy="3276600"/>
          </a:xfrm>
          <a:prstGeom prst="rect">
            <a:avLst/>
          </a:prstGeom>
        </p:spPr>
      </p:pic>
      <p:pic>
        <p:nvPicPr>
          <p:cNvPr id="8" name="Picture 7" descr="kicker-eff-v-H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5181600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600" y="909935"/>
            <a:ext cx="435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Limitations of the E821 kickers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371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icker voltage reached maximum while number of stored </a:t>
            </a:r>
            <a:r>
              <a:rPr lang="en-US" dirty="0" err="1" smtClean="0"/>
              <a:t>muons</a:t>
            </a:r>
            <a:r>
              <a:rPr lang="en-US" dirty="0" smtClean="0"/>
              <a:t> had not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5791200"/>
            <a:ext cx="350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Insufficient amplitude(&lt; 120 G )</a:t>
            </a:r>
          </a:p>
          <a:p>
            <a:r>
              <a:rPr lang="en-US" dirty="0"/>
              <a:t> </a:t>
            </a:r>
            <a:r>
              <a:rPr lang="en-US" sz="1600" dirty="0" smtClean="0"/>
              <a:t>(whereas 210 G is ideal for a single turn kick)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54102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Kicker pulse extended over several turns. There is a strong dependence of the net kick on longitudinal position of </a:t>
            </a:r>
            <a:r>
              <a:rPr lang="en-US" sz="1600" dirty="0" err="1" smtClean="0"/>
              <a:t>muon</a:t>
            </a:r>
            <a:r>
              <a:rPr lang="en-US" sz="1600" dirty="0" smtClean="0"/>
              <a:t> in bunch resulting in large CBO amplitude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7535" y="1524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amplitude coherent </a:t>
            </a:r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867400" y="3581400"/>
            <a:ext cx="0" cy="12954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3581400"/>
            <a:ext cx="5334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400800" y="3581400"/>
            <a:ext cx="0" cy="12954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08790" y="2514600"/>
            <a:ext cx="101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Ideal pulse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1600" y="2819400"/>
            <a:ext cx="8382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8000" y="2286000"/>
            <a:ext cx="13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pulse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477000" y="25908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95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590800" y="646777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12.5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err="1" smtClean="0">
                <a:latin typeface="+mn-lt"/>
                <a:cs typeface="Symbol" charset="2"/>
              </a:rPr>
              <a:t>Blumlein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079500"/>
            <a:ext cx="4927600" cy="468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7866" y="1143000"/>
            <a:ext cx="2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35cm kicker plates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5943600"/>
            <a:ext cx="589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Oscillations at the tail triggered by impedance mismatch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63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5350"/>
            <a:ext cx="6315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7332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Pearson 3212;   50 kV;  4kA;  12 Hz,  Full length Kicker ≈127 cm (50”)</a:t>
            </a:r>
          </a:p>
          <a:p>
            <a:pPr algn="ctr"/>
            <a:r>
              <a:rPr lang="en-US" dirty="0" smtClean="0"/>
              <a:t>The tail is generated by impedance mismatch? 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819400" y="6492875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pic>
        <p:nvPicPr>
          <p:cNvPr id="5" name="Picture 4" descr="kicker_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184777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1" y="1905000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Representation of kicker pulse for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65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519083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pic>
        <p:nvPicPr>
          <p:cNvPr id="8" name="Picture 7" descr="kicker_featu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" y="2130136"/>
            <a:ext cx="6118413" cy="4727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710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kicker effectiveness with simulation – compare 4 configurations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4-Uniform field/120ns rectangular pulse (ideal)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3-Curved plates/120ns rectangular pulse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2-Curved plates/measured pulse less tail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1- Curved plates/ measured pulse with tail (actual)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3886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Capture efficiency reduced 17% due to imperfections of kick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52400"/>
            <a:ext cx="300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Pulse characteristics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44431" y="1526494"/>
            <a:ext cx="7109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Broader flat top can be obtained with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Longer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Shorter kickers (and additional kickers to achieve integrated kick)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Tail can be reduced with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matching of </a:t>
            </a:r>
            <a:r>
              <a:rPr lang="en-US" dirty="0" err="1" smtClean="0"/>
              <a:t>blumlein</a:t>
            </a:r>
            <a:r>
              <a:rPr lang="en-US" dirty="0"/>
              <a:t>,</a:t>
            </a:r>
            <a:r>
              <a:rPr lang="en-US" dirty="0" smtClean="0"/>
              <a:t> cables, and load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Kilovac</a:t>
            </a:r>
            <a:r>
              <a:rPr lang="en-US" dirty="0" smtClean="0"/>
              <a:t> switch to eliminate bleed through of charging transformer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662217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900" dirty="0">
                <a:solidFill>
                  <a:srgbClr val="404040"/>
                </a:solidFill>
              </a:rPr>
              <a:t>David Rubin   g-2 </a:t>
            </a:r>
            <a:r>
              <a:rPr lang="en-US" sz="900" dirty="0" err="1">
                <a:solidFill>
                  <a:srgbClr val="404040"/>
                </a:solidFill>
              </a:rPr>
              <a:t>Muon</a:t>
            </a:r>
            <a:r>
              <a:rPr lang="en-US" sz="900" dirty="0">
                <a:solidFill>
                  <a:srgbClr val="404040"/>
                </a:solidFill>
              </a:rPr>
              <a:t> Ring Injection Review   May 21-22, 2015</a:t>
            </a:r>
          </a:p>
        </p:txBody>
      </p:sp>
    </p:spTree>
    <p:extLst>
      <p:ext uri="{BB962C8B-B14F-4D97-AF65-F5344CB8AC3E}">
        <p14:creationId xmlns:p14="http://schemas.microsoft.com/office/powerpoint/2010/main" val="1525806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62100"/>
            <a:ext cx="8064500" cy="4686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90800" y="6480600"/>
            <a:ext cx="4800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David Rubin   g-2 </a:t>
            </a:r>
            <a:r>
              <a:rPr lang="en-US" sz="1200" dirty="0" err="1" smtClean="0"/>
              <a:t>Muon</a:t>
            </a:r>
            <a:r>
              <a:rPr lang="en-US" sz="1200" dirty="0" smtClean="0"/>
              <a:t> Ring Injection Review   May 21-22, 2015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838200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152400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Matching Tuner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72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829300" cy="521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990600"/>
            <a:ext cx="20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Alternative coax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9" y="191683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cable – measured impedance ~ 55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1640" y="2276872"/>
            <a:ext cx="208823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1926" y="3640141"/>
            <a:ext cx="1621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cable</a:t>
            </a:r>
          </a:p>
          <a:p>
            <a:r>
              <a:rPr lang="en-US" dirty="0" smtClean="0"/>
              <a:t>Better match?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44208" y="2852936"/>
            <a:ext cx="158417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12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395536" y="1340768"/>
            <a:ext cx="4621102" cy="3649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48478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 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11760" y="1772816"/>
            <a:ext cx="302433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6096" y="26369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  <a:p>
            <a:r>
              <a:rPr lang="en-US" dirty="0" smtClean="0"/>
              <a:t>(Pearson 410)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2706087" y="2960078"/>
            <a:ext cx="2730009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87824" y="4225280"/>
            <a:ext cx="288032" cy="17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09388" y="5949280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David Rubin   g-2 </a:t>
            </a:r>
            <a:r>
              <a:rPr lang="en-US" dirty="0" err="1" smtClean="0"/>
              <a:t>Muon</a:t>
            </a:r>
            <a:r>
              <a:rPr lang="en-US" dirty="0" smtClean="0"/>
              <a:t> Ring Injection Review   May 21-22,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01691" y="243726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Charging circuit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1" y="4572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 </a:t>
            </a:r>
            <a:r>
              <a:rPr lang="en-US" dirty="0" err="1" smtClean="0"/>
              <a:t>kilovac</a:t>
            </a:r>
            <a:r>
              <a:rPr lang="en-US" dirty="0" smtClean="0"/>
              <a:t> to cut off charging current through kicker?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Thyratron</a:t>
            </a:r>
            <a:r>
              <a:rPr lang="en-US" sz="2000" dirty="0" smtClean="0">
                <a:solidFill>
                  <a:srgbClr val="000000"/>
                </a:solidFill>
              </a:rPr>
              <a:t> – Re use tubes from E821 or purchase </a:t>
            </a:r>
            <a:r>
              <a:rPr lang="en-US" sz="2000" dirty="0" err="1" smtClean="0">
                <a:solidFill>
                  <a:srgbClr val="000000"/>
                </a:solidFill>
              </a:rPr>
              <a:t>new?</a:t>
            </a:r>
            <a:r>
              <a:rPr lang="en-US" sz="2000" dirty="0" err="1" smtClean="0"/>
              <a:t>The</a:t>
            </a:r>
            <a:r>
              <a:rPr lang="en-US" sz="2000" dirty="0" smtClean="0"/>
              <a:t> E821 tubes are incompatible with the </a:t>
            </a:r>
            <a:r>
              <a:rPr lang="en-US" sz="2000" dirty="0" err="1" smtClean="0"/>
              <a:t>Blumlein</a:t>
            </a:r>
            <a:r>
              <a:rPr lang="en-US" sz="2000" dirty="0" smtClean="0"/>
              <a:t> PFN and a superior alternative has been identified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PFN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Blumlein</a:t>
            </a:r>
            <a:r>
              <a:rPr lang="en-US" sz="2000" dirty="0" smtClean="0">
                <a:solidFill>
                  <a:srgbClr val="000000"/>
                </a:solidFill>
              </a:rPr>
              <a:t> determined superior to bi-axial transmission line in terms of length, voltage, configuration of </a:t>
            </a:r>
            <a:r>
              <a:rPr lang="en-US" sz="2000" dirty="0" err="1" smtClean="0">
                <a:solidFill>
                  <a:srgbClr val="000000"/>
                </a:solidFill>
              </a:rPr>
              <a:t>thyratron</a:t>
            </a:r>
            <a:r>
              <a:rPr lang="en-US" sz="2000" dirty="0" smtClean="0"/>
              <a:t>, etc. 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Kicker plates </a:t>
            </a:r>
            <a:r>
              <a:rPr lang="en-US" sz="2000" dirty="0" smtClean="0">
                <a:solidFill>
                  <a:srgbClr val="000000"/>
                </a:solidFill>
              </a:rPr>
              <a:t>– Narrower curved plates yield significantly higher field per unit current at the cost of increased field roll off. The effects of the roll off </a:t>
            </a:r>
            <a:r>
              <a:rPr lang="en-US" sz="2000" dirty="0" smtClean="0"/>
              <a:t>is determined to have small effect on capture efficiency.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Length/number </a:t>
            </a:r>
            <a:r>
              <a:rPr lang="en-US" sz="2000" dirty="0" smtClean="0"/>
              <a:t>of kicker plates – 3 – 127cm long plates. Achieves acceptable rise and fall times, and adequate margin for integrated kick.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76200"/>
            <a:ext cx="7086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Alternatives/Value Engineering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6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Scope, Key Requirements, &amp; Design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Kicker plates			</a:t>
            </a:r>
            <a:endParaRPr lang="en-US" dirty="0"/>
          </a:p>
          <a:p>
            <a:r>
              <a:rPr lang="en-US" dirty="0" smtClean="0">
                <a:solidFill>
                  <a:srgbClr val="BFBFBF"/>
                </a:solidFill>
              </a:rPr>
              <a:t>Pulse Forming Network	and</a:t>
            </a:r>
            <a:r>
              <a:rPr lang="en-US" dirty="0">
                <a:solidFill>
                  <a:srgbClr val="BFBFBF"/>
                </a:solidFill>
              </a:rPr>
              <a:t> </a:t>
            </a:r>
            <a:r>
              <a:rPr lang="en-US" dirty="0" err="1" smtClean="0">
                <a:solidFill>
                  <a:srgbClr val="BFBFBF"/>
                </a:solidFill>
              </a:rPr>
              <a:t>Thyratron</a:t>
            </a:r>
            <a:r>
              <a:rPr lang="en-US" dirty="0" smtClean="0">
                <a:solidFill>
                  <a:srgbClr val="BFBFBF"/>
                </a:solidFill>
              </a:rPr>
              <a:t>		</a:t>
            </a:r>
            <a:endParaRPr lang="en-US" sz="2100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Power Supply					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78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Performance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Failure to achieve specified field kicker amplitude will compromise capture efficiency and increased CBO of those captured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Failure to turn off after 149 ns will compromise capture and increase CBO 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Mitigation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R</a:t>
            </a:r>
            <a:r>
              <a:rPr lang="en-US" sz="1600" dirty="0" smtClean="0"/>
              <a:t>equired </a:t>
            </a:r>
            <a:r>
              <a:rPr lang="en-US" sz="1600" dirty="0"/>
              <a:t>current and voltage well below tube maxima with 12.5 </a:t>
            </a:r>
            <a:r>
              <a:rPr lang="en-US" sz="1600" dirty="0">
                <a:latin typeface="Symbol" charset="2"/>
                <a:cs typeface="Symbol" charset="2"/>
              </a:rPr>
              <a:t>W</a:t>
            </a:r>
            <a:r>
              <a:rPr lang="en-US" sz="1600" dirty="0"/>
              <a:t> </a:t>
            </a:r>
            <a:r>
              <a:rPr lang="en-US" sz="1600" dirty="0" err="1"/>
              <a:t>Blumlein</a:t>
            </a:r>
            <a:r>
              <a:rPr lang="en-US" sz="1600" dirty="0"/>
              <a:t> </a:t>
            </a:r>
          </a:p>
          <a:p>
            <a:pPr lvl="1">
              <a:lnSpc>
                <a:spcPct val="80000"/>
              </a:lnSpc>
            </a:pPr>
            <a:endParaRPr lang="en-US" sz="500" dirty="0"/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Pulse rise and fall time can be reduced with shorte</a:t>
            </a:r>
            <a:r>
              <a:rPr lang="en-US" sz="1600" dirty="0" smtClean="0"/>
              <a:t>r kicker plates operating at higher current and/or by increasing the number of plates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(Another advantage of a larger number of independent kickers is that failure of a single unit has smaller impact on overall performance)</a:t>
            </a:r>
          </a:p>
          <a:p>
            <a:pPr marL="400050">
              <a:lnSpc>
                <a:spcPct val="80000"/>
              </a:lnSpc>
            </a:pPr>
            <a:r>
              <a:rPr lang="en-US" sz="2000" dirty="0" smtClean="0"/>
              <a:t>Long tail of pulse</a:t>
            </a:r>
          </a:p>
          <a:p>
            <a:pPr marL="800100" lvl="1">
              <a:lnSpc>
                <a:spcPct val="80000"/>
              </a:lnSpc>
            </a:pPr>
            <a:r>
              <a:rPr lang="en-US" sz="1600" dirty="0" smtClean="0"/>
              <a:t>Improve matching and kill charging current with </a:t>
            </a:r>
            <a:r>
              <a:rPr lang="en-US" sz="1600" dirty="0" err="1" smtClean="0"/>
              <a:t>kilovac</a:t>
            </a:r>
            <a:endParaRPr lang="en-US" sz="1600" dirty="0" smtClean="0"/>
          </a:p>
          <a:p>
            <a:pPr marL="400050">
              <a:lnSpc>
                <a:spcPct val="80000"/>
              </a:lnSpc>
            </a:pPr>
            <a:r>
              <a:rPr lang="en-US" sz="2000" dirty="0" smtClean="0"/>
              <a:t>Electromagnetic noise</a:t>
            </a:r>
          </a:p>
          <a:p>
            <a:pPr marL="800100" lvl="1">
              <a:lnSpc>
                <a:spcPct val="80000"/>
              </a:lnSpc>
            </a:pPr>
            <a:r>
              <a:rPr lang="en-US" sz="1600" dirty="0" smtClean="0"/>
              <a:t>Test and mitigate by proper configuration of grounding. Maintaining alternative grounding options during design.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78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the Kicker WBS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Scope, Key Requirements, &amp; Design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Kicker plates</a:t>
            </a:r>
            <a:r>
              <a:rPr lang="en-US" dirty="0" smtClean="0"/>
              <a:t>			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Pulse Forming Network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Thyratron</a:t>
            </a:r>
            <a:r>
              <a:rPr lang="en-US" dirty="0" smtClean="0">
                <a:solidFill>
                  <a:srgbClr val="BFBFBF"/>
                </a:solidFill>
              </a:rPr>
              <a:t>		</a:t>
            </a:r>
            <a:endParaRPr lang="en-US" sz="2100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Power Supply and Controls	</a:t>
            </a:r>
            <a:r>
              <a:rPr lang="en-US" dirty="0" smtClean="0">
                <a:solidFill>
                  <a:srgbClr val="BFBFBF"/>
                </a:solidFill>
              </a:rPr>
              <a:t>			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Pulse characteristics</a:t>
            </a:r>
          </a:p>
          <a:p>
            <a:r>
              <a:rPr lang="en-US" dirty="0" smtClean="0"/>
              <a:t>Commissioning Plan 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619875"/>
            <a:ext cx="8077200" cy="476250"/>
          </a:xfr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1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55245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>
              <a:lnSpc>
                <a:spcPct val="80000"/>
              </a:lnSpc>
            </a:pPr>
            <a:r>
              <a:rPr lang="en-US" dirty="0" smtClean="0"/>
              <a:t>Redundant i</a:t>
            </a:r>
            <a:r>
              <a:rPr lang="en-US" dirty="0" smtClean="0">
                <a:solidFill>
                  <a:srgbClr val="000000"/>
                </a:solidFill>
              </a:rPr>
              <a:t>ndependent charging supplies</a:t>
            </a:r>
          </a:p>
          <a:p>
            <a:pPr lvl="1"/>
            <a:r>
              <a:rPr lang="en-US" sz="1800" dirty="0" smtClean="0"/>
              <a:t>While a single supply is capable of charging all </a:t>
            </a:r>
            <a:r>
              <a:rPr lang="en-US" sz="1800" dirty="0" err="1" smtClean="0"/>
              <a:t>Blumlein</a:t>
            </a:r>
            <a:r>
              <a:rPr lang="en-US" sz="1800" dirty="0" smtClean="0"/>
              <a:t> PFN’s, multiple supplies will provide isolation in the event of failure of any one system, and backup in the event of failure of one supply.</a:t>
            </a:r>
          </a:p>
          <a:p>
            <a:r>
              <a:rPr lang="en-US" dirty="0"/>
              <a:t>Field measurements</a:t>
            </a:r>
          </a:p>
          <a:p>
            <a:r>
              <a:rPr lang="en-US" dirty="0"/>
              <a:t>Extensive testing at operating current and repetition rate (1 week continuous operation)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5800" y="6553200"/>
            <a:ext cx="8077200" cy="476250"/>
          </a:xfr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094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Curved kicker plates efficiently convert current to B-field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Effect of field non-uniformity on capture efficiency is negligible</a:t>
            </a:r>
          </a:p>
          <a:p>
            <a:r>
              <a:rPr lang="en-US" dirty="0" smtClean="0"/>
              <a:t>12.5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err="1" smtClean="0">
                <a:cs typeface="Symbol" charset="2"/>
              </a:rPr>
              <a:t>Blumlein</a:t>
            </a:r>
            <a:r>
              <a:rPr lang="en-US" dirty="0" smtClean="0">
                <a:cs typeface="Symbol" charset="2"/>
              </a:rPr>
              <a:t> coupled to 127 cm plates generates pulse:</a:t>
            </a:r>
          </a:p>
          <a:p>
            <a:pPr lvl="1"/>
            <a:r>
              <a:rPr lang="en-US" dirty="0" smtClean="0">
                <a:cs typeface="Symbol" charset="2"/>
              </a:rPr>
              <a:t>150ns full width/half height</a:t>
            </a:r>
          </a:p>
          <a:p>
            <a:pPr lvl="1"/>
            <a:r>
              <a:rPr lang="en-US" dirty="0" smtClean="0">
                <a:cs typeface="Symbol" charset="2"/>
              </a:rPr>
              <a:t>5.6kA peak current</a:t>
            </a:r>
          </a:p>
          <a:p>
            <a:pPr lvl="1"/>
            <a:r>
              <a:rPr lang="en-US" dirty="0" smtClean="0">
                <a:cs typeface="Symbol" charset="2"/>
              </a:rPr>
              <a:t>364 gauss peak field</a:t>
            </a:r>
          </a:p>
          <a:p>
            <a:pPr lvl="1"/>
            <a:r>
              <a:rPr lang="en-US" dirty="0" smtClean="0">
                <a:cs typeface="Symbol" charset="2"/>
              </a:rPr>
              <a:t>1.39 </a:t>
            </a:r>
            <a:r>
              <a:rPr lang="en-US" dirty="0" err="1" smtClean="0">
                <a:cs typeface="Symbol" charset="2"/>
              </a:rPr>
              <a:t>kG</a:t>
            </a:r>
            <a:r>
              <a:rPr lang="en-US" dirty="0" smtClean="0">
                <a:cs typeface="Symbol" charset="2"/>
              </a:rPr>
              <a:t>-m  (with 3 127cm kickers)</a:t>
            </a: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And 100 Hz repetition rate</a:t>
            </a:r>
          </a:p>
          <a:p>
            <a:pPr marL="457200" lvl="1" indent="0">
              <a:buNone/>
            </a:pPr>
            <a:endParaRPr lang="en-US" dirty="0">
              <a:cs typeface="Symbol" charset="2"/>
            </a:endParaRP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Fewer than 17% of available </a:t>
            </a:r>
            <a:r>
              <a:rPr lang="en-US" dirty="0" err="1" smtClean="0">
                <a:cs typeface="Symbol" charset="2"/>
              </a:rPr>
              <a:t>muons</a:t>
            </a:r>
            <a:r>
              <a:rPr lang="en-US" dirty="0" smtClean="0">
                <a:cs typeface="Symbol" charset="2"/>
              </a:rPr>
              <a:t> are lost due to </a:t>
            </a:r>
          </a:p>
          <a:p>
            <a:pPr lvl="1"/>
            <a:r>
              <a:rPr lang="en-US" dirty="0" smtClean="0">
                <a:cs typeface="Symbol" charset="2"/>
              </a:rPr>
              <a:t>finite rise and fall </a:t>
            </a:r>
          </a:p>
          <a:p>
            <a:pPr lvl="1"/>
            <a:r>
              <a:rPr lang="en-US" dirty="0" smtClean="0">
                <a:cs typeface="Symbol" charset="2"/>
              </a:rPr>
              <a:t>tail </a:t>
            </a: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40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CBO amplitude and </a:t>
            </a:r>
            <a:r>
              <a:rPr lang="en-US" dirty="0" err="1" smtClean="0"/>
              <a:t>Muon</a:t>
            </a:r>
            <a:r>
              <a:rPr lang="en-US" dirty="0" smtClean="0"/>
              <a:t> capture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8956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cap_vs_kick_compa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812174"/>
            <a:ext cx="4754880" cy="3674226"/>
          </a:xfrm>
          <a:prstGeom prst="rect">
            <a:avLst/>
          </a:prstGeom>
        </p:spPr>
      </p:pic>
      <p:pic>
        <p:nvPicPr>
          <p:cNvPr id="9" name="Picture 8" descr="cboamp_vs_kick_compa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88" y="1818409"/>
            <a:ext cx="4746812" cy="366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51448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of </a:t>
            </a:r>
            <a:r>
              <a:rPr lang="en-US" dirty="0" err="1" smtClean="0"/>
              <a:t>muon</a:t>
            </a:r>
            <a:r>
              <a:rPr lang="en-US" dirty="0" smtClean="0"/>
              <a:t> capture versus kicker B-field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5068669"/>
            <a:ext cx="384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CBO amplitude of stored </a:t>
            </a:r>
            <a:r>
              <a:rPr lang="en-US" dirty="0" err="1" smtClean="0"/>
              <a:t>muons</a:t>
            </a:r>
            <a:r>
              <a:rPr lang="en-US" dirty="0" smtClean="0"/>
              <a:t> versus kicker B-field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1295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</a:t>
            </a:r>
            <a:r>
              <a:rPr lang="en-US" dirty="0" err="1" smtClean="0"/>
              <a:t>muon</a:t>
            </a:r>
            <a:r>
              <a:rPr lang="en-US" dirty="0" smtClean="0"/>
              <a:t> capture and amplitude of CBO of stored </a:t>
            </a:r>
            <a:r>
              <a:rPr lang="en-US" dirty="0" err="1" smtClean="0"/>
              <a:t>muons</a:t>
            </a:r>
            <a:r>
              <a:rPr lang="en-US" dirty="0" smtClean="0"/>
              <a:t> for </a:t>
            </a:r>
          </a:p>
          <a:p>
            <a:r>
              <a:rPr lang="en-US" dirty="0" smtClean="0"/>
              <a:t>E821 kicker B-field and current pulse and E989 field and pulse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7696200" cy="57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5524500" cy="609600"/>
          </a:xfrm>
        </p:spPr>
        <p:txBody>
          <a:bodyPr>
            <a:normAutofit/>
          </a:bodyPr>
          <a:lstStyle/>
          <a:p>
            <a:r>
              <a:rPr lang="en-US" dirty="0"/>
              <a:t>WBS </a:t>
            </a:r>
            <a:r>
              <a:rPr lang="en-US" dirty="0" smtClean="0"/>
              <a:t>476.3.5 ES&amp;H</a:t>
            </a:r>
            <a:endParaRPr lang="en-US" dirty="0"/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High voltage (50-100 kV)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procedure for de-energizing PFN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Transformer oil (volume of </a:t>
            </a:r>
            <a:r>
              <a:rPr lang="en-US" sz="2000" dirty="0" err="1" smtClean="0"/>
              <a:t>Blumlein</a:t>
            </a:r>
            <a:r>
              <a:rPr lang="en-US" sz="20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containment 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/>
              <a:t>Redundant, i</a:t>
            </a:r>
            <a:r>
              <a:rPr lang="en-US" sz="2000" dirty="0" smtClean="0">
                <a:solidFill>
                  <a:srgbClr val="000000"/>
                </a:solidFill>
              </a:rPr>
              <a:t>ndependent charging supplies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X-rays associated with high voltage – measure and limit access while energized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65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456240" cy="54941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59632" y="6093296"/>
            <a:ext cx="63367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72699" y="148610"/>
            <a:ext cx="473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Design for mounting kickers in cages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3235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Faraday Magnetometer</a:t>
            </a:r>
            <a:endParaRPr lang="en-US" dirty="0"/>
          </a:p>
        </p:txBody>
      </p:sp>
      <p:pic>
        <p:nvPicPr>
          <p:cNvPr id="7" name="Picture 6" descr="MeasurementOptical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4652550" cy="3124200"/>
          </a:xfrm>
          <a:prstGeom prst="rect">
            <a:avLst/>
          </a:prstGeom>
        </p:spPr>
      </p:pic>
      <p:pic>
        <p:nvPicPr>
          <p:cNvPr id="9" name="Picture 8" descr="GreenLaserThroughChamberCryst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200400"/>
            <a:ext cx="3962400" cy="2971800"/>
          </a:xfrm>
          <a:prstGeom prst="rect">
            <a:avLst/>
          </a:prstGeom>
        </p:spPr>
      </p:pic>
      <p:pic>
        <p:nvPicPr>
          <p:cNvPr id="11" name="Picture 10" descr="TechniquesmeasurementsWollastonpris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3"/>
          <a:stretch/>
        </p:blipFill>
        <p:spPr>
          <a:xfrm>
            <a:off x="0" y="1079500"/>
            <a:ext cx="9144000" cy="15116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1" y="23622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bandwidth measurement of magnetic field of kicker and induced currents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4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Kicker Plate Design - amplitude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4" y="1066800"/>
            <a:ext cx="5933016" cy="50783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total length available for the kicker plates is </a:t>
            </a:r>
            <a:r>
              <a:rPr lang="en-US" dirty="0" smtClean="0"/>
              <a:t>5.1m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Current travels down one plate and returns on the other.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Plate geometry must accommodate NMR trolley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inductance of the plates limits the rise and fall time of the current pulse and inductance is proportional to 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(There </a:t>
            </a:r>
            <a:r>
              <a:rPr lang="en-US" dirty="0"/>
              <a:t>were three independent 1.7m long kickers in </a:t>
            </a:r>
            <a:r>
              <a:rPr lang="en-US" dirty="0" smtClean="0"/>
              <a:t>E821)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Plate geometry determines B-field profile and dependence of </a:t>
            </a:r>
            <a:r>
              <a:rPr lang="en-US" dirty="0" err="1" smtClean="0"/>
              <a:t>midplane</a:t>
            </a:r>
            <a:r>
              <a:rPr lang="en-US" dirty="0" smtClean="0"/>
              <a:t> B-field on plate current</a:t>
            </a:r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chemeClr val="accent2"/>
                </a:solidFill>
              </a:rPr>
              <a:t>E989 plate geometry is optimized for maximum field  </a:t>
            </a: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  per unit current through the plates </a:t>
            </a: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" name="Picture 19" descr="Electrode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66800"/>
            <a:ext cx="2895600" cy="2943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3962400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8600" y="3962400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plates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324600" y="2819400"/>
            <a:ext cx="228601" cy="1219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382000" y="2819400"/>
            <a:ext cx="168532" cy="1219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cstkickersho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75" y="4495800"/>
            <a:ext cx="3141465" cy="19734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0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of Kicker-</a:t>
            </a:r>
            <a:r>
              <a:rPr lang="en-US" dirty="0" err="1" smtClean="0"/>
              <a:t>pulser</a:t>
            </a:r>
            <a:endParaRPr lang="en-US" dirty="0"/>
          </a:p>
        </p:txBody>
      </p:sp>
      <p:pic>
        <p:nvPicPr>
          <p:cNvPr id="5" name="Picture 4" descr="cstkickersh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589265" cy="288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62" y="1066800"/>
            <a:ext cx="437872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4114800" cy="27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1905000" y="6248400"/>
            <a:ext cx="5885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kern="1200" dirty="0">
                <a:solidFill>
                  <a:schemeClr val="tx1"/>
                </a:solidFill>
                <a:ea typeface="ＭＳ Ｐゴシック" charset="0"/>
              </a:rPr>
              <a:t>B field current ratio =&gt; 1kA = 65G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6887" y="4284446"/>
            <a:ext cx="252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CST Microwave Studio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0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6601" r="20086" b="-1290"/>
          <a:stretch/>
        </p:blipFill>
        <p:spPr>
          <a:xfrm>
            <a:off x="323529" y="1124745"/>
            <a:ext cx="3791048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941168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1988840"/>
            <a:ext cx="3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196752"/>
            <a:ext cx="427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applied to Blumlein</a:t>
            </a:r>
          </a:p>
          <a:p>
            <a:r>
              <a:rPr lang="en-US" dirty="0" smtClean="0"/>
              <a:t>(Voltage at secondary windings)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91880" y="3861048"/>
            <a:ext cx="72008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2963528" y="1519918"/>
            <a:ext cx="1752488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15816" y="2348880"/>
            <a:ext cx="2111040" cy="9268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4716016" y="3140968"/>
            <a:ext cx="3891631" cy="3073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148064" y="2636912"/>
            <a:ext cx="936104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03648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08376" y="5085184"/>
            <a:ext cx="171980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44280" y="4581128"/>
            <a:ext cx="315996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Charging transformer characteristics contributing to signal after main pulse?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2760" y="130940"/>
            <a:ext cx="2454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Charging circuit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7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55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12.5 </a:t>
            </a:r>
            <a:r>
              <a:rPr lang="en-US" sz="2800" dirty="0" err="1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</a:t>
            </a:r>
            <a:r>
              <a:rPr lang="en-US" sz="2800" dirty="0" err="1" smtClean="0"/>
              <a:t>triaxial</a:t>
            </a:r>
            <a:r>
              <a:rPr lang="en-US" sz="2800" dirty="0" smtClean="0"/>
              <a:t> transmission line</a:t>
            </a:r>
          </a:p>
          <a:p>
            <a:r>
              <a:rPr lang="en-US" sz="2800" dirty="0" smtClean="0"/>
              <a:t>Assembled from 6 – 60 inch sections (20 ns/section)    (</a:t>
            </a:r>
            <a:r>
              <a:rPr lang="en-US" sz="2800" dirty="0"/>
              <a:t>30 </a:t>
            </a:r>
            <a:r>
              <a:rPr lang="en-US" sz="2800" dirty="0" err="1"/>
              <a:t>ft</a:t>
            </a:r>
            <a:r>
              <a:rPr lang="en-US" sz="2800" dirty="0"/>
              <a:t> long) </a:t>
            </a:r>
            <a:endParaRPr lang="en-US" sz="2800" dirty="0" smtClean="0"/>
          </a:p>
          <a:p>
            <a:r>
              <a:rPr lang="en-US" sz="2800" dirty="0" smtClean="0"/>
              <a:t>Filled with Castor oil, </a:t>
            </a:r>
            <a:r>
              <a:rPr lang="en-US" sz="2800" dirty="0" err="1"/>
              <a:t>ε</a:t>
            </a:r>
            <a:r>
              <a:rPr lang="en-US" sz="2800" dirty="0" smtClean="0"/>
              <a:t>=4.7, (pulse length </a:t>
            </a:r>
            <a:r>
              <a:rPr lang="en-US" sz="2800" dirty="0" err="1" smtClean="0"/>
              <a:t>τ</a:t>
            </a:r>
            <a:r>
              <a:rPr lang="en-US" sz="2800" dirty="0" smtClean="0"/>
              <a:t> α √</a:t>
            </a:r>
            <a:r>
              <a:rPr lang="en-US" sz="2800" dirty="0" err="1" smtClean="0"/>
              <a:t>ε</a:t>
            </a:r>
            <a:r>
              <a:rPr lang="en-US" sz="2800" dirty="0" smtClean="0"/>
              <a:t>) </a:t>
            </a:r>
            <a:r>
              <a:rPr lang="en-US" sz="2800" i="1" dirty="0" smtClean="0"/>
              <a:t>(as compared to Corning 561 silicon oil, </a:t>
            </a:r>
            <a:r>
              <a:rPr lang="en-US" sz="2800" i="1" dirty="0" err="1" smtClean="0"/>
              <a:t>ε</a:t>
            </a:r>
            <a:r>
              <a:rPr lang="en-US" sz="2800" i="1" dirty="0" smtClean="0"/>
              <a:t>=2.7)</a:t>
            </a:r>
          </a:p>
          <a:p>
            <a:r>
              <a:rPr lang="en-US" sz="2800" dirty="0" smtClean="0"/>
              <a:t>Concentric tubes are separated with </a:t>
            </a:r>
            <a:r>
              <a:rPr lang="en-US" sz="2800" dirty="0" err="1" smtClean="0"/>
              <a:t>teflon</a:t>
            </a:r>
            <a:r>
              <a:rPr lang="en-US" sz="2800" dirty="0" smtClean="0"/>
              <a:t> standoffs (we plan to replace with </a:t>
            </a:r>
            <a:r>
              <a:rPr lang="en-US" sz="2800" dirty="0" err="1" smtClean="0"/>
              <a:t>macor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Two grid(fast) </a:t>
            </a:r>
            <a:r>
              <a:rPr lang="en-US" sz="2800" dirty="0" err="1"/>
              <a:t>t</a:t>
            </a:r>
            <a:r>
              <a:rPr lang="en-US" sz="2800" dirty="0" err="1" smtClean="0"/>
              <a:t>hyratron</a:t>
            </a:r>
            <a:r>
              <a:rPr lang="en-US" sz="2800" dirty="0" smtClean="0"/>
              <a:t> – rated for up 70kV – 15kA     (7.5 kA in load)</a:t>
            </a:r>
          </a:p>
          <a:p>
            <a:r>
              <a:rPr lang="en-US" sz="2800" dirty="0" smtClean="0"/>
              <a:t>Coupled via 4 parallel 50Ω coaxial cables and resistors (12.5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equivalent)  to the kicker magnet 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98015"/>
            <a:ext cx="5191666" cy="3585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2636912"/>
            <a:ext cx="1656184" cy="187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2"/>
            <a:ext cx="4928748" cy="41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KickerSetU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781175"/>
            <a:ext cx="68643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Mismatch (</a:t>
            </a:r>
            <a:r>
              <a:rPr lang="en-US" dirty="0" err="1" smtClean="0"/>
              <a:t>Blumlein</a:t>
            </a:r>
            <a:r>
              <a:rPr lang="en-US" dirty="0" smtClean="0"/>
              <a:t> to coax)</a:t>
            </a:r>
          </a:p>
          <a:p>
            <a:pPr lvl="1"/>
            <a:r>
              <a:rPr lang="en-US" dirty="0" smtClean="0"/>
              <a:t>Impedance matching chamber </a:t>
            </a:r>
          </a:p>
          <a:p>
            <a:pPr lvl="1"/>
            <a:r>
              <a:rPr lang="en-US" dirty="0" smtClean="0"/>
              <a:t>Alternative high voltage coax </a:t>
            </a:r>
          </a:p>
          <a:p>
            <a:r>
              <a:rPr lang="en-US" dirty="0" smtClean="0"/>
              <a:t>Tail</a:t>
            </a:r>
          </a:p>
          <a:p>
            <a:pPr lvl="1"/>
            <a:r>
              <a:rPr lang="en-US" dirty="0" smtClean="0"/>
              <a:t>Charging circuit</a:t>
            </a:r>
          </a:p>
          <a:p>
            <a:r>
              <a:rPr lang="en-US" dirty="0" smtClean="0"/>
              <a:t>Rise and fall time</a:t>
            </a:r>
          </a:p>
          <a:p>
            <a:pPr lvl="1"/>
            <a:r>
              <a:rPr lang="en-US" dirty="0" smtClean="0"/>
              <a:t>Kicker length</a:t>
            </a:r>
          </a:p>
          <a:p>
            <a:r>
              <a:rPr lang="en-US" dirty="0" smtClean="0"/>
              <a:t>Width</a:t>
            </a:r>
          </a:p>
          <a:p>
            <a:pPr lvl="1"/>
            <a:r>
              <a:rPr lang="en-US" dirty="0" err="1" smtClean="0"/>
              <a:t>Blumlein</a:t>
            </a:r>
            <a:r>
              <a:rPr lang="en-US" dirty="0" smtClean="0"/>
              <a:t> length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53" t="9200" r="-1" b="7197"/>
          <a:stretch/>
        </p:blipFill>
        <p:spPr>
          <a:xfrm>
            <a:off x="274958" y="1230838"/>
            <a:ext cx="8589641" cy="449125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5373216"/>
            <a:ext cx="364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</a:t>
            </a:r>
            <a:r>
              <a:rPr lang="en-US" dirty="0" err="1" smtClean="0"/>
              <a:t>Blumlein</a:t>
            </a:r>
            <a:r>
              <a:rPr lang="en-US" dirty="0" smtClean="0"/>
              <a:t> impedance to cables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383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Rise/fall and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Kicker inductance limits rise and fall</a:t>
            </a:r>
          </a:p>
          <a:p>
            <a:pPr lvl="1"/>
            <a:r>
              <a:rPr lang="en-US" dirty="0" smtClean="0"/>
              <a:t>Inductance proportional to length</a:t>
            </a:r>
          </a:p>
          <a:p>
            <a:pPr lvl="1"/>
            <a:r>
              <a:rPr lang="en-US" dirty="0" smtClean="0"/>
              <a:t>E821 -  3 X 1.7m long magnets </a:t>
            </a:r>
          </a:p>
          <a:p>
            <a:pPr lvl="1"/>
            <a:r>
              <a:rPr lang="en-US" dirty="0" smtClean="0"/>
              <a:t>Requisite 1114 </a:t>
            </a:r>
            <a:r>
              <a:rPr lang="en-US" dirty="0" err="1" smtClean="0"/>
              <a:t>kG</a:t>
            </a:r>
            <a:r>
              <a:rPr lang="en-US" dirty="0" smtClean="0"/>
              <a:t>-m is realized with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3 X 1.27 m kickers at 4.5 kA  (56kV)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smtClean="0"/>
              <a:t>leaving 1.2 m of the kicker chambers is unoccupied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Faster rise and fall can be achieved by further reducing kicker length and adding additional units to maintain integrated field (access into vacuum chamber?)</a:t>
            </a:r>
          </a:p>
          <a:p>
            <a:r>
              <a:rPr lang="en-US" dirty="0" smtClean="0"/>
              <a:t>Width can be increased by adding sections to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800" dirty="0" smtClean="0"/>
              <a:t>      (space ?)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67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30 </a:t>
            </a:r>
            <a:r>
              <a:rPr lang="en-US" sz="2800" dirty="0" err="1" smtClean="0"/>
              <a:t>ft</a:t>
            </a:r>
            <a:r>
              <a:rPr lang="en-US" sz="2800" dirty="0" smtClean="0"/>
              <a:t> 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tested</a:t>
            </a:r>
          </a:p>
          <a:p>
            <a:pPr lvl="1"/>
            <a:r>
              <a:rPr lang="en-US" sz="2400" dirty="0" smtClean="0"/>
              <a:t>To 4kA (50kV) into 1.27m long kicker (briefly at 12 Hz)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o 70kV with shorter kicker</a:t>
            </a:r>
          </a:p>
          <a:p>
            <a:r>
              <a:rPr lang="en-US" sz="2800" dirty="0" smtClean="0"/>
              <a:t>Impedance transformer to improve match designed</a:t>
            </a:r>
          </a:p>
          <a:p>
            <a:r>
              <a:rPr lang="en-US" sz="2800" dirty="0" smtClean="0"/>
              <a:t>Charging circuit contribution to tail under investigation</a:t>
            </a:r>
          </a:p>
          <a:p>
            <a:r>
              <a:rPr lang="en-US" sz="2800" dirty="0" smtClean="0"/>
              <a:t>Kicker pulse </a:t>
            </a:r>
          </a:p>
          <a:p>
            <a:pPr lvl="1"/>
            <a:r>
              <a:rPr lang="en-US" sz="2400" dirty="0" smtClean="0"/>
              <a:t>Sufficient amplitude with 1.27m kicker but slow rise and fall limit width at full field</a:t>
            </a:r>
          </a:p>
          <a:p>
            <a:pPr lvl="1"/>
            <a:r>
              <a:rPr lang="en-US" sz="2400" dirty="0" smtClean="0"/>
              <a:t>Solution: Longer </a:t>
            </a:r>
            <a:r>
              <a:rPr lang="en-US" sz="2400" dirty="0" err="1" smtClean="0"/>
              <a:t>Blumlein</a:t>
            </a:r>
            <a:r>
              <a:rPr lang="en-US" sz="2400" dirty="0" smtClean="0"/>
              <a:t> and/</a:t>
            </a:r>
            <a:r>
              <a:rPr lang="en-US" sz="2400" smtClean="0"/>
              <a:t>or additional </a:t>
            </a:r>
            <a:r>
              <a:rPr lang="en-US" sz="2400" dirty="0" smtClean="0"/>
              <a:t>shorter kickers 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17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56792"/>
            <a:ext cx="4929527" cy="44670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5" y="836712"/>
            <a:ext cx="4765885" cy="3258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2120" y="1556792"/>
            <a:ext cx="2880320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476.3.5.3 – Kicker Plate Design - amplitude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Study1-Bfield_E8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73725"/>
            <a:ext cx="3649697" cy="2503275"/>
          </a:xfrm>
          <a:prstGeom prst="rect">
            <a:avLst/>
          </a:prstGeom>
        </p:spPr>
      </p:pic>
      <p:pic>
        <p:nvPicPr>
          <p:cNvPr id="4" name="Picture 3" descr="Study1-Bfield_E989_NoRolledEd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68313"/>
            <a:ext cx="3657594" cy="250868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172200" y="4495800"/>
            <a:ext cx="1524000" cy="144780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ElectrodeGeomet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2362200" cy="2401220"/>
          </a:xfrm>
          <a:prstGeom prst="rect">
            <a:avLst/>
          </a:prstGeom>
        </p:spPr>
      </p:pic>
      <p:pic>
        <p:nvPicPr>
          <p:cNvPr id="12" name="Picture 11" descr="MidplaneBfie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90600"/>
            <a:ext cx="3124200" cy="20369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2400" y="1495961"/>
            <a:ext cx="6638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E989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E821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71800" y="1676400"/>
            <a:ext cx="990600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24200" y="2590800"/>
            <a:ext cx="838200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72000" y="1371600"/>
            <a:ext cx="16764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572000" y="1600200"/>
            <a:ext cx="2209800" cy="990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34573" y="6096000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B-field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62937" y="6096000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B-field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828800" y="4495800"/>
            <a:ext cx="1524000" cy="144780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1000" y="3505200"/>
            <a:ext cx="757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plate geometry yields higher </a:t>
            </a:r>
            <a:r>
              <a:rPr lang="en-US" dirty="0" err="1" smtClean="0"/>
              <a:t>midplane</a:t>
            </a:r>
            <a:r>
              <a:rPr lang="en-US" dirty="0" smtClean="0"/>
              <a:t> B-field per unit plate current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2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06500"/>
            <a:ext cx="8813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4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Pulse Forming Network</a:t>
            </a:r>
            <a:endParaRPr lang="en-US" dirty="0"/>
          </a:p>
        </p:txBody>
      </p:sp>
      <p:pic>
        <p:nvPicPr>
          <p:cNvPr id="20" name="Picture 19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44307" y="32766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err="1" smtClean="0"/>
              <a:t>Thyratron</a:t>
            </a:r>
            <a:r>
              <a:rPr lang="en-US" sz="1400" kern="1200" dirty="0" smtClean="0"/>
              <a:t> switch shorts middle conductor of </a:t>
            </a:r>
            <a:r>
              <a:rPr lang="en-US" sz="1400" kern="1200" dirty="0" err="1" smtClean="0"/>
              <a:t>triaxial</a:t>
            </a:r>
            <a:r>
              <a:rPr lang="en-US" sz="1400" kern="1200" dirty="0" smtClean="0"/>
              <a:t> line to outer conductor</a:t>
            </a:r>
            <a:endParaRPr lang="en-US" sz="1400" kern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214115" y="990600"/>
            <a:ext cx="173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Charging voltage</a:t>
            </a:r>
            <a:endParaRPr lang="en-US" sz="1600" kern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1219200"/>
            <a:ext cx="365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1200" dirty="0" err="1" smtClean="0"/>
              <a:t>Blumlein</a:t>
            </a:r>
            <a:r>
              <a:rPr lang="en-US" sz="2000" kern="1200" dirty="0" smtClean="0"/>
              <a:t> pulse forming</a:t>
            </a:r>
            <a:r>
              <a:rPr lang="en-US" kern="1200" dirty="0" smtClean="0"/>
              <a:t> network</a:t>
            </a:r>
            <a:endParaRPr lang="en-US" kern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438400" y="3429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Coax cable couples </a:t>
            </a:r>
            <a:r>
              <a:rPr lang="en-US" sz="1400" kern="1200" dirty="0" err="1" smtClean="0"/>
              <a:t>blumlein</a:t>
            </a:r>
            <a:r>
              <a:rPr lang="en-US" sz="1400" kern="1200" dirty="0" smtClean="0"/>
              <a:t> center conductor to load</a:t>
            </a:r>
            <a:endParaRPr lang="en-US" sz="1400" kern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3124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Load resistor matches impedance of </a:t>
            </a:r>
            <a:r>
              <a:rPr lang="en-US" sz="1400" dirty="0" err="1"/>
              <a:t>B</a:t>
            </a:r>
            <a:r>
              <a:rPr lang="en-US" sz="1400" kern="1200" dirty="0" err="1" smtClean="0"/>
              <a:t>lumlein</a:t>
            </a:r>
            <a:endParaRPr lang="en-US" sz="1400" kern="1200" dirty="0"/>
          </a:p>
        </p:txBody>
      </p:sp>
      <p:pic>
        <p:nvPicPr>
          <p:cNvPr id="27" name="Picture 26" descr="SpicePulseResistiveLoa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7"/>
          <a:stretch/>
        </p:blipFill>
        <p:spPr>
          <a:xfrm>
            <a:off x="3276600" y="4114800"/>
            <a:ext cx="5055655" cy="2438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53000" y="4648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Current pulse into a matched load computed with equivalent discrete circuit model </a:t>
            </a:r>
            <a:endParaRPr lang="en-US" kern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5562600"/>
            <a:ext cx="336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Width of pulse is proportional to length of </a:t>
            </a:r>
            <a:r>
              <a:rPr lang="en-US" dirty="0" err="1"/>
              <a:t>B</a:t>
            </a:r>
            <a:r>
              <a:rPr lang="en-US" kern="1200" dirty="0" err="1" smtClean="0"/>
              <a:t>lumlein</a:t>
            </a:r>
            <a:endParaRPr lang="en-US" kern="12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81400" y="45720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95800" y="45720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95800" y="411480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38" y="1116008"/>
            <a:ext cx="1685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5</a:t>
            </a:r>
            <a:r>
              <a:rPr lang="en-US" dirty="0" smtClean="0"/>
              <a:t> kA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120ns width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V="1">
            <a:off x="7482607" y="2895600"/>
            <a:ext cx="518393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057400" y="2743200"/>
            <a:ext cx="1371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85800" y="2667000"/>
            <a:ext cx="76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2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kg-m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</a:t>
            </a:r>
            <a:r>
              <a:rPr lang="en-US" dirty="0" err="1" smtClean="0"/>
              <a:t>Blumlein</a:t>
            </a:r>
            <a:endParaRPr lang="en-US" dirty="0" smtClean="0"/>
          </a:p>
          <a:p>
            <a:r>
              <a:rPr lang="en-US" sz="2800" dirty="0" smtClean="0"/>
              <a:t>“New”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476.3.5.4 </a:t>
            </a:r>
            <a:r>
              <a:rPr lang="en-US" dirty="0"/>
              <a:t>– </a:t>
            </a:r>
            <a:r>
              <a:rPr lang="en-US" dirty="0" smtClean="0"/>
              <a:t>Pulse Forming Network</a:t>
            </a:r>
            <a:endParaRPr lang="en-US" dirty="0"/>
          </a:p>
        </p:txBody>
      </p:sp>
      <p:pic>
        <p:nvPicPr>
          <p:cNvPr id="6" name="Picture 5" descr="schematic_blumlein_co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" y="1371600"/>
            <a:ext cx="6553200" cy="3122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403" y="3886200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04803" y="914400"/>
            <a:ext cx="1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2003" y="129540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62203" y="27432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4203" y="2819400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181449" y="2590800"/>
            <a:ext cx="770954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409603" y="12954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295803" y="16764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14600" y="3276600"/>
            <a:ext cx="541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resistance matched to impedance of </a:t>
            </a:r>
            <a:r>
              <a:rPr lang="en-US" dirty="0" err="1" smtClean="0"/>
              <a:t>Blumlein</a:t>
            </a:r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232454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40402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4343400"/>
            <a:ext cx="2297723" cy="9144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4572000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width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1752600" y="5190530"/>
            <a:ext cx="2329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 = 9m</a:t>
            </a:r>
          </a:p>
          <a:p>
            <a:pPr marL="285750" indent="-285750">
              <a:buFont typeface="Symbol" charset="0"/>
              <a:buChar char="e"/>
            </a:pPr>
            <a:r>
              <a:rPr lang="en-US" dirty="0" smtClean="0">
                <a:latin typeface="Symbol" charset="2"/>
                <a:cs typeface="Symbol" charset="2"/>
              </a:rPr>
              <a:t>= 4.7 (</a:t>
            </a:r>
            <a:r>
              <a:rPr lang="en-US" dirty="0" smtClean="0">
                <a:latin typeface="+mj-lt"/>
                <a:cs typeface="Symbol" charset="2"/>
              </a:rPr>
              <a:t>Castor oil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     =&gt;  t = </a:t>
            </a:r>
            <a:r>
              <a:rPr lang="en-US" dirty="0" smtClean="0">
                <a:latin typeface="+mn-lt"/>
                <a:cs typeface="Symbol" charset="2"/>
              </a:rPr>
              <a:t>120ns</a:t>
            </a:r>
            <a:endParaRPr lang="en-US" dirty="0">
              <a:latin typeface="+mn-lt"/>
              <a:cs typeface="Symbol" charset="2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44196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7239000" y="586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Blumleins</a:t>
            </a:r>
            <a:r>
              <a:rPr lang="en-US" sz="1600" dirty="0" smtClean="0"/>
              <a:t> in storage ring hall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00800" y="4800600"/>
            <a:ext cx="1219200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619875"/>
            <a:ext cx="8077200" cy="476250"/>
          </a:xfr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0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b="18864"/>
          <a:stretch/>
        </p:blipFill>
        <p:spPr>
          <a:xfrm>
            <a:off x="323528" y="128993"/>
            <a:ext cx="4488338" cy="3202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9745" y="1124744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6600 current monitor;</a:t>
            </a:r>
          </a:p>
          <a:p>
            <a:r>
              <a:rPr lang="en-US" dirty="0" smtClean="0"/>
              <a:t>Current ≈2 kA; V ≈25 kV</a:t>
            </a:r>
          </a:p>
          <a:p>
            <a:r>
              <a:rPr lang="en-US" dirty="0" smtClean="0"/>
              <a:t>Kicker length ≈ 60 cm; </a:t>
            </a:r>
          </a:p>
          <a:p>
            <a:r>
              <a:rPr lang="en-US" dirty="0" smtClean="0"/>
              <a:t>40 ns/div,  12 Hz</a:t>
            </a:r>
          </a:p>
          <a:p>
            <a:endParaRPr lang="en-US" dirty="0" smtClean="0"/>
          </a:p>
          <a:p>
            <a:r>
              <a:rPr lang="en-US" dirty="0" smtClean="0"/>
              <a:t>Max current allowed by Pearson 6600 </a:t>
            </a:r>
          </a:p>
          <a:p>
            <a:r>
              <a:rPr lang="en-US" dirty="0" smtClean="0"/>
              <a:t>is 2 kA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7937" b="16658"/>
          <a:stretch/>
        </p:blipFill>
        <p:spPr>
          <a:xfrm>
            <a:off x="323528" y="3429000"/>
            <a:ext cx="4471632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1753" y="4638035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≈2 kA; V ≈25 kV</a:t>
            </a:r>
          </a:p>
          <a:p>
            <a:r>
              <a:rPr lang="en-US" dirty="0" smtClean="0"/>
              <a:t>Kicker length ≈ 60 cm; </a:t>
            </a:r>
          </a:p>
          <a:p>
            <a:r>
              <a:rPr lang="en-US" dirty="0" smtClean="0"/>
              <a:t>40 ns/div; 12 Hz</a:t>
            </a:r>
          </a:p>
          <a:p>
            <a:endParaRPr lang="en-US" dirty="0" smtClean="0"/>
          </a:p>
          <a:p>
            <a:r>
              <a:rPr lang="en-US" dirty="0" smtClean="0"/>
              <a:t>Max current allowed by Pearson 3212 is 7.5 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5769" y="10353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same charging voltage, but different current monitors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6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6564" b="15344"/>
          <a:stretch/>
        </p:blipFill>
        <p:spPr>
          <a:xfrm>
            <a:off x="323528" y="188640"/>
            <a:ext cx="4131105" cy="319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b="9037"/>
          <a:stretch/>
        </p:blipFill>
        <p:spPr>
          <a:xfrm>
            <a:off x="323528" y="3645330"/>
            <a:ext cx="4131105" cy="3118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105273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in a 40 –cm long kicker;</a:t>
            </a:r>
          </a:p>
          <a:p>
            <a:r>
              <a:rPr lang="en-US" dirty="0" smtClean="0"/>
              <a:t>Current value ≈ 2.4 kA;  </a:t>
            </a:r>
          </a:p>
          <a:p>
            <a:r>
              <a:rPr lang="en-US" dirty="0" smtClean="0"/>
              <a:t>Charging Voltage≈30 kV;</a:t>
            </a:r>
          </a:p>
          <a:p>
            <a:r>
              <a:rPr lang="en-US" dirty="0" smtClean="0"/>
              <a:t>40ns/div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60914" y="42210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in a 40 –cm long kicker;</a:t>
            </a:r>
          </a:p>
          <a:p>
            <a:r>
              <a:rPr lang="en-US" dirty="0" smtClean="0"/>
              <a:t>Current value ≈ 2.4 kA;  </a:t>
            </a:r>
          </a:p>
          <a:p>
            <a:r>
              <a:rPr lang="en-US" dirty="0" smtClean="0"/>
              <a:t>Charging Voltage≈30 kV;</a:t>
            </a:r>
          </a:p>
          <a:p>
            <a:r>
              <a:rPr lang="en-US" dirty="0" smtClean="0"/>
              <a:t>100 ns/div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321297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ame pulse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different time scale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943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g-2 Proposed Pulse Train (11.4 Hz mode)</a:t>
            </a:r>
            <a:br>
              <a:rPr lang="en-US" sz="2000" dirty="0" smtClean="0"/>
            </a:br>
            <a:r>
              <a:rPr lang="en-US" sz="2000" dirty="0" smtClean="0"/>
              <a:t>Extended Cycle Length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000" y="4768674"/>
            <a:ext cx="1203704" cy="367444"/>
            <a:chOff x="93000" y="4768674"/>
            <a:chExt cx="1203704" cy="367444"/>
          </a:xfrm>
        </p:grpSpPr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36884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4</a:t>
              </a:r>
            </a:p>
          </p:txBody>
        </p:sp>
      </p:grpSp>
      <p:sp>
        <p:nvSpPr>
          <p:cNvPr id="36887" name="Line 32"/>
          <p:cNvSpPr>
            <a:spLocks noChangeShapeType="1"/>
          </p:cNvSpPr>
          <p:nvPr/>
        </p:nvSpPr>
        <p:spPr bwMode="auto">
          <a:xfrm>
            <a:off x="2109422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34"/>
          <p:cNvSpPr txBox="1">
            <a:spLocks noChangeArrowheads="1"/>
          </p:cNvSpPr>
          <p:nvPr/>
        </p:nvSpPr>
        <p:spPr bwMode="auto">
          <a:xfrm>
            <a:off x="222275" y="1920611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120 </a:t>
            </a:r>
            <a:r>
              <a:rPr lang="en-US" sz="1200" dirty="0" err="1"/>
              <a:t>nsec</a:t>
            </a:r>
            <a:endParaRPr lang="en-US" sz="1200" dirty="0"/>
          </a:p>
        </p:txBody>
      </p:sp>
      <p:sp>
        <p:nvSpPr>
          <p:cNvPr id="36890" name="Text Box 35"/>
          <p:cNvSpPr txBox="1">
            <a:spLocks noChangeArrowheads="1"/>
          </p:cNvSpPr>
          <p:nvPr/>
        </p:nvSpPr>
        <p:spPr bwMode="auto">
          <a:xfrm>
            <a:off x="1747210" y="2780085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6893" name="Line 38"/>
          <p:cNvSpPr>
            <a:spLocks noChangeShapeType="1"/>
          </p:cNvSpPr>
          <p:nvPr/>
        </p:nvSpPr>
        <p:spPr bwMode="auto">
          <a:xfrm>
            <a:off x="134849" y="5557838"/>
            <a:ext cx="8723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9"/>
          <p:cNvSpPr txBox="1">
            <a:spLocks noChangeArrowheads="1"/>
          </p:cNvSpPr>
          <p:nvPr/>
        </p:nvSpPr>
        <p:spPr bwMode="auto">
          <a:xfrm>
            <a:off x="338011" y="5157087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Pulse #</a:t>
            </a:r>
          </a:p>
        </p:txBody>
      </p:sp>
      <p:sp>
        <p:nvSpPr>
          <p:cNvPr id="36895" name="Text Box 40"/>
          <p:cNvSpPr txBox="1">
            <a:spLocks noChangeArrowheads="1"/>
          </p:cNvSpPr>
          <p:nvPr/>
        </p:nvSpPr>
        <p:spPr bwMode="auto">
          <a:xfrm>
            <a:off x="4474229" y="5648243"/>
            <a:ext cx="1313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1.3997 </a:t>
            </a:r>
            <a:r>
              <a:rPr lang="en-US" dirty="0"/>
              <a:t>sec</a:t>
            </a:r>
          </a:p>
        </p:txBody>
      </p:sp>
      <p:sp>
        <p:nvSpPr>
          <p:cNvPr id="36896" name="Text Box 41"/>
          <p:cNvSpPr txBox="1">
            <a:spLocks noChangeArrowheads="1"/>
          </p:cNvSpPr>
          <p:nvPr/>
        </p:nvSpPr>
        <p:spPr bwMode="auto">
          <a:xfrm>
            <a:off x="2109422" y="5638800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MI Nova Cycle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36897" name="Text Box 42"/>
          <p:cNvSpPr txBox="1">
            <a:spLocks noChangeArrowheads="1"/>
          </p:cNvSpPr>
          <p:nvPr/>
        </p:nvSpPr>
        <p:spPr bwMode="auto">
          <a:xfrm>
            <a:off x="1467278" y="2491854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Pulse separation</a:t>
            </a:r>
          </a:p>
        </p:txBody>
      </p:sp>
      <p:sp>
        <p:nvSpPr>
          <p:cNvPr id="36898" name="Text Box 43"/>
          <p:cNvSpPr txBox="1">
            <a:spLocks noChangeArrowheads="1"/>
          </p:cNvSpPr>
          <p:nvPr/>
        </p:nvSpPr>
        <p:spPr bwMode="auto">
          <a:xfrm>
            <a:off x="240077" y="1531144"/>
            <a:ext cx="10791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Bunch length</a:t>
            </a:r>
          </a:p>
          <a:p>
            <a:pPr eaLnBrk="1" hangingPunct="1"/>
            <a:r>
              <a:rPr lang="en-US" sz="1200" dirty="0"/>
              <a:t>of 1 pulse</a:t>
            </a:r>
          </a:p>
        </p:txBody>
      </p:sp>
      <p:sp>
        <p:nvSpPr>
          <p:cNvPr id="36899" name="Line 44"/>
          <p:cNvSpPr>
            <a:spLocks noChangeShapeType="1"/>
          </p:cNvSpPr>
          <p:nvPr/>
        </p:nvSpPr>
        <p:spPr bwMode="auto">
          <a:xfrm flipV="1">
            <a:off x="134849" y="1366838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Text Box 45"/>
          <p:cNvSpPr txBox="1">
            <a:spLocks noChangeArrowheads="1"/>
          </p:cNvSpPr>
          <p:nvPr/>
        </p:nvSpPr>
        <p:spPr bwMode="auto">
          <a:xfrm>
            <a:off x="122759" y="112057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Begin cycle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 flipV="1">
            <a:off x="8910638" y="1447800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Text Box 47"/>
          <p:cNvSpPr txBox="1">
            <a:spLocks noChangeArrowheads="1"/>
          </p:cNvSpPr>
          <p:nvPr/>
        </p:nvSpPr>
        <p:spPr bwMode="auto">
          <a:xfrm>
            <a:off x="7707313" y="112057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End cycle</a:t>
            </a:r>
          </a:p>
        </p:txBody>
      </p:sp>
      <p:sp>
        <p:nvSpPr>
          <p:cNvPr id="36903" name="Text Box 48"/>
          <p:cNvSpPr txBox="1">
            <a:spLocks noChangeArrowheads="1"/>
          </p:cNvSpPr>
          <p:nvPr/>
        </p:nvSpPr>
        <p:spPr bwMode="auto">
          <a:xfrm>
            <a:off x="727424" y="2485381"/>
            <a:ext cx="7024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100Hz</a:t>
            </a:r>
          </a:p>
        </p:txBody>
      </p:sp>
      <p:sp>
        <p:nvSpPr>
          <p:cNvPr id="36904" name="Line 38"/>
          <p:cNvSpPr>
            <a:spLocks noChangeShapeType="1"/>
          </p:cNvSpPr>
          <p:nvPr/>
        </p:nvSpPr>
        <p:spPr bwMode="auto">
          <a:xfrm>
            <a:off x="6410464" y="3886200"/>
            <a:ext cx="2448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5" name="Straight Connector 334"/>
          <p:cNvCxnSpPr/>
          <p:nvPr/>
        </p:nvCxnSpPr>
        <p:spPr>
          <a:xfrm>
            <a:off x="2483902" y="4643927"/>
            <a:ext cx="169743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495800" y="4649509"/>
            <a:ext cx="4304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6121914" y="4651246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781800" y="335863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1057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41" name="Line 32"/>
          <p:cNvSpPr>
            <a:spLocks noChangeShapeType="1"/>
          </p:cNvSpPr>
          <p:nvPr/>
        </p:nvSpPr>
        <p:spPr bwMode="auto">
          <a:xfrm>
            <a:off x="2400472" y="3931519"/>
            <a:ext cx="17945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2534730" y="33718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7205969" y="4306431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</a:p>
          <a:p>
            <a:r>
              <a:rPr lang="en-US" dirty="0"/>
              <a:t>~</a:t>
            </a:r>
          </a:p>
        </p:txBody>
      </p:sp>
      <p:cxnSp>
        <p:nvCxnSpPr>
          <p:cNvPr id="345" name="Straight Connector 344"/>
          <p:cNvCxnSpPr/>
          <p:nvPr/>
        </p:nvCxnSpPr>
        <p:spPr>
          <a:xfrm>
            <a:off x="7525286" y="4651425"/>
            <a:ext cx="1333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13500" y="4766055"/>
            <a:ext cx="1201100" cy="369332"/>
            <a:chOff x="1711823" y="4766055"/>
            <a:chExt cx="1201100" cy="369332"/>
          </a:xfrm>
        </p:grpSpPr>
        <p:sp>
          <p:nvSpPr>
            <p:cNvPr id="36885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5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600" y="4800600"/>
            <a:ext cx="1309577" cy="372682"/>
            <a:chOff x="3311357" y="4766055"/>
            <a:chExt cx="1309577" cy="372682"/>
          </a:xfrm>
        </p:grpSpPr>
        <p:sp>
          <p:nvSpPr>
            <p:cNvPr id="348" name="TextBox 347"/>
            <p:cNvSpPr txBox="1"/>
            <p:nvPr/>
          </p:nvSpPr>
          <p:spPr>
            <a:xfrm>
              <a:off x="331135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3537537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911897" y="4769405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2493" y="2733600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pulse length  400 µsec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0826" y="3244049"/>
            <a:ext cx="2363774" cy="1404151"/>
            <a:chOff x="150826" y="3244049"/>
            <a:chExt cx="2363774" cy="1404151"/>
          </a:xfrm>
        </p:grpSpPr>
        <p:grpSp>
          <p:nvGrpSpPr>
            <p:cNvPr id="7" name="Group 6"/>
            <p:cNvGrpSpPr/>
            <p:nvPr/>
          </p:nvGrpSpPr>
          <p:grpSpPr>
            <a:xfrm>
              <a:off x="1314730" y="3245063"/>
              <a:ext cx="1199870" cy="1403137"/>
              <a:chOff x="1314730" y="3200400"/>
              <a:chExt cx="1199870" cy="14031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7" name="Group 176"/>
            <p:cNvGrpSpPr/>
            <p:nvPr/>
          </p:nvGrpSpPr>
          <p:grpSpPr>
            <a:xfrm>
              <a:off x="150826" y="3244049"/>
              <a:ext cx="1199870" cy="1403137"/>
              <a:chOff x="1314730" y="3200400"/>
              <a:chExt cx="1199870" cy="140313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7" name="Group 206"/>
          <p:cNvGrpSpPr/>
          <p:nvPr/>
        </p:nvGrpSpPr>
        <p:grpSpPr>
          <a:xfrm>
            <a:off x="5277130" y="3245063"/>
            <a:ext cx="1199870" cy="1403137"/>
            <a:chOff x="1314730" y="3200400"/>
            <a:chExt cx="1199870" cy="1403137"/>
          </a:xfrm>
        </p:grpSpPr>
        <p:grpSp>
          <p:nvGrpSpPr>
            <p:cNvPr id="208" name="Group 207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4114800" y="3245063"/>
            <a:ext cx="1199870" cy="1403137"/>
            <a:chOff x="1314730" y="3200400"/>
            <a:chExt cx="1199870" cy="1403137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/>
          <p:cNvGrpSpPr/>
          <p:nvPr/>
        </p:nvGrpSpPr>
        <p:grpSpPr>
          <a:xfrm>
            <a:off x="5248629" y="4808918"/>
            <a:ext cx="1456971" cy="372682"/>
            <a:chOff x="4858104" y="4766055"/>
            <a:chExt cx="1456971" cy="372682"/>
          </a:xfrm>
        </p:grpSpPr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>
              <a:off x="5876925" y="476605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858104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213566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05923" y="47694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8"/>
          <a:stretch/>
        </p:blipFill>
        <p:spPr>
          <a:xfrm>
            <a:off x="2506159" y="1070880"/>
            <a:ext cx="2470654" cy="75384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r="15248"/>
          <a:stretch/>
        </p:blipFill>
        <p:spPr>
          <a:xfrm>
            <a:off x="5990034" y="1070880"/>
            <a:ext cx="840861" cy="75384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r="15135"/>
          <a:stretch/>
        </p:blipFill>
        <p:spPr>
          <a:xfrm>
            <a:off x="4959995" y="1070880"/>
            <a:ext cx="1047460" cy="75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893" y="1738893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12 / 21 Nova Cycles</a:t>
            </a:r>
            <a:endParaRPr lang="en-US" sz="1050" dirty="0"/>
          </a:p>
        </p:txBody>
      </p:sp>
      <p:sp>
        <p:nvSpPr>
          <p:cNvPr id="172" name="Text Box 42"/>
          <p:cNvSpPr txBox="1">
            <a:spLocks noChangeArrowheads="1"/>
          </p:cNvSpPr>
          <p:nvPr/>
        </p:nvSpPr>
        <p:spPr bwMode="auto">
          <a:xfrm>
            <a:off x="3170377" y="2116049"/>
            <a:ext cx="25539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4.2% Loss for Nova per Cycle</a:t>
            </a:r>
            <a:endParaRPr lang="en-US" sz="1400" dirty="0"/>
          </a:p>
          <a:p>
            <a:pPr eaLnBrk="1" hangingPunct="1"/>
            <a:r>
              <a:rPr lang="en-US" sz="1400" dirty="0" smtClean="0"/>
              <a:t>g-2 runs at 11.4 Hz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476.3.5.3 – Kicker Plate Design</a:t>
            </a:r>
          </a:p>
        </p:txBody>
      </p:sp>
      <p:pic>
        <p:nvPicPr>
          <p:cNvPr id="5" name="Picture 4" descr="plates_trolley_v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886200" cy="2855830"/>
          </a:xfrm>
          <a:prstGeom prst="rect">
            <a:avLst/>
          </a:prstGeom>
        </p:spPr>
      </p:pic>
      <p:pic>
        <p:nvPicPr>
          <p:cNvPr id="6" name="Picture 5" descr="dimensionsKickerPlat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00400"/>
            <a:ext cx="4478806" cy="2982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2706469"/>
            <a:ext cx="155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Current feed from PFN</a:t>
            </a:r>
            <a:endParaRPr lang="en-US" kern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18518" y="2742262"/>
            <a:ext cx="172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Crossover at end of strip line</a:t>
            </a:r>
            <a:endParaRPr lang="en-US" kern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03343" y="5638800"/>
            <a:ext cx="124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Trolley rail</a:t>
            </a:r>
            <a:endParaRPr lang="en-US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6172200"/>
            <a:ext cx="499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Kicker plates mounted in ring vacuum chamber</a:t>
            </a:r>
            <a:endParaRPr lang="en-US" kern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5410200"/>
            <a:ext cx="276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3 sets of strip line kickers</a:t>
            </a:r>
          </a:p>
          <a:p>
            <a:r>
              <a:rPr lang="en-US" kern="1200" dirty="0" smtClean="0"/>
              <a:t>Length = 1.7m each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91400" y="5334000"/>
            <a:ext cx="11430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43800" y="3200400"/>
            <a:ext cx="457200" cy="1447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38800" y="3352800"/>
            <a:ext cx="762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248400" y="4953000"/>
            <a:ext cx="7620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400800" y="4724400"/>
            <a:ext cx="838200" cy="1524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19200" y="3962400"/>
            <a:ext cx="1467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 821 plates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81200" y="1219200"/>
            <a:ext cx="1467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 989 plates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181600" y="2133600"/>
            <a:ext cx="3020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E989 plates and trolley rails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7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0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19400"/>
            <a:ext cx="4791019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114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vacuum chamber and kicker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6667" y="1874762"/>
            <a:ext cx="187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to PFN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772400" y="2286000"/>
            <a:ext cx="609600" cy="1828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58190" y="1983619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43600" y="2438400"/>
            <a:ext cx="4572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DSC009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4562874" cy="3048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219200" y="2438400"/>
            <a:ext cx="5181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00800" y="2438400"/>
            <a:ext cx="5334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DSC009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24400"/>
            <a:ext cx="2519163" cy="168280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Kicker </a:t>
            </a:r>
            <a:r>
              <a:rPr lang="en-US" dirty="0"/>
              <a:t>Plate Design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Rubin   g-2 Muon Ring Injection Review   May 21-22,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5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34118</TotalTime>
  <Words>3761</Words>
  <Application>Microsoft Macintosh PowerPoint</Application>
  <PresentationFormat>On-screen Show (4:3)</PresentationFormat>
  <Paragraphs>596</Paragraphs>
  <Slides>77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Default Design</vt:lpstr>
      <vt:lpstr>Equation</vt:lpstr>
      <vt:lpstr>PowerPoint Presentation</vt:lpstr>
      <vt:lpstr>Outline</vt:lpstr>
      <vt:lpstr>Storage Ring Kicker Requirements</vt:lpstr>
      <vt:lpstr>Kicker Design</vt:lpstr>
      <vt:lpstr>Outline</vt:lpstr>
      <vt:lpstr>Kicker Plate Design - amplitude</vt:lpstr>
      <vt:lpstr>476.3.5.3 – Kicker Plate Design - amplitude</vt:lpstr>
      <vt:lpstr>476.3.5.3 – Kicker Plate Design</vt:lpstr>
      <vt:lpstr>Kicker Plate Design</vt:lpstr>
      <vt:lpstr>PowerPoint Presentation</vt:lpstr>
      <vt:lpstr>Kicker Magnet</vt:lpstr>
      <vt:lpstr>Outline</vt:lpstr>
      <vt:lpstr>PowerPoint Presentation</vt:lpstr>
      <vt:lpstr>PowerPoint Presentation</vt:lpstr>
      <vt:lpstr>Blumlein schematic</vt:lpstr>
      <vt:lpstr>Current Generator </vt:lpstr>
      <vt:lpstr>PowerPoint Presentation</vt:lpstr>
      <vt:lpstr>476.3.5.5 – Thyratron</vt:lpstr>
      <vt:lpstr>PowerPoint Presentation</vt:lpstr>
      <vt:lpstr>Blumlein tubing</vt:lpstr>
      <vt:lpstr>PowerPoint Presentation</vt:lpstr>
      <vt:lpstr>Thyratron switch</vt:lpstr>
      <vt:lpstr>Thyratron and charging input</vt:lpstr>
      <vt:lpstr>PowerPoint Presentation</vt:lpstr>
      <vt:lpstr>4 –parallel coax to load</vt:lpstr>
      <vt:lpstr>Load Resistors</vt:lpstr>
      <vt:lpstr>PowerPoint Presentation</vt:lpstr>
      <vt:lpstr>PowerPoint Presentation</vt:lpstr>
      <vt:lpstr>Coupling to magnet</vt:lpstr>
      <vt:lpstr>PowerPoint Presentation</vt:lpstr>
      <vt:lpstr>Coupling from Blumlein to Load</vt:lpstr>
      <vt:lpstr>PowerPoint Presentation</vt:lpstr>
      <vt:lpstr>Outline</vt:lpstr>
      <vt:lpstr>PowerPoint Presentation</vt:lpstr>
      <vt:lpstr>PowerPoint Presentation</vt:lpstr>
      <vt:lpstr>PowerPoint Presentation</vt:lpstr>
      <vt:lpstr>g-2 Proposed Pulse Train (12 Hz mode) Loss of 1 Nova Pulse</vt:lpstr>
      <vt:lpstr>Outline</vt:lpstr>
      <vt:lpstr>Kicker-Pulser Tests</vt:lpstr>
      <vt:lpstr>PowerPoint Presentation</vt:lpstr>
      <vt:lpstr>12.5 W Blumlein</vt:lpstr>
      <vt:lpstr>PowerPoint Presentation</vt:lpstr>
      <vt:lpstr>Kicker pulse</vt:lpstr>
      <vt:lpstr>Kicker pulse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Risks</vt:lpstr>
      <vt:lpstr>Outline</vt:lpstr>
      <vt:lpstr>Quality Assurance</vt:lpstr>
      <vt:lpstr>Summary</vt:lpstr>
      <vt:lpstr>END</vt:lpstr>
      <vt:lpstr>CBO amplitude and Muon capture</vt:lpstr>
      <vt:lpstr>PowerPoint Presentation</vt:lpstr>
      <vt:lpstr>WBS 476.3.5 ES&amp;H</vt:lpstr>
      <vt:lpstr>PowerPoint Presentation</vt:lpstr>
      <vt:lpstr>Faraday Magnetometer</vt:lpstr>
      <vt:lpstr>Modeling of Kicker-pulser</vt:lpstr>
      <vt:lpstr>PowerPoint Presentation</vt:lpstr>
      <vt:lpstr>Current Generator </vt:lpstr>
      <vt:lpstr>PowerPoint Presentation</vt:lpstr>
      <vt:lpstr>PowerPoint Presentation</vt:lpstr>
      <vt:lpstr>Kicker pulse </vt:lpstr>
      <vt:lpstr>PowerPoint Presentation</vt:lpstr>
      <vt:lpstr>Rise/fall and width</vt:lpstr>
      <vt:lpstr>Summary</vt:lpstr>
      <vt:lpstr>PowerPoint Presentation</vt:lpstr>
      <vt:lpstr>PowerPoint Presentation</vt:lpstr>
      <vt:lpstr>Pulse Forming Network</vt:lpstr>
      <vt:lpstr>PowerPoint Presentation</vt:lpstr>
      <vt:lpstr>Kicker Magnet</vt:lpstr>
      <vt:lpstr>476.3.5.4 – Pulse Forming Network</vt:lpstr>
      <vt:lpstr>PowerPoint Presentation</vt:lpstr>
      <vt:lpstr>PowerPoint Presentation</vt:lpstr>
      <vt:lpstr>g-2 Proposed Pulse Train (11.4 Hz mode) Extended Cycle Length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660</cp:revision>
  <dcterms:created xsi:type="dcterms:W3CDTF">2003-12-02T22:53:08Z</dcterms:created>
  <dcterms:modified xsi:type="dcterms:W3CDTF">2015-06-12T01:06:37Z</dcterms:modified>
</cp:coreProperties>
</file>