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766" r:id="rId2"/>
    <p:sldId id="798" r:id="rId3"/>
    <p:sldId id="801" r:id="rId4"/>
    <p:sldId id="885" r:id="rId5"/>
    <p:sldId id="834" r:id="rId6"/>
    <p:sldId id="910" r:id="rId7"/>
    <p:sldId id="907" r:id="rId8"/>
    <p:sldId id="920" r:id="rId9"/>
    <p:sldId id="914" r:id="rId10"/>
    <p:sldId id="868" r:id="rId11"/>
    <p:sldId id="860" r:id="rId12"/>
    <p:sldId id="908" r:id="rId13"/>
    <p:sldId id="919" r:id="rId14"/>
    <p:sldId id="922" r:id="rId15"/>
    <p:sldId id="912" r:id="rId16"/>
    <p:sldId id="913" r:id="rId17"/>
    <p:sldId id="906" r:id="rId18"/>
    <p:sldId id="852" r:id="rId19"/>
    <p:sldId id="846" r:id="rId20"/>
    <p:sldId id="865" r:id="rId21"/>
    <p:sldId id="864" r:id="rId22"/>
    <p:sldId id="848" r:id="rId23"/>
    <p:sldId id="843" r:id="rId24"/>
    <p:sldId id="825" r:id="rId25"/>
    <p:sldId id="915" r:id="rId26"/>
    <p:sldId id="841" r:id="rId27"/>
    <p:sldId id="869" r:id="rId28"/>
    <p:sldId id="881" r:id="rId29"/>
    <p:sldId id="811" r:id="rId30"/>
    <p:sldId id="828" r:id="rId31"/>
    <p:sldId id="829" r:id="rId32"/>
    <p:sldId id="836" r:id="rId33"/>
    <p:sldId id="833" r:id="rId34"/>
    <p:sldId id="894" r:id="rId35"/>
    <p:sldId id="902" r:id="rId36"/>
    <p:sldId id="857" r:id="rId37"/>
    <p:sldId id="830" r:id="rId38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00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0" autoAdjust="0"/>
    <p:restoredTop sz="94415" autoAdjust="0"/>
  </p:normalViewPr>
  <p:slideViewPr>
    <p:cSldViewPr>
      <p:cViewPr>
        <p:scale>
          <a:sx n="112" d="100"/>
          <a:sy n="112" d="100"/>
        </p:scale>
        <p:origin x="-12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D760-FAA0-AE44-8D73-C04087E241BD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A5E9-D3C0-AE45-A92B-A5E3780B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92F-BA0A-3048-861E-110440E589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2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29400"/>
            <a:ext cx="4953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573520"/>
            <a:ext cx="441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de-DE" dirty="0" smtClean="0"/>
              <a:t>g-2 </a:t>
            </a:r>
            <a:r>
              <a:rPr lang="de-DE" dirty="0" err="1" smtClean="0"/>
              <a:t>Collaboration</a:t>
            </a:r>
            <a:r>
              <a:rPr lang="de-DE" dirty="0" smtClean="0"/>
              <a:t> Meeting - Kicker Status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27A71B87-488D-2746-8DA6-6B7EAA69EF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1623" y="6577329"/>
            <a:ext cx="1846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dirty="0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52400" y="64770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11/19/2015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ilicon-controlled_rectifier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4.em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5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5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86000"/>
            <a:ext cx="723900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Kicker Status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447800" y="3810000"/>
            <a:ext cx="7010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 smtClean="0"/>
          </a:p>
          <a:p>
            <a:pPr algn="r"/>
            <a:r>
              <a:rPr lang="en-US" dirty="0" smtClean="0"/>
              <a:t> Collaboration Meeting</a:t>
            </a:r>
          </a:p>
          <a:p>
            <a:pPr algn="r"/>
            <a:r>
              <a:rPr lang="en-US" dirty="0" smtClean="0"/>
              <a:t>November 19, </a:t>
            </a:r>
            <a:r>
              <a:rPr lang="en-US" dirty="0" smtClean="0"/>
              <a:t>2015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David Rubin </a:t>
            </a:r>
            <a:r>
              <a:rPr lang="en-US" smtClean="0"/>
              <a:t>for </a:t>
            </a:r>
            <a:endParaRPr lang="en-US" smtClean="0"/>
          </a:p>
          <a:p>
            <a:pPr algn="r"/>
            <a:r>
              <a:rPr lang="en-US" smtClean="0"/>
              <a:t>Alexander </a:t>
            </a:r>
            <a:r>
              <a:rPr lang="en-US" dirty="0" err="1" smtClean="0"/>
              <a:t>Mikhailichenko</a:t>
            </a:r>
            <a:r>
              <a:rPr lang="en-US" dirty="0" smtClean="0"/>
              <a:t> &amp; </a:t>
            </a:r>
            <a:r>
              <a:rPr lang="en-US" dirty="0" err="1" smtClean="0"/>
              <a:t>SeungCheon</a:t>
            </a:r>
            <a:r>
              <a:rPr lang="en-US" dirty="0" smtClean="0"/>
              <a:t> </a:t>
            </a:r>
            <a:r>
              <a:rPr lang="en-US" dirty="0" smtClean="0"/>
              <a:t>Kim &amp; Andre </a:t>
            </a:r>
            <a:r>
              <a:rPr lang="en-US" dirty="0" err="1" smtClean="0"/>
              <a:t>Frankenthal</a:t>
            </a:r>
            <a:endParaRPr lang="en-US" dirty="0" smtClean="0"/>
          </a:p>
          <a:p>
            <a:pPr algn="r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60570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2" b="2198"/>
          <a:stretch/>
        </p:blipFill>
        <p:spPr bwMode="auto">
          <a:xfrm>
            <a:off x="0" y="1124712"/>
            <a:ext cx="4592847" cy="45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447800" y="152400"/>
            <a:ext cx="632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/>
              <a:t>Electronics</a:t>
            </a:r>
            <a:r>
              <a:rPr lang="en-US" sz="3200" dirty="0" smtClean="0"/>
              <a:t> - Charging </a:t>
            </a:r>
            <a:r>
              <a:rPr lang="en-US" sz="3200" dirty="0" smtClean="0"/>
              <a:t>Circuit</a:t>
            </a:r>
            <a:endParaRPr lang="en-US" sz="3200" dirty="0"/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1905000" y="5661025"/>
            <a:ext cx="471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 tooltip="Silicon-controlled rectifier"/>
              </a:rPr>
              <a:t>SCR</a:t>
            </a:r>
            <a:r>
              <a:rPr lang="en-US" sz="1800"/>
              <a:t> — Silicon Controlled Rectifier -Thyristor</a:t>
            </a: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6"/>
          <a:stretch>
            <a:fillRect/>
          </a:stretch>
        </p:blipFill>
        <p:spPr bwMode="auto">
          <a:xfrm>
            <a:off x="457200" y="4800600"/>
            <a:ext cx="12811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7" name="TextBox 17"/>
          <p:cNvSpPr txBox="1">
            <a:spLocks noChangeArrowheads="1"/>
          </p:cNvSpPr>
          <p:nvPr/>
        </p:nvSpPr>
        <p:spPr bwMode="auto">
          <a:xfrm>
            <a:off x="214313" y="3309938"/>
            <a:ext cx="152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40 kHz switching device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1676400" y="6140450"/>
            <a:ext cx="701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The time between </a:t>
            </a:r>
            <a:r>
              <a:rPr lang="ja-JP" altLang="en-US" sz="1800" dirty="0"/>
              <a:t>“</a:t>
            </a:r>
            <a:r>
              <a:rPr lang="en-US" altLang="ja-JP" sz="1800" dirty="0"/>
              <a:t>charge now</a:t>
            </a:r>
            <a:r>
              <a:rPr lang="ja-JP" altLang="en-US" sz="1800" dirty="0"/>
              <a:t>”</a:t>
            </a:r>
            <a:r>
              <a:rPr lang="en-US" altLang="ja-JP" sz="1800" dirty="0"/>
              <a:t> and the </a:t>
            </a:r>
            <a:r>
              <a:rPr lang="en-US" altLang="ja-JP" sz="1800" dirty="0" err="1"/>
              <a:t>thyratron</a:t>
            </a:r>
            <a:r>
              <a:rPr lang="en-US" altLang="ja-JP" sz="1800" dirty="0"/>
              <a:t> triggering </a:t>
            </a:r>
            <a:r>
              <a:rPr lang="en-US" altLang="ja-JP" sz="1800" dirty="0" smtClean="0"/>
              <a:t>~ 2 </a:t>
            </a:r>
            <a:r>
              <a:rPr lang="en-US" altLang="ja-JP" sz="1800" dirty="0" err="1"/>
              <a:t>ms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19400" y="2514600"/>
            <a:ext cx="1295400" cy="3810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TextBox 25"/>
          <p:cNvSpPr txBox="1">
            <a:spLocks noChangeArrowheads="1"/>
          </p:cNvSpPr>
          <p:nvPr/>
        </p:nvSpPr>
        <p:spPr bwMode="auto">
          <a:xfrm>
            <a:off x="214313" y="14478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 b="1">
                <a:solidFill>
                  <a:srgbClr val="FF0000"/>
                </a:solidFill>
              </a:rPr>
              <a:t>“</a:t>
            </a:r>
            <a:r>
              <a:rPr lang="en-US" altLang="ja-JP" sz="1600" b="1">
                <a:solidFill>
                  <a:srgbClr val="FF0000"/>
                </a:solidFill>
              </a:rPr>
              <a:t>Inhibit</a:t>
            </a:r>
            <a:r>
              <a:rPr lang="ja-JP" altLang="en-US" sz="1600" b="1">
                <a:solidFill>
                  <a:srgbClr val="FF0000"/>
                </a:solidFill>
              </a:rPr>
              <a:t>”</a:t>
            </a:r>
            <a:r>
              <a:rPr lang="en-US" altLang="ja-JP" sz="1600" b="1">
                <a:solidFill>
                  <a:srgbClr val="FF0000"/>
                </a:solidFill>
              </a:rPr>
              <a:t> input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18" name="Picture 1" descr="blumlein_transform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442557" y="2796443"/>
            <a:ext cx="536428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72400" y="1066800"/>
            <a:ext cx="893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thyratron</a:t>
            </a:r>
            <a:endParaRPr lang="en-US" sz="14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657600"/>
            <a:ext cx="8839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96000" y="3657600"/>
            <a:ext cx="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867400" y="4495800"/>
            <a:ext cx="381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67400" y="4572000"/>
            <a:ext cx="3048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943600" y="4648200"/>
            <a:ext cx="1524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114800" y="1905000"/>
            <a:ext cx="533400" cy="2362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sist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65734"/>
            <a:ext cx="2133600" cy="7964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096000" y="1143000"/>
            <a:ext cx="38100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14800" y="1969008"/>
            <a:ext cx="457200" cy="1219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209800"/>
            <a:ext cx="60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5k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pic>
        <p:nvPicPr>
          <p:cNvPr id="4" name="Content Placeholder 3" descr="DSC012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3508"/>
          <a:stretch>
            <a:fillRect/>
          </a:stretch>
        </p:blipFill>
        <p:spPr>
          <a:xfrm>
            <a:off x="3553817" y="1066800"/>
            <a:ext cx="5590183" cy="307438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828800"/>
            <a:ext cx="32250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each of three kickers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Thyratron</a:t>
            </a:r>
            <a:r>
              <a:rPr lang="en-US" dirty="0" smtClean="0"/>
              <a:t> driver</a:t>
            </a:r>
          </a:p>
          <a:p>
            <a:r>
              <a:rPr lang="en-US" dirty="0" smtClean="0"/>
              <a:t>       (heater, reservoir, trigger)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Charging supply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voltage </a:t>
            </a:r>
            <a:r>
              <a:rPr lang="en-US" dirty="0" smtClean="0"/>
              <a:t>supply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voltage transformer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Thyratron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76600" y="2743200"/>
            <a:ext cx="1752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67000" y="3429000"/>
            <a:ext cx="4191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8400" y="3124200"/>
            <a:ext cx="4953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19200" y="4495800"/>
            <a:ext cx="51347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 hand at Cornell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thyratron</a:t>
            </a:r>
            <a:r>
              <a:rPr lang="en-US" dirty="0" smtClean="0"/>
              <a:t> driver (commercially available)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3</a:t>
            </a:r>
            <a:r>
              <a:rPr lang="en-US" dirty="0" smtClean="0"/>
              <a:t> charging supplies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3 high voltage supplies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3 transformers (some modification required)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thyratrons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3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s\Visit to Brookhaven July 26-27 2011\Collaboration meeting Nov 18-21 2015 at Fermilab\Photos\IMG_02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b="13031"/>
          <a:stretch/>
        </p:blipFill>
        <p:spPr bwMode="auto">
          <a:xfrm>
            <a:off x="1752600" y="914400"/>
            <a:ext cx="6139962" cy="45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715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ransformer tanks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Kicker Control and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914400"/>
            <a:ext cx="5105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sz="2400" b="1" dirty="0" smtClean="0"/>
              <a:t>Control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driver - on/off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High voltage supply  - on/off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Oil pump- on/off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Flourinert</a:t>
            </a:r>
            <a:r>
              <a:rPr lang="en-US" sz="2000" dirty="0"/>
              <a:t> pump – on/</a:t>
            </a:r>
            <a:r>
              <a:rPr lang="en-US" sz="2000" dirty="0" smtClean="0"/>
              <a:t>off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lvl="0"/>
            <a:r>
              <a:rPr lang="en-US" sz="2400" b="1" dirty="0"/>
              <a:t>Tunable parameters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heater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gas reservoir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Charging voltage =&gt; kicker field</a:t>
            </a:r>
          </a:p>
          <a:p>
            <a:pPr lvl="0"/>
            <a:endParaRPr lang="en-US" sz="2400" b="1" dirty="0" smtClean="0"/>
          </a:p>
          <a:p>
            <a:pPr lvl="0"/>
            <a:r>
              <a:rPr lang="en-US" sz="2400" b="1" dirty="0" smtClean="0"/>
              <a:t>Triggers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High voltage inhibit (HV to capacitors)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Charging </a:t>
            </a:r>
            <a:r>
              <a:rPr lang="en-US" sz="2000" dirty="0" err="1"/>
              <a:t>thyristor</a:t>
            </a:r>
            <a:r>
              <a:rPr lang="en-US" sz="2000" dirty="0"/>
              <a:t> </a:t>
            </a:r>
            <a:r>
              <a:rPr lang="en-US" sz="2000" dirty="0" smtClean="0"/>
              <a:t> (</a:t>
            </a:r>
            <a:r>
              <a:rPr lang="en-US" sz="2000" dirty="0"/>
              <a:t>Cap bank to HV transformer)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trigger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343400" y="838200"/>
            <a:ext cx="48006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lvl="1"/>
            <a:endParaRPr lang="en-US" sz="2400" dirty="0"/>
          </a:p>
          <a:p>
            <a:pPr lvl="0"/>
            <a:r>
              <a:rPr lang="en-US" sz="2400" b="1" dirty="0" smtClean="0"/>
              <a:t>Monitoring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heater current and </a:t>
            </a:r>
            <a:r>
              <a:rPr lang="en-US" sz="2000" dirty="0" smtClean="0"/>
              <a:t>voltage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and reservoir current and voltage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Blumlein</a:t>
            </a:r>
            <a:r>
              <a:rPr lang="en-US" sz="2000" dirty="0" smtClean="0"/>
              <a:t> </a:t>
            </a:r>
            <a:r>
              <a:rPr lang="en-US" sz="2000" dirty="0"/>
              <a:t>charging </a:t>
            </a:r>
            <a:r>
              <a:rPr lang="en-US" sz="2000" dirty="0" smtClean="0"/>
              <a:t>voltage   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current(~100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s </a:t>
            </a:r>
            <a:r>
              <a:rPr lang="en-US" sz="2000" dirty="0"/>
              <a:t>time scale</a:t>
            </a:r>
            <a:r>
              <a:rPr lang="en-US" sz="2000" dirty="0" smtClean="0"/>
              <a:t>) digitized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Oil flow gauge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Kicker Current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nd Kicker B</a:t>
            </a:r>
            <a:r>
              <a:rPr lang="en-US" sz="2000" dirty="0"/>
              <a:t>-</a:t>
            </a:r>
            <a:r>
              <a:rPr lang="en-US" sz="2000" dirty="0" smtClean="0"/>
              <a:t>field  (</a:t>
            </a:r>
            <a:r>
              <a:rPr lang="en-US" sz="2000" dirty="0"/>
              <a:t>C</a:t>
            </a:r>
            <a:r>
              <a:rPr lang="en-US" sz="2000" dirty="0" smtClean="0"/>
              <a:t>ornell digitizer)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4572000"/>
            <a:ext cx="30700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Interlocks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Oil flow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Thyratron</a:t>
            </a:r>
            <a:r>
              <a:rPr lang="en-US" sz="2000" dirty="0" smtClean="0"/>
              <a:t> heater timer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tc.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2592" y="6135061"/>
            <a:ext cx="53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2810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33775" y="152400"/>
            <a:ext cx="3298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 and Monitoring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2286000"/>
            <a:ext cx="8125082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14400"/>
            <a:ext cx="3886200" cy="2765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143000"/>
            <a:ext cx="436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 interface to Intel Galileo microprocessor via </a:t>
            </a:r>
            <a:r>
              <a:rPr lang="en-US" dirty="0" err="1" smtClean="0"/>
              <a:t>ethernet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8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r="3520" b="12979"/>
          <a:stretch/>
        </p:blipFill>
        <p:spPr>
          <a:xfrm>
            <a:off x="2743200" y="914400"/>
            <a:ext cx="6111992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4191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Operating and programming panel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7" name="Picture 3" descr="C:\Docs\Visit to Brookhaven July 26-27 2011\Collaboration meeting Nov 18-21 2015 at Fermilab\Photos\Pictures\IMG_0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373380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213" y="5658771"/>
            <a:ext cx="157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Arduino</a:t>
            </a:r>
            <a:r>
              <a:rPr lang="en-US" dirty="0" smtClean="0"/>
              <a:t> 2560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2041" y="249485"/>
            <a:ext cx="399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Prototype Microprocessor Contro</a:t>
            </a:r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 flipV="1">
            <a:off x="1905000" y="4343400"/>
            <a:ext cx="2676213" cy="1500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63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5638800" cy="4229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285690"/>
            <a:ext cx="165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Test Triggers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52474" y="5953617"/>
            <a:ext cx="508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pulses programmed in microprocessor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9" b="24241"/>
          <a:stretch/>
        </p:blipFill>
        <p:spPr>
          <a:xfrm>
            <a:off x="1752600" y="1274884"/>
            <a:ext cx="5791200" cy="3569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105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from current monitor (upper graph); optical monitor (lower graph)</a:t>
            </a:r>
            <a:r>
              <a:rPr lang="en-US" dirty="0" smtClean="0"/>
              <a:t>.</a:t>
            </a:r>
          </a:p>
          <a:p>
            <a:r>
              <a:rPr lang="en-US" dirty="0"/>
              <a:t> </a:t>
            </a:r>
            <a:r>
              <a:rPr lang="en-US" dirty="0" smtClean="0"/>
              <a:t>        (Cornell digitizer)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78211" y="238145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2819400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100 ns/div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0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6601" r="20086" b="-1290"/>
          <a:stretch/>
        </p:blipFill>
        <p:spPr>
          <a:xfrm>
            <a:off x="323529" y="1295400"/>
            <a:ext cx="3791048" cy="37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941168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1988840"/>
            <a:ext cx="30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1196752"/>
            <a:ext cx="427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applied to Blumlein</a:t>
            </a:r>
          </a:p>
          <a:p>
            <a:r>
              <a:rPr lang="en-US" dirty="0" smtClean="0"/>
              <a:t>(Voltage at secondary windings)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91880" y="3861048"/>
            <a:ext cx="72008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2963528" y="1519918"/>
            <a:ext cx="1752488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15816" y="2348880"/>
            <a:ext cx="2111040" cy="9268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90600" y="6569075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4716016" y="3140968"/>
            <a:ext cx="3891631" cy="3073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148064" y="2636912"/>
            <a:ext cx="936104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03648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08376" y="5085184"/>
            <a:ext cx="171980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44280" y="4581128"/>
            <a:ext cx="315996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576" y="6926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Charging transformer characteristics contributing to signal after main pulse?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12760" y="130940"/>
            <a:ext cx="481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Charging </a:t>
            </a:r>
            <a:r>
              <a:rPr lang="en-US" sz="2800" dirty="0" smtClean="0"/>
              <a:t>current and voltage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98944" y="6407226"/>
            <a:ext cx="191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(Galileo digitizer)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95350"/>
            <a:ext cx="6315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7332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Pearson 3212;   50 kV;  4kA;  12 Hz,  Full length Kicker ≈127 cm (50”)</a:t>
            </a:r>
          </a:p>
          <a:p>
            <a:pPr algn="ctr"/>
            <a:r>
              <a:rPr lang="en-US" dirty="0" smtClean="0"/>
              <a:t>The tail is generated by impedance mismatch? 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38200" y="65690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8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Status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pulse forming network</a:t>
            </a:r>
            <a:endParaRPr lang="en-US" dirty="0" smtClean="0"/>
          </a:p>
          <a:p>
            <a:r>
              <a:rPr lang="en-US" dirty="0"/>
              <a:t>Kicker plates and trolley rails</a:t>
            </a:r>
            <a:r>
              <a:rPr lang="en-US" dirty="0" smtClean="0"/>
              <a:t>		</a:t>
            </a:r>
            <a:endParaRPr lang="en-US" sz="17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Power Supply</a:t>
            </a:r>
          </a:p>
          <a:p>
            <a:r>
              <a:rPr lang="en-US" dirty="0" smtClean="0"/>
              <a:t>Controls</a:t>
            </a:r>
            <a:r>
              <a:rPr lang="en-US" dirty="0" smtClean="0">
                <a:solidFill>
                  <a:srgbClr val="000000"/>
                </a:solidFill>
              </a:rPr>
              <a:t>			</a:t>
            </a:r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>
                <a:solidFill>
                  <a:srgbClr val="000000"/>
                </a:solidFill>
              </a:rPr>
              <a:t>Pulse characteristics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0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5" name="Picture 4" descr="kicker_pul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184777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1" y="1905000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Representation of kicker pulse for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6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	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519083"/>
            <a:ext cx="8229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8" name="Picture 7" descr="kicker_featu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2130136"/>
            <a:ext cx="5410200" cy="4180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710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kicker effectiveness with simulation – compare 4 configurations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2954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4-Uniform field/120ns rectangular pulse (ideal)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3-Curved plates/120ns rectangular pulse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2-Curved plates/measured pulse less tail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1- Curved plates/ measured pulse with tail (actual)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3276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Capture efficiency reduced 17% due to imperfections of kick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537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Temporal non-uniformity of kicker pulse can introduce early to late 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systematic</a:t>
            </a:r>
            <a:endParaRPr 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62100"/>
            <a:ext cx="8064500" cy="4686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83820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g-2 Collaboration Meeting - Kicker Status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838200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152400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Matching Tuner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72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98015"/>
            <a:ext cx="5191666" cy="3585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8024" y="2636912"/>
            <a:ext cx="1656184" cy="1872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6672"/>
            <a:ext cx="4928748" cy="4136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7266" y="5284544"/>
            <a:ext cx="258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Faraday magnetometer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1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b="25448"/>
          <a:stretch/>
        </p:blipFill>
        <p:spPr>
          <a:xfrm>
            <a:off x="2438400" y="457200"/>
            <a:ext cx="475179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747183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pulser plate made for replacement of pulsed PS lost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50900"/>
            <a:ext cx="6400800" cy="5156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" y="6492875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g-2 Collaboration Meeting - Kicker Status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87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lumlein-mo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85800"/>
            <a:ext cx="848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993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equal to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(</a:t>
            </a:r>
            <a:r>
              <a:rPr lang="en-US" sz="1600" dirty="0" err="1" smtClean="0"/>
              <a:t>thyratron</a:t>
            </a:r>
            <a:r>
              <a:rPr lang="en-US" sz="1600" dirty="0" smtClean="0"/>
              <a:t>) at ground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13" name="Blumlein_transmission_line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3124200"/>
            <a:ext cx="4399176" cy="3083242"/>
          </a:xfrm>
          <a:prstGeom prst="rect">
            <a:avLst/>
          </a:prstGeom>
        </p:spPr>
      </p:pic>
      <p:pic>
        <p:nvPicPr>
          <p:cNvPr id="4" name="Charge_line_animatio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248" y="3352800"/>
            <a:ext cx="3751751" cy="248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3383" y="2262426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transmission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½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floats</a:t>
            </a:r>
            <a:endParaRPr lang="en-US" sz="16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67400"/>
            <a:ext cx="2612091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length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81000" y="64928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9718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214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12.5 Ohm </a:t>
            </a:r>
            <a:r>
              <a:rPr lang="en-US" dirty="0" err="1" smtClean="0"/>
              <a:t>Blumlein</a:t>
            </a:r>
            <a:endParaRPr lang="en-US" dirty="0"/>
          </a:p>
        </p:txBody>
      </p:sp>
      <p:pic>
        <p:nvPicPr>
          <p:cNvPr id="19" name="Picture 18" descr="12-5ohmblumle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1368"/>
            <a:ext cx="8229600" cy="51018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60198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5000A X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/>
              <a:t> = 62.5kV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7270" y="347330"/>
            <a:ext cx="1981200" cy="47917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1200" y="3810000"/>
            <a:ext cx="289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parallel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Arial"/>
                <a:cs typeface="Arial"/>
              </a:rPr>
              <a:t>coaxial cables couple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Blumlein</a:t>
            </a:r>
            <a:r>
              <a:rPr lang="en-US" dirty="0" smtClean="0">
                <a:latin typeface="Arial"/>
                <a:cs typeface="Arial"/>
              </a:rPr>
              <a:t> to load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2391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62600" y="4029670"/>
            <a:ext cx="2402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properties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magnet</a:t>
            </a:r>
            <a:r>
              <a:rPr lang="en-US" dirty="0" smtClean="0"/>
              <a:t>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thyratron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magnet</a:t>
            </a:r>
            <a:r>
              <a:rPr lang="en-US" dirty="0" smtClean="0"/>
              <a:t>  = ½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thyratron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Thyratron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065712"/>
              </p:ext>
            </p:extLst>
          </p:nvPr>
        </p:nvGraphicFramePr>
        <p:xfrm>
          <a:off x="2449878" y="1213293"/>
          <a:ext cx="3708400" cy="2225040"/>
        </p:xfrm>
        <a:graphic>
          <a:graphicData uri="http://schemas.openxmlformats.org/drawingml/2006/table">
            <a:tbl>
              <a:tblPr firstRow="1" bandRow="1"/>
              <a:tblGrid>
                <a:gridCol w="2260600"/>
                <a:gridCol w="1447800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Thyratron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CX1725X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Peak Voltage [kV]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Peak Current [kA]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dI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dt</a:t>
                      </a:r>
                      <a:r>
                        <a:rPr lang="en-US" dirty="0" smtClean="0"/>
                        <a:t>       [kA/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</a:t>
                      </a:r>
                      <a:r>
                        <a:rPr lang="en-US" dirty="0" smtClean="0"/>
                        <a:t>]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&gt;300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Repetition</a:t>
                      </a:r>
                      <a:r>
                        <a:rPr lang="en-US" baseline="0" dirty="0" smtClean="0"/>
                        <a:t> rate [Hz]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Grids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35877" y="4029670"/>
            <a:ext cx="3264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10.8mrad kick corresponds to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=&gt;  5000 A  (E989 kicker plates)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ysClr val="windowText" lastClr="000000"/>
                </a:solidFill>
              </a:rPr>
              <a:t> </a:t>
            </a:r>
            <a:r>
              <a:rPr lang="en-US" sz="1800" kern="1200" dirty="0" smtClean="0">
                <a:solidFill>
                  <a:sysClr val="windowText" lastClr="000000"/>
                </a:solidFill>
              </a:rPr>
              <a:t>  =&gt; 62.5 kV with 12.5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W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+mn-lt"/>
                <a:cs typeface="Symbol" charset="2"/>
              </a:rPr>
              <a:t>load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66" y="5373469"/>
            <a:ext cx="895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CX1725X – 62.5 kV and 10kA at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thyratron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required to deliver 5kA to 12.5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load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1200" dirty="0">
                <a:solidFill>
                  <a:sysClr val="windowText" lastClr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+mn-lt"/>
                <a:ea typeface="Zapf Dingbats"/>
                <a:cs typeface="Zapf Dingbats"/>
                <a:sym typeface="Zapf Dingbats"/>
              </a:rPr>
              <a:t> at 100 Hz with rise time &lt; 20 ns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953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12.8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285 to 336 Gauss</a:t>
            </a:r>
          </a:p>
          <a:p>
            <a:r>
              <a:rPr lang="en-US" sz="2000" dirty="0" smtClean="0"/>
              <a:t>Integrated B-field ~ 1.11 to 1.31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1.3m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00" y="908720"/>
            <a:ext cx="6800800" cy="51343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8077200" cy="365125"/>
          </a:xfrm>
          <a:prstGeom prst="rect">
            <a:avLst/>
          </a:prstGeom>
        </p:spPr>
        <p:txBody>
          <a:bodyPr/>
          <a:lstStyle/>
          <a:p>
            <a:r>
              <a:rPr lang="de-DE" sz="1050" smtClean="0"/>
              <a:t>g-2 Collaboration Meeting - Kicker Status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2286000" y="152400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33600"/>
            <a:ext cx="1904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Vacuum chamber with kicker magnet</a:t>
            </a:r>
            <a:endParaRPr lang="en-US" dirty="0"/>
          </a:p>
        </p:txBody>
      </p:sp>
      <p:cxnSp>
        <p:nvCxnSpPr>
          <p:cNvPr id="5" name="Straight Arrow Connector 4"/>
          <p:cNvCxnSpPr>
            <a:stCxn id="2" idx="2"/>
          </p:cNvCxnSpPr>
          <p:nvPr/>
        </p:nvCxnSpPr>
        <p:spPr>
          <a:xfrm>
            <a:off x="952500" y="2718376"/>
            <a:ext cx="1638300" cy="634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42" y="4759070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coax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52600" y="4343400"/>
            <a:ext cx="2971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 descr="DSC012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350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90600" y="6467772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7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Coupling to magnet</a:t>
            </a:r>
            <a:endParaRPr lang="en-US" dirty="0"/>
          </a:p>
        </p:txBody>
      </p:sp>
      <p:pic>
        <p:nvPicPr>
          <p:cNvPr id="4" name="Content Placeholder 3" descr="DSC01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5805264"/>
            <a:ext cx="2076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load resistors</a:t>
            </a:r>
          </a:p>
          <a:p>
            <a:r>
              <a:rPr lang="en-US" dirty="0" smtClean="0"/>
              <a:t>(12.5Ω equivalent)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688" y="589231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50Ω  coaxial cables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5805264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59632" y="3212976"/>
            <a:ext cx="792088" cy="266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3140968"/>
            <a:ext cx="720080" cy="27363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24328" y="3501008"/>
            <a:ext cx="864096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48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flourinert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908720"/>
            <a:ext cx="2664296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3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1219200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267200" y="1752600"/>
            <a:ext cx="3276600" cy="11864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52400"/>
            <a:ext cx="300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Pulse characteristics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80439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Broader flat top can be obtained with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Longer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Shorter kickers (and additional kickers to achieve integrated kick)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Fine tuning of </a:t>
            </a:r>
            <a:r>
              <a:rPr lang="en-US" dirty="0" err="1" smtClean="0"/>
              <a:t>thyratron</a:t>
            </a:r>
            <a:r>
              <a:rPr lang="en-US" dirty="0" smtClean="0"/>
              <a:t> gas pressure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Compensation of mismatched lengths of </a:t>
            </a:r>
            <a:r>
              <a:rPr lang="en-US" dirty="0" err="1" smtClean="0"/>
              <a:t>Blumlein</a:t>
            </a:r>
            <a:r>
              <a:rPr lang="en-US" dirty="0" smtClean="0"/>
              <a:t> transmission lines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Tail can be reduced with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matching of </a:t>
            </a:r>
            <a:r>
              <a:rPr lang="en-US" dirty="0" err="1" smtClean="0"/>
              <a:t>blumlein</a:t>
            </a:r>
            <a:r>
              <a:rPr lang="en-US" dirty="0"/>
              <a:t>,</a:t>
            </a:r>
            <a:r>
              <a:rPr lang="en-US" dirty="0" smtClean="0"/>
              <a:t> cables, and load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Kilovac</a:t>
            </a:r>
            <a:r>
              <a:rPr lang="en-US" dirty="0" smtClean="0"/>
              <a:t> switch to eliminate bleed through of charging transformer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i="1" dirty="0" smtClean="0"/>
              <a:t>Temporal non-uniformity of kicker pulse can introduce early to late systematic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(</a:t>
            </a:r>
            <a:r>
              <a:rPr lang="en-US" i="1" dirty="0" err="1" smtClean="0"/>
              <a:t>SeungCheon</a:t>
            </a:r>
            <a:r>
              <a:rPr lang="en-US" i="1" dirty="0" smtClean="0"/>
              <a:t> Kim – Wednesday talk)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0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lumlein-mo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85800"/>
            <a:ext cx="848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993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equal to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(</a:t>
            </a:r>
            <a:r>
              <a:rPr lang="en-US" sz="1600" dirty="0" err="1" smtClean="0"/>
              <a:t>thyratron</a:t>
            </a:r>
            <a:r>
              <a:rPr lang="en-US" sz="1600" dirty="0" smtClean="0"/>
              <a:t>) at ground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13" name="Blumlein_transmission_line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3124200"/>
            <a:ext cx="4399176" cy="3083242"/>
          </a:xfrm>
          <a:prstGeom prst="rect">
            <a:avLst/>
          </a:prstGeom>
        </p:spPr>
      </p:pic>
      <p:pic>
        <p:nvPicPr>
          <p:cNvPr id="4" name="Charge_line_animatio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248" y="3352800"/>
            <a:ext cx="3751751" cy="248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3383" y="2262426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transmission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½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floats</a:t>
            </a:r>
            <a:endParaRPr lang="en-US" sz="16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67400"/>
            <a:ext cx="2612091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length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9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56792"/>
            <a:ext cx="4929527" cy="44670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5" y="836712"/>
            <a:ext cx="4765885" cy="32587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52120" y="1556792"/>
            <a:ext cx="2880320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and charging input</a:t>
            </a:r>
            <a:endParaRPr lang="en-US" dirty="0"/>
          </a:p>
        </p:txBody>
      </p:sp>
      <p:pic>
        <p:nvPicPr>
          <p:cNvPr id="6" name="Content Placeholder 5" descr="DSC012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667000" y="646777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3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72575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438400" y="3352800"/>
            <a:ext cx="1905000" cy="703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2209800" y="4114800"/>
            <a:ext cx="101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insulator</a:t>
            </a:r>
          </a:p>
        </p:txBody>
      </p:sp>
      <p:cxnSp>
        <p:nvCxnSpPr>
          <p:cNvPr id="9" name="Straight Arrow Connector 8"/>
          <p:cNvCxnSpPr>
            <a:stCxn id="39944" idx="0"/>
          </p:cNvCxnSpPr>
          <p:nvPr/>
        </p:nvCxnSpPr>
        <p:spPr>
          <a:xfrm flipV="1">
            <a:off x="7473950" y="3276600"/>
            <a:ext cx="90805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6934200" y="4495800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thyratron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53000" y="5181600"/>
            <a:ext cx="2329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 = 9m</a:t>
            </a:r>
          </a:p>
          <a:p>
            <a:pPr marL="285750" indent="-285750">
              <a:buFont typeface="Symbol" charset="0"/>
              <a:buChar char="e"/>
            </a:pPr>
            <a:r>
              <a:rPr lang="en-US" sz="2000" dirty="0" smtClean="0">
                <a:latin typeface="Symbol" charset="2"/>
                <a:cs typeface="Symbol" charset="2"/>
              </a:rPr>
              <a:t>= 4.7 (</a:t>
            </a:r>
            <a:r>
              <a:rPr lang="en-US" sz="2000" dirty="0" smtClean="0">
                <a:latin typeface="+mj-lt"/>
                <a:cs typeface="Symbol" charset="2"/>
              </a:rPr>
              <a:t>Castor oil</a:t>
            </a:r>
            <a:r>
              <a:rPr lang="en-US" sz="2000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     =&gt;  t = </a:t>
            </a:r>
            <a:r>
              <a:rPr lang="en-US" sz="2000" dirty="0" smtClean="0">
                <a:latin typeface="+mn-lt"/>
                <a:cs typeface="Symbol" charset="2"/>
              </a:rPr>
              <a:t>120ns</a:t>
            </a:r>
            <a:endParaRPr lang="en-US" sz="2000" dirty="0">
              <a:latin typeface="+mn-lt"/>
              <a:cs typeface="Symbol" charset="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57800"/>
            <a:ext cx="2612091" cy="68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71346"/>
          <a:stretch/>
        </p:blipFill>
        <p:spPr>
          <a:xfrm>
            <a:off x="151346" y="966841"/>
            <a:ext cx="1855826" cy="3266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3657600"/>
            <a:ext cx="10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1600200"/>
            <a:ext cx="12747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Direction of kick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00200" y="3124200"/>
            <a:ext cx="381000" cy="3084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00600" y="1981200"/>
            <a:ext cx="3200400" cy="0"/>
          </a:xfrm>
          <a:prstGeom prst="straightConnector1">
            <a:avLst/>
          </a:prstGeom>
          <a:ln w="6350" cmpd="sng">
            <a:solidFill>
              <a:srgbClr val="20202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24071" y="1764268"/>
            <a:ext cx="5053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9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7467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3235288" cy="431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84984"/>
            <a:ext cx="2322258" cy="309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564904"/>
            <a:ext cx="4128459" cy="3096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066800"/>
            <a:ext cx="3452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Blumlein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3- 9m long </a:t>
            </a:r>
            <a:r>
              <a:rPr lang="en-US" sz="2400" dirty="0" err="1" smtClean="0"/>
              <a:t>triaxial</a:t>
            </a:r>
            <a:r>
              <a:rPr lang="en-US" sz="2400" dirty="0" smtClean="0"/>
              <a:t> tubes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505072" y="1539322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410200" y="762000"/>
            <a:ext cx="1905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36602" y="4913003"/>
            <a:ext cx="148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to 4 50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coax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0" y="5181600"/>
            <a:ext cx="1295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3505" y="5887906"/>
            <a:ext cx="200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conductor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09800" y="4191000"/>
            <a:ext cx="762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8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s\Visit to Brookhaven July 26-27 2011\Collaboration meeting Nov 18-21 2015 at Fermilab\Photos\IMG_0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19100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914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68 flanges manufactured </a:t>
            </a:r>
            <a:r>
              <a:rPr lang="en-US" dirty="0" smtClean="0"/>
              <a:t>by Hancock Precision Inc. received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886200" cy="29146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0946" y="5908256"/>
            <a:ext cx="530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to place order for tubes in December</a:t>
            </a:r>
          </a:p>
          <a:p>
            <a:r>
              <a:rPr lang="en-US" dirty="0" smtClean="0"/>
              <a:t>With radii fine tuned to improve impedance match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2041" y="164068"/>
            <a:ext cx="269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r="9904"/>
          <a:stretch/>
        </p:blipFill>
        <p:spPr>
          <a:xfrm>
            <a:off x="838200" y="685800"/>
            <a:ext cx="7250724" cy="5067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8674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/>
              <a:t>c</a:t>
            </a:r>
            <a:r>
              <a:rPr lang="en-US" dirty="0" smtClean="0"/>
              <a:t>age </a:t>
            </a:r>
            <a:r>
              <a:rPr lang="en-US" dirty="0" smtClean="0"/>
              <a:t>for kicker </a:t>
            </a:r>
            <a:r>
              <a:rPr lang="en-US" dirty="0" smtClean="0"/>
              <a:t>plates  (127 cm long)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56588" y="272165"/>
            <a:ext cx="305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Cage – Plates - 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plates – rails - trolley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900"/>
            <a:ext cx="9144000" cy="53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4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s\Visit to Brookhaven July 26-27 2011\Collaboration meeting Nov 18-21 2015 at Fermilab\Photos\Pictures\IMG_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486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Kicker cage, plate, rail assembly will be tested in g-2 vacuum chamber in December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228600"/>
            <a:ext cx="143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37033</TotalTime>
  <Words>1170</Words>
  <Application>Microsoft Macintosh PowerPoint</Application>
  <PresentationFormat>On-screen Show (4:3)</PresentationFormat>
  <Paragraphs>285</Paragraphs>
  <Slides>37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 Design</vt:lpstr>
      <vt:lpstr>PowerPoint Presentation</vt:lpstr>
      <vt:lpstr>Kicker Status</vt:lpstr>
      <vt:lpstr>Storage Ring Kicker Requirements</vt:lpstr>
      <vt:lpstr>PowerPoint Presentation</vt:lpstr>
      <vt:lpstr>PowerPoint Presentation</vt:lpstr>
      <vt:lpstr>PowerPoint Presentation</vt:lpstr>
      <vt:lpstr>PowerPoint Presentation</vt:lpstr>
      <vt:lpstr>Kicker plates – rails - trolley</vt:lpstr>
      <vt:lpstr>PowerPoint Presentation</vt:lpstr>
      <vt:lpstr>PowerPoint Presentation</vt:lpstr>
      <vt:lpstr>Electronics</vt:lpstr>
      <vt:lpstr>PowerPoint Presentation</vt:lpstr>
      <vt:lpstr>Kicker Control and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Kicker pulse</vt:lpstr>
      <vt:lpstr>Kicker pulse </vt:lpstr>
      <vt:lpstr>PowerPoint Presentation</vt:lpstr>
      <vt:lpstr>PowerPoint Presentation</vt:lpstr>
      <vt:lpstr>END</vt:lpstr>
      <vt:lpstr>PowerPoint Presentation</vt:lpstr>
      <vt:lpstr>PowerPoint Presentation</vt:lpstr>
      <vt:lpstr>PowerPoint Presentation</vt:lpstr>
      <vt:lpstr>Blumlein schematic</vt:lpstr>
      <vt:lpstr>Thyratron</vt:lpstr>
      <vt:lpstr>PowerPoint Presentation</vt:lpstr>
      <vt:lpstr>Thyratron switch</vt:lpstr>
      <vt:lpstr>Coupling to magnet</vt:lpstr>
      <vt:lpstr>PowerPoint Presentation</vt:lpstr>
      <vt:lpstr>PowerPoint Presentation</vt:lpstr>
      <vt:lpstr>PowerPoint Presentation</vt:lpstr>
      <vt:lpstr>PowerPoint Presentation</vt:lpstr>
      <vt:lpstr>Thyratron and charging input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 </dc:creator>
  <cp:lastModifiedBy>David Rubin</cp:lastModifiedBy>
  <cp:revision>709</cp:revision>
  <dcterms:created xsi:type="dcterms:W3CDTF">2003-12-02T22:53:08Z</dcterms:created>
  <dcterms:modified xsi:type="dcterms:W3CDTF">2015-11-19T19:29:34Z</dcterms:modified>
</cp:coreProperties>
</file>