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media1.gif" ContentType="video/unknown"/>
  <Override PartName="/ppt/media/media2.gif" ContentType="video/unknown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766" r:id="rId2"/>
    <p:sldId id="798" r:id="rId3"/>
    <p:sldId id="801" r:id="rId4"/>
    <p:sldId id="897" r:id="rId5"/>
    <p:sldId id="803" r:id="rId6"/>
    <p:sldId id="804" r:id="rId7"/>
    <p:sldId id="805" r:id="rId8"/>
    <p:sldId id="841" r:id="rId9"/>
    <p:sldId id="826" r:id="rId10"/>
    <p:sldId id="898" r:id="rId11"/>
    <p:sldId id="869" r:id="rId12"/>
    <p:sldId id="885" r:id="rId13"/>
    <p:sldId id="863" r:id="rId14"/>
    <p:sldId id="881" r:id="rId15"/>
    <p:sldId id="877" r:id="rId16"/>
    <p:sldId id="811" r:id="rId17"/>
    <p:sldId id="834" r:id="rId18"/>
    <p:sldId id="887" r:id="rId19"/>
    <p:sldId id="828" r:id="rId20"/>
    <p:sldId id="829" r:id="rId21"/>
    <p:sldId id="835" r:id="rId22"/>
    <p:sldId id="836" r:id="rId23"/>
    <p:sldId id="833" r:id="rId24"/>
    <p:sldId id="839" r:id="rId25"/>
    <p:sldId id="899" r:id="rId26"/>
    <p:sldId id="868" r:id="rId27"/>
    <p:sldId id="879" r:id="rId28"/>
    <p:sldId id="889" r:id="rId29"/>
    <p:sldId id="814" r:id="rId30"/>
    <p:sldId id="900" r:id="rId31"/>
    <p:sldId id="810" r:id="rId32"/>
    <p:sldId id="842" r:id="rId33"/>
    <p:sldId id="888" r:id="rId34"/>
    <p:sldId id="846" r:id="rId35"/>
    <p:sldId id="865" r:id="rId36"/>
    <p:sldId id="864" r:id="rId37"/>
    <p:sldId id="894" r:id="rId38"/>
    <p:sldId id="848" r:id="rId39"/>
    <p:sldId id="856" r:id="rId40"/>
    <p:sldId id="902" r:id="rId41"/>
    <p:sldId id="901" r:id="rId42"/>
    <p:sldId id="891" r:id="rId43"/>
    <p:sldId id="854" r:id="rId44"/>
    <p:sldId id="817" r:id="rId45"/>
    <p:sldId id="896" r:id="rId46"/>
    <p:sldId id="818" r:id="rId47"/>
    <p:sldId id="895" r:id="rId48"/>
    <p:sldId id="903" r:id="rId49"/>
    <p:sldId id="904" r:id="rId50"/>
    <p:sldId id="825" r:id="rId51"/>
    <p:sldId id="813" r:id="rId52"/>
    <p:sldId id="819" r:id="rId53"/>
    <p:sldId id="815" r:id="rId54"/>
    <p:sldId id="852" r:id="rId55"/>
    <p:sldId id="827" r:id="rId56"/>
    <p:sldId id="843" r:id="rId57"/>
    <p:sldId id="873" r:id="rId58"/>
    <p:sldId id="847" r:id="rId59"/>
    <p:sldId id="849" r:id="rId60"/>
    <p:sldId id="853" r:id="rId61"/>
    <p:sldId id="855" r:id="rId62"/>
    <p:sldId id="857" r:id="rId63"/>
    <p:sldId id="807" r:id="rId64"/>
    <p:sldId id="860" r:id="rId65"/>
    <p:sldId id="876" r:id="rId66"/>
    <p:sldId id="808" r:id="rId67"/>
    <p:sldId id="845" r:id="rId68"/>
    <p:sldId id="844" r:id="rId69"/>
    <p:sldId id="890" r:id="rId70"/>
    <p:sldId id="850" r:id="rId71"/>
    <p:sldId id="830" r:id="rId72"/>
    <p:sldId id="832" r:id="rId73"/>
    <p:sldId id="893" r:id="rId74"/>
    <p:sldId id="840" r:id="rId75"/>
    <p:sldId id="837" r:id="rId76"/>
    <p:sldId id="838" r:id="rId77"/>
    <p:sldId id="872" r:id="rId78"/>
    <p:sldId id="816" r:id="rId79"/>
  </p:sldIdLst>
  <p:sldSz cx="9144000" cy="6858000" type="screen4x3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9999"/>
    <a:srgbClr val="00FF00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0" autoAdjust="0"/>
    <p:restoredTop sz="94415" autoAdjust="0"/>
  </p:normalViewPr>
  <p:slideViewPr>
    <p:cSldViewPr>
      <p:cViewPr>
        <p:scale>
          <a:sx n="99" d="100"/>
          <a:sy n="99" d="100"/>
        </p:scale>
        <p:origin x="-1440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84625" y="0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9DD760-FAA0-AE44-8D73-C04087E241BD}" type="datetimeFigureOut">
              <a:rPr lang="en-US" smtClean="0"/>
              <a:t>7/12/15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84625" y="8732838"/>
            <a:ext cx="3049588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8CA5E9-D3C0-AE45-A92B-A5E3780B3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428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4625" y="0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90563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367213"/>
            <a:ext cx="5629275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4625" y="8734425"/>
            <a:ext cx="3049588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737" tIns="46369" rIns="92737" bIns="46369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4FC6092F-BA0A-3048-861E-110440E58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2469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82960-009A-0748-8C9E-6194849BF5DA}" type="slidenum">
              <a:rPr lang="en-US"/>
              <a:pPr/>
              <a:t>44</a:t>
            </a:fld>
            <a:endParaRPr lang="en-US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82960-009A-0748-8C9E-6194849BF5DA}" type="slidenum">
              <a:rPr lang="en-US"/>
              <a:pPr/>
              <a:t>46</a:t>
            </a:fld>
            <a:endParaRPr lang="en-US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582960-009A-0748-8C9E-6194849BF5DA}" type="slidenum">
              <a:rPr lang="en-US"/>
              <a:pPr/>
              <a:t>52</a:t>
            </a:fld>
            <a:endParaRPr lang="en-US"/>
          </a:p>
        </p:txBody>
      </p:sp>
      <p:sp>
        <p:nvSpPr>
          <p:cNvPr id="111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26703-EC9B-684D-A603-D3D893B210E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1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36E1E-2C41-B049-81D7-A9BA679C5F5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3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0381-4F62-2740-A4B1-0CAF41EACCA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19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759F-90FD-6046-B0DD-04A63823D9B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0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5867400" cy="609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BF5F8-8E97-CE4A-9D22-1C70D73E46B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62940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9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4440A-EBFA-A94F-ABE2-7C16066D44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61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33400" y="6573520"/>
            <a:ext cx="80772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ctr">
              <a:defRPr sz="900"/>
            </a:lvl1pPr>
          </a:lstStyle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A71B87-488D-2746-8DA6-6B7EAA69EF5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8153400" y="533400"/>
            <a:ext cx="83820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  <a:bevelB h="25400" prst="softRound"/>
            </a:sp3d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               Muon g-2</a:t>
            </a:r>
            <a:endParaRPr lang="en-US" sz="1100" dirty="0">
              <a:solidFill>
                <a:srgbClr val="0000FF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45720"/>
            <a:ext cx="8229600" cy="6843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08760" y="731520"/>
            <a:ext cx="6172200" cy="1588"/>
          </a:xfrm>
          <a:prstGeom prst="line">
            <a:avLst/>
          </a:prstGeom>
          <a:ln w="412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1645920" y="821371"/>
            <a:ext cx="5903881" cy="1588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 noChangeArrowheads="1"/>
          </p:cNvPicPr>
          <p:nvPr userDrawn="1"/>
        </p:nvPicPr>
        <p:blipFill>
          <a:blip r:embed="rId7"/>
          <a:srcRect r="69780"/>
          <a:stretch>
            <a:fillRect/>
          </a:stretch>
        </p:blipFill>
        <p:spPr bwMode="auto">
          <a:xfrm>
            <a:off x="53126" y="91440"/>
            <a:ext cx="769834" cy="67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gm2logo2.gi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2912"/>
            <a:ext cx="1097280" cy="673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000000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rgbClr val="00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emf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emf"/><Relationship Id="rId3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ilicon-controlled_rectifier" TargetMode="External"/><Relationship Id="rId4" Type="http://schemas.openxmlformats.org/officeDocument/2006/relationships/image" Target="../media/image31.png"/><Relationship Id="rId5" Type="http://schemas.openxmlformats.org/officeDocument/2006/relationships/image" Target="../media/image16.emf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openxmlformats.org/officeDocument/2006/relationships/slideLayout" Target="../slideLayouts/slideLayout5.xml"/><Relationship Id="rId6" Type="http://schemas.openxmlformats.org/officeDocument/2006/relationships/image" Target="../media/image12.emf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emf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Relationship Id="rId3" Type="http://schemas.openxmlformats.org/officeDocument/2006/relationships/image" Target="../media/image5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47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6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5.emf"/><Relationship Id="rId8" Type="http://schemas.openxmlformats.org/officeDocument/2006/relationships/image" Target="../media/image67.emf"/><Relationship Id="rId9" Type="http://schemas.openxmlformats.org/officeDocument/2006/relationships/image" Target="../media/image6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8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914400" y="2286000"/>
            <a:ext cx="7239000" cy="1374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Ring Injection Kickers    </a:t>
            </a:r>
          </a:p>
          <a:p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1524000" y="4038600"/>
            <a:ext cx="7010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000000"/>
                </a:solidFill>
                <a:latin typeface="+mn-lt"/>
                <a:ea typeface="+mn-ea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000000"/>
                </a:solidFill>
                <a:latin typeface="+mn-lt"/>
                <a:ea typeface="+mn-ea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rgbClr val="000000"/>
                </a:solidFill>
                <a:latin typeface="+mn-lt"/>
                <a:ea typeface="+mn-ea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rgbClr val="000000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US" dirty="0" smtClean="0"/>
          </a:p>
          <a:p>
            <a:pPr algn="r"/>
            <a:r>
              <a:rPr lang="en-US" dirty="0" smtClean="0"/>
              <a:t> Collaboration Meeting</a:t>
            </a:r>
          </a:p>
          <a:p>
            <a:pPr algn="r"/>
            <a:r>
              <a:rPr lang="en-US" dirty="0" smtClean="0"/>
              <a:t>July 13, 2015</a:t>
            </a:r>
          </a:p>
          <a:p>
            <a:pPr algn="r"/>
            <a:endParaRPr lang="en-US" dirty="0" smtClean="0"/>
          </a:p>
          <a:p>
            <a:pPr algn="r"/>
            <a:r>
              <a:rPr lang="en-US" dirty="0" smtClean="0"/>
              <a:t>David </a:t>
            </a:r>
            <a:r>
              <a:rPr lang="en-US" dirty="0" smtClean="0"/>
              <a:t>Rubin for </a:t>
            </a:r>
            <a:r>
              <a:rPr lang="en-US" dirty="0" smtClean="0"/>
              <a:t>Alexander </a:t>
            </a:r>
            <a:r>
              <a:rPr lang="en-US" dirty="0" err="1" smtClean="0"/>
              <a:t>Mikhailichenko</a:t>
            </a:r>
            <a:r>
              <a:rPr lang="en-US" dirty="0" smtClean="0"/>
              <a:t> &amp; </a:t>
            </a:r>
            <a:r>
              <a:rPr lang="en-US" dirty="0" err="1" smtClean="0"/>
              <a:t>SeungCheon</a:t>
            </a:r>
            <a:r>
              <a:rPr lang="en-US" dirty="0" smtClean="0"/>
              <a:t> Kim</a:t>
            </a:r>
            <a:endParaRPr lang="en-US" dirty="0" smtClean="0"/>
          </a:p>
          <a:p>
            <a:pPr algn="r"/>
            <a:endParaRPr lang="en-US" dirty="0" smtClean="0"/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360570" y="16675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08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WBS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Requirements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plates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Pulse forming network and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thyratron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		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	</a:t>
            </a:r>
            <a:endParaRPr lang="en-US" sz="17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Power Supply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characteristics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Trolley rails				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Commissioning Plan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50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lumlein-mo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85800"/>
            <a:ext cx="8480425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2400"/>
            <a:ext cx="539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199382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Blumlein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equal to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(</a:t>
            </a:r>
            <a:r>
              <a:rPr lang="en-US" sz="1600" dirty="0" err="1" smtClean="0"/>
              <a:t>thyratron</a:t>
            </a:r>
            <a:r>
              <a:rPr lang="en-US" sz="1600" dirty="0" smtClean="0"/>
              <a:t>) at ground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</p:txBody>
      </p:sp>
      <p:pic>
        <p:nvPicPr>
          <p:cNvPr id="13" name="Blumlein_transmission_line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3124200"/>
            <a:ext cx="4399176" cy="3083242"/>
          </a:xfrm>
          <a:prstGeom prst="rect">
            <a:avLst/>
          </a:prstGeom>
        </p:spPr>
      </p:pic>
      <p:pic>
        <p:nvPicPr>
          <p:cNvPr id="4" name="Charge_line_animation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6248" y="3352800"/>
            <a:ext cx="3751751" cy="2489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3383" y="2262426"/>
            <a:ext cx="37882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Simple transmission line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½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floats</a:t>
            </a:r>
            <a:endParaRPr lang="en-US" sz="16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67400"/>
            <a:ext cx="2612091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length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blumlein_transform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8800"/>
            <a:ext cx="8204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2438400" y="3276600"/>
            <a:ext cx="1371600" cy="7794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2" name="TextBox 6"/>
          <p:cNvSpPr txBox="1">
            <a:spLocks noChangeArrowheads="1"/>
          </p:cNvSpPr>
          <p:nvPr/>
        </p:nvSpPr>
        <p:spPr bwMode="auto">
          <a:xfrm>
            <a:off x="2209800" y="4114800"/>
            <a:ext cx="101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insulator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696200" y="3352800"/>
            <a:ext cx="76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6934200" y="4495800"/>
            <a:ext cx="107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thyratron</a:t>
            </a:r>
            <a:endParaRPr lang="en-US" sz="1800" dirty="0"/>
          </a:p>
        </p:txBody>
      </p:sp>
      <p:sp>
        <p:nvSpPr>
          <p:cNvPr id="2" name="TextBox 1"/>
          <p:cNvSpPr txBox="1"/>
          <p:nvPr/>
        </p:nvSpPr>
        <p:spPr>
          <a:xfrm>
            <a:off x="1828800" y="152400"/>
            <a:ext cx="539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4953000" y="5181600"/>
            <a:ext cx="2329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</a:t>
            </a:r>
            <a:r>
              <a:rPr lang="en-US" sz="2000" dirty="0" smtClean="0"/>
              <a:t> = 9m</a:t>
            </a:r>
          </a:p>
          <a:p>
            <a:pPr marL="285750" indent="-285750">
              <a:buFont typeface="Symbol" charset="0"/>
              <a:buChar char="e"/>
            </a:pPr>
            <a:r>
              <a:rPr lang="en-US" sz="2000" dirty="0" smtClean="0">
                <a:latin typeface="Symbol" charset="2"/>
                <a:cs typeface="Symbol" charset="2"/>
              </a:rPr>
              <a:t>= 4.7 (</a:t>
            </a:r>
            <a:r>
              <a:rPr lang="en-US" sz="2000" dirty="0" smtClean="0">
                <a:latin typeface="+mj-lt"/>
                <a:cs typeface="Symbol" charset="2"/>
              </a:rPr>
              <a:t>Castor oil</a:t>
            </a:r>
            <a:r>
              <a:rPr lang="en-US" sz="2000" dirty="0" smtClean="0">
                <a:latin typeface="Symbol" charset="2"/>
                <a:cs typeface="Symbol" charset="2"/>
              </a:rPr>
              <a:t>)</a:t>
            </a:r>
          </a:p>
          <a:p>
            <a:r>
              <a:rPr lang="en-US" sz="2000" dirty="0" smtClean="0">
                <a:latin typeface="Symbol" charset="2"/>
                <a:cs typeface="Symbol" charset="2"/>
              </a:rPr>
              <a:t>     =&gt;  t = </a:t>
            </a:r>
            <a:r>
              <a:rPr lang="en-US" sz="2000" dirty="0" smtClean="0">
                <a:latin typeface="+mn-lt"/>
                <a:cs typeface="Symbol" charset="2"/>
              </a:rPr>
              <a:t>120ns</a:t>
            </a:r>
            <a:endParaRPr lang="en-US" sz="2000" dirty="0">
              <a:latin typeface="+mn-lt"/>
              <a:cs typeface="Symbol" charset="2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257800"/>
            <a:ext cx="2612091" cy="685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9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295400" y="6356350"/>
            <a:ext cx="6781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206500"/>
            <a:ext cx="8813800" cy="4445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57877" y="152400"/>
            <a:ext cx="5633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– matched load - magnet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304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schematic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62600" y="29718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19200"/>
            <a:ext cx="214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12.5 Ohm </a:t>
            </a:r>
            <a:r>
              <a:rPr lang="en-US" dirty="0" err="1" smtClean="0"/>
              <a:t>Blumlein</a:t>
            </a:r>
            <a:endParaRPr lang="en-US" dirty="0"/>
          </a:p>
        </p:txBody>
      </p:sp>
      <p:pic>
        <p:nvPicPr>
          <p:cNvPr id="19" name="Picture 18" descr="12-5ohmblumlei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51368"/>
            <a:ext cx="8229600" cy="510183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581400" y="6019800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5000A X 12.5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/>
              <a:t> = 62.5kV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67270" y="347330"/>
            <a:ext cx="1981200" cy="47917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81200" y="3810000"/>
            <a:ext cx="28955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Four parallel 50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Arial"/>
                <a:cs typeface="Arial"/>
              </a:rPr>
              <a:t>coaxial cables couple 12.5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Blumlein</a:t>
            </a:r>
            <a:r>
              <a:rPr lang="en-US" dirty="0" smtClean="0">
                <a:latin typeface="Arial"/>
                <a:cs typeface="Arial"/>
              </a:rPr>
              <a:t> to load</a:t>
            </a:r>
            <a:r>
              <a:rPr lang="en-US" dirty="0" smtClean="0">
                <a:latin typeface="Symbol" charset="2"/>
                <a:cs typeface="Symbol" charset="2"/>
              </a:rPr>
              <a:t> 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381000" y="64928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13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Current Generator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525963"/>
          </a:xfrm>
        </p:spPr>
        <p:txBody>
          <a:bodyPr>
            <a:noAutofit/>
          </a:bodyPr>
          <a:lstStyle/>
          <a:p>
            <a:r>
              <a:rPr lang="en-US" dirty="0" smtClean="0"/>
              <a:t>12.5 </a:t>
            </a:r>
            <a:r>
              <a:rPr lang="en-US" dirty="0" err="1"/>
              <a:t>Ω</a:t>
            </a:r>
            <a:r>
              <a:rPr lang="en-US" dirty="0" smtClean="0"/>
              <a:t> </a:t>
            </a:r>
            <a:r>
              <a:rPr lang="en-US" dirty="0" err="1" smtClean="0"/>
              <a:t>Blumlein</a:t>
            </a:r>
            <a:r>
              <a:rPr lang="en-US" dirty="0" smtClean="0"/>
              <a:t> </a:t>
            </a:r>
            <a:r>
              <a:rPr lang="en-US" dirty="0" err="1" smtClean="0"/>
              <a:t>triaxial</a:t>
            </a:r>
            <a:r>
              <a:rPr lang="en-US" dirty="0" smtClean="0"/>
              <a:t> transmission line</a:t>
            </a:r>
          </a:p>
          <a:p>
            <a:r>
              <a:rPr lang="en-US" dirty="0" smtClean="0"/>
              <a:t>Assembled from 6 – 60 inch sections (20 ns/section)    (</a:t>
            </a:r>
            <a:r>
              <a:rPr lang="en-US" dirty="0"/>
              <a:t>30 </a:t>
            </a:r>
            <a:r>
              <a:rPr lang="en-US" dirty="0" err="1"/>
              <a:t>ft</a:t>
            </a:r>
            <a:r>
              <a:rPr lang="en-US" dirty="0"/>
              <a:t> long) </a:t>
            </a:r>
            <a:endParaRPr lang="en-US" dirty="0" smtClean="0"/>
          </a:p>
          <a:p>
            <a:r>
              <a:rPr lang="en-US" dirty="0" smtClean="0"/>
              <a:t>Filled with Castor oil, </a:t>
            </a:r>
            <a:r>
              <a:rPr lang="en-US" dirty="0" err="1"/>
              <a:t>ε</a:t>
            </a:r>
            <a:r>
              <a:rPr lang="en-US" dirty="0" smtClean="0"/>
              <a:t>=4.7, (pulse length </a:t>
            </a:r>
            <a:r>
              <a:rPr lang="en-US" dirty="0" err="1" smtClean="0"/>
              <a:t>τ</a:t>
            </a:r>
            <a:r>
              <a:rPr lang="en-US" dirty="0" smtClean="0"/>
              <a:t> α √</a:t>
            </a:r>
            <a:r>
              <a:rPr lang="en-US" dirty="0" err="1" smtClean="0"/>
              <a:t>ε</a:t>
            </a:r>
            <a:r>
              <a:rPr lang="en-US" dirty="0" smtClean="0"/>
              <a:t>) </a:t>
            </a:r>
            <a:r>
              <a:rPr lang="en-US" i="1" dirty="0" smtClean="0"/>
              <a:t>(as compared to Corning 561 silicon oil, </a:t>
            </a:r>
            <a:r>
              <a:rPr lang="en-US" i="1" dirty="0" err="1" smtClean="0"/>
              <a:t>ε</a:t>
            </a:r>
            <a:r>
              <a:rPr lang="en-US" i="1" dirty="0" smtClean="0"/>
              <a:t>=2.7)</a:t>
            </a:r>
          </a:p>
          <a:p>
            <a:r>
              <a:rPr lang="en-US" dirty="0" smtClean="0"/>
              <a:t>Concentric tubes are separated with </a:t>
            </a:r>
            <a:r>
              <a:rPr lang="en-US" dirty="0" err="1" smtClean="0"/>
              <a:t>macor</a:t>
            </a:r>
            <a:r>
              <a:rPr lang="en-US" dirty="0" smtClean="0"/>
              <a:t> </a:t>
            </a:r>
            <a:r>
              <a:rPr lang="en-US" dirty="0" smtClean="0"/>
              <a:t>standoffs</a:t>
            </a:r>
            <a:endParaRPr lang="en-US" dirty="0" smtClean="0"/>
          </a:p>
          <a:p>
            <a:r>
              <a:rPr lang="en-US" dirty="0" smtClean="0"/>
              <a:t>Two grid(fast) </a:t>
            </a:r>
            <a:r>
              <a:rPr lang="en-US" dirty="0" err="1"/>
              <a:t>t</a:t>
            </a:r>
            <a:r>
              <a:rPr lang="en-US" dirty="0" err="1" smtClean="0"/>
              <a:t>hyratron</a:t>
            </a:r>
            <a:r>
              <a:rPr lang="en-US" dirty="0" smtClean="0"/>
              <a:t> – rated for up 70kV </a:t>
            </a:r>
            <a:r>
              <a:rPr lang="en-US" dirty="0" smtClean="0"/>
              <a:t>and </a:t>
            </a:r>
            <a:r>
              <a:rPr lang="en-US" dirty="0" smtClean="0"/>
              <a:t>15kA     </a:t>
            </a:r>
            <a:r>
              <a:rPr lang="en-US" dirty="0" smtClean="0"/>
              <a:t>(Note that with </a:t>
            </a:r>
            <a:r>
              <a:rPr lang="en-US" dirty="0" err="1" smtClean="0"/>
              <a:t>Bumlein</a:t>
            </a:r>
            <a:r>
              <a:rPr lang="en-US" dirty="0" smtClean="0"/>
              <a:t> PFN </a:t>
            </a:r>
            <a:r>
              <a:rPr lang="en-US" dirty="0" err="1" smtClean="0"/>
              <a:t>thyratron</a:t>
            </a:r>
            <a:r>
              <a:rPr lang="en-US" dirty="0" smtClean="0"/>
              <a:t> current is twice the current through the </a:t>
            </a:r>
            <a:r>
              <a:rPr lang="en-US" dirty="0" smtClean="0"/>
              <a:t>load)</a:t>
            </a:r>
          </a:p>
          <a:p>
            <a:r>
              <a:rPr lang="en-US" dirty="0" smtClean="0"/>
              <a:t>Coupled via 4 parallel 50Ω coaxial cables and resistors (12.5 </a:t>
            </a:r>
            <a:r>
              <a:rPr lang="en-US" dirty="0" err="1" smtClean="0"/>
              <a:t>Ω</a:t>
            </a:r>
            <a:r>
              <a:rPr lang="en-US" dirty="0" smtClean="0"/>
              <a:t> equivalent)  to the kicker magnet 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562600" y="4029670"/>
            <a:ext cx="24021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r>
              <a:rPr lang="en-US" dirty="0" smtClean="0"/>
              <a:t> properties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magnet</a:t>
            </a:r>
            <a:r>
              <a:rPr lang="en-US" dirty="0" smtClean="0"/>
              <a:t> =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thyratron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magnet</a:t>
            </a:r>
            <a:r>
              <a:rPr lang="en-US" dirty="0" smtClean="0"/>
              <a:t>  = ½ </a:t>
            </a:r>
            <a:r>
              <a:rPr lang="en-US" dirty="0" err="1" smtClean="0"/>
              <a:t>I</a:t>
            </a:r>
            <a:r>
              <a:rPr lang="en-US" baseline="-25000" dirty="0" err="1" smtClean="0"/>
              <a:t>thyratron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476.3.5.5 – </a:t>
            </a:r>
            <a:r>
              <a:rPr lang="en-US" dirty="0" err="1" smtClean="0">
                <a:solidFill>
                  <a:srgbClr val="000000"/>
                </a:solidFill>
              </a:rPr>
              <a:t>Thyratron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065712"/>
              </p:ext>
            </p:extLst>
          </p:nvPr>
        </p:nvGraphicFramePr>
        <p:xfrm>
          <a:off x="2449878" y="1213293"/>
          <a:ext cx="3708400" cy="2225040"/>
        </p:xfrm>
        <a:graphic>
          <a:graphicData uri="http://schemas.openxmlformats.org/drawingml/2006/table">
            <a:tbl>
              <a:tblPr firstRow="1" bandRow="1"/>
              <a:tblGrid>
                <a:gridCol w="2260600"/>
                <a:gridCol w="1447800"/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err="1" smtClean="0"/>
                        <a:t>Thyratron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CX1725X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Peak Voltage [kV]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Peak Current [kA]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err="1" smtClean="0"/>
                        <a:t>dI</a:t>
                      </a:r>
                      <a:r>
                        <a:rPr lang="en-US" dirty="0" smtClean="0"/>
                        <a:t>/</a:t>
                      </a:r>
                      <a:r>
                        <a:rPr lang="en-US" dirty="0" err="1" smtClean="0"/>
                        <a:t>dt</a:t>
                      </a:r>
                      <a:r>
                        <a:rPr lang="en-US" dirty="0" smtClean="0"/>
                        <a:t>       [kA/</a:t>
                      </a:r>
                      <a:r>
                        <a:rPr lang="en-US" dirty="0" err="1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err="1" smtClean="0"/>
                        <a:t>s</a:t>
                      </a:r>
                      <a:r>
                        <a:rPr lang="en-US" dirty="0" smtClean="0"/>
                        <a:t>]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&gt;300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Repetition</a:t>
                      </a:r>
                      <a:r>
                        <a:rPr lang="en-US" baseline="0" dirty="0" smtClean="0"/>
                        <a:t> rate [Hz]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2000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Grids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535877" y="4029670"/>
            <a:ext cx="32647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10.8mrad kick corresponds to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=&gt;  5000 A  (E989 kicker plates)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>
                <a:solidFill>
                  <a:sysClr val="windowText" lastClr="000000"/>
                </a:solidFill>
              </a:rPr>
              <a:t> </a:t>
            </a:r>
            <a:r>
              <a:rPr lang="en-US" sz="1800" kern="1200" dirty="0" smtClean="0">
                <a:solidFill>
                  <a:sysClr val="windowText" lastClr="000000"/>
                </a:solidFill>
              </a:rPr>
              <a:t>  =&gt; 62.5 kV with 12.5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Symbol" charset="2"/>
                <a:cs typeface="Symbol" charset="2"/>
              </a:rPr>
              <a:t>W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+mn-lt"/>
                <a:cs typeface="Symbol" charset="2"/>
              </a:rPr>
              <a:t>load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66" y="5373469"/>
            <a:ext cx="8959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CX1725X – 62.5 kV and 10kA at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thyratron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required to deliver 5kA to 12.5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charset="2"/>
                <a:cs typeface="Symbol" charset="2"/>
              </a:rPr>
              <a:t>W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load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800" kern="1200" dirty="0">
                <a:solidFill>
                  <a:sysClr val="windowText" lastClr="0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        </a:t>
            </a:r>
            <a:r>
              <a:rPr lang="en-US" sz="1800" kern="1200" dirty="0" smtClean="0">
                <a:solidFill>
                  <a:sysClr val="windowText" lastClr="000000"/>
                </a:solidFill>
                <a:latin typeface="+mn-lt"/>
                <a:ea typeface="Zapf Dingbats"/>
                <a:cs typeface="Zapf Dingbats"/>
                <a:sym typeface="Zapf Dingbats"/>
              </a:rPr>
              <a:t> at 100 Hz with rise time &lt; 20 ns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19538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838200" y="6492875"/>
            <a:ext cx="7467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16632"/>
            <a:ext cx="3235288" cy="43137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284984"/>
            <a:ext cx="2322258" cy="3096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564904"/>
            <a:ext cx="4128459" cy="30963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1066800"/>
            <a:ext cx="3452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Blumlein</a:t>
            </a:r>
            <a:r>
              <a:rPr lang="en-US" sz="2400" dirty="0" smtClean="0"/>
              <a:t> - business end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505072" y="1539322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thyratron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410200" y="762000"/>
            <a:ext cx="19050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836602" y="4913003"/>
            <a:ext cx="148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Coupling to 4 50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+mn-lt"/>
                <a:cs typeface="Symbol" charset="2"/>
              </a:rPr>
              <a:t>coax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096000" y="5181600"/>
            <a:ext cx="12954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13505" y="5887906"/>
            <a:ext cx="2006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conductor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209800" y="4191000"/>
            <a:ext cx="76200" cy="1600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8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Blumlein</a:t>
            </a:r>
            <a:r>
              <a:rPr lang="en-US" dirty="0" smtClean="0"/>
              <a:t> tubing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5495595" cy="41216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1200" y="5791200"/>
            <a:ext cx="518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concentric tubes – Middle tube charged to +HV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16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000" y="908720"/>
            <a:ext cx="6800800" cy="5134379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533400" y="6492875"/>
            <a:ext cx="8077200" cy="365125"/>
          </a:xfrm>
          <a:prstGeom prst="rect">
            <a:avLst/>
          </a:prstGeom>
        </p:spPr>
        <p:txBody>
          <a:bodyPr/>
          <a:lstStyle/>
          <a:p>
            <a:r>
              <a:rPr lang="de-DE" sz="1050" smtClean="0"/>
              <a:t>David Rubin                                                                                      Kicker Status                                                    July 13, 2015</a:t>
            </a:r>
            <a:endParaRPr lang="en-US" sz="1050" dirty="0"/>
          </a:p>
        </p:txBody>
      </p:sp>
      <p:sp>
        <p:nvSpPr>
          <p:cNvPr id="8" name="Rectangle 7"/>
          <p:cNvSpPr/>
          <p:nvPr/>
        </p:nvSpPr>
        <p:spPr>
          <a:xfrm>
            <a:off x="2286000" y="152400"/>
            <a:ext cx="5282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12.5 </a:t>
            </a:r>
            <a:r>
              <a:rPr lang="en-US" sz="2400" dirty="0" err="1"/>
              <a:t>Ω</a:t>
            </a:r>
            <a:r>
              <a:rPr lang="en-US" sz="2400" dirty="0"/>
              <a:t> </a:t>
            </a:r>
            <a:r>
              <a:rPr lang="en-US" sz="2400" dirty="0" err="1"/>
              <a:t>Blumlein</a:t>
            </a:r>
            <a:r>
              <a:rPr lang="en-US" sz="2400" dirty="0"/>
              <a:t> </a:t>
            </a:r>
            <a:r>
              <a:rPr lang="en-US" sz="2400" dirty="0" err="1"/>
              <a:t>triaxial</a:t>
            </a:r>
            <a:r>
              <a:rPr lang="en-US" sz="2400" dirty="0"/>
              <a:t> transmission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133600"/>
            <a:ext cx="1904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Vacuum chamber with kicker magnet</a:t>
            </a:r>
            <a:endParaRPr lang="en-US" dirty="0"/>
          </a:p>
        </p:txBody>
      </p:sp>
      <p:cxnSp>
        <p:nvCxnSpPr>
          <p:cNvPr id="5" name="Straight Arrow Connector 4"/>
          <p:cNvCxnSpPr>
            <a:stCxn id="2" idx="2"/>
          </p:cNvCxnSpPr>
          <p:nvPr/>
        </p:nvCxnSpPr>
        <p:spPr>
          <a:xfrm>
            <a:off x="952500" y="2718376"/>
            <a:ext cx="1638300" cy="634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2242" y="4759070"/>
            <a:ext cx="127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coax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52600" y="4343400"/>
            <a:ext cx="29718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4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Kicker WBS</a:t>
            </a:r>
          </a:p>
          <a:p>
            <a:r>
              <a:rPr lang="en-US" dirty="0" smtClean="0"/>
              <a:t>Requirements</a:t>
            </a:r>
            <a:endParaRPr lang="en-US" dirty="0"/>
          </a:p>
          <a:p>
            <a:r>
              <a:rPr lang="en-US" dirty="0" smtClean="0"/>
              <a:t>Kicker plates</a:t>
            </a:r>
          </a:p>
          <a:p>
            <a:r>
              <a:rPr lang="en-US" dirty="0" smtClean="0"/>
              <a:t>Pulse forming network and </a:t>
            </a:r>
            <a:r>
              <a:rPr lang="en-US" dirty="0" err="1" smtClean="0"/>
              <a:t>thyratron</a:t>
            </a:r>
            <a:r>
              <a:rPr lang="en-US" dirty="0" smtClean="0"/>
              <a:t>			</a:t>
            </a:r>
            <a:endParaRPr lang="en-US" sz="1700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Power Supply</a:t>
            </a:r>
          </a:p>
          <a:p>
            <a:r>
              <a:rPr lang="en-US" dirty="0" smtClean="0"/>
              <a:t>Pulse characteristics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Trolley rails			</a:t>
            </a:r>
            <a:r>
              <a:rPr lang="en-US" dirty="0" smtClean="0"/>
              <a:t>	</a:t>
            </a:r>
            <a:endParaRPr lang="en-US" dirty="0"/>
          </a:p>
          <a:p>
            <a:r>
              <a:rPr lang="en-US" dirty="0" smtClean="0"/>
              <a:t>Commissioning Plan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Summary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07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switch</a:t>
            </a:r>
            <a:endParaRPr lang="en-US" dirty="0"/>
          </a:p>
        </p:txBody>
      </p:sp>
      <p:pic>
        <p:nvPicPr>
          <p:cNvPr id="4" name="Content Placeholder 3" descr="DSC0128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990600" y="6467772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7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–parallel coax to load</a:t>
            </a:r>
            <a:endParaRPr lang="en-US" dirty="0"/>
          </a:p>
        </p:txBody>
      </p:sp>
      <p:pic>
        <p:nvPicPr>
          <p:cNvPr id="4" name="Content Placeholder 3" descr="DSC0128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62000" y="6492875"/>
            <a:ext cx="76962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120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Coupling to magnet</a:t>
            </a:r>
            <a:endParaRPr lang="en-US" dirty="0"/>
          </a:p>
        </p:txBody>
      </p:sp>
      <p:pic>
        <p:nvPicPr>
          <p:cNvPr id="4" name="Content Placeholder 3" descr="DSC0128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124744"/>
            <a:ext cx="8229600" cy="4525963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1143000" y="6492875"/>
            <a:ext cx="70866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5805264"/>
            <a:ext cx="2076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load </a:t>
            </a:r>
            <a:r>
              <a:rPr lang="en-US" dirty="0" smtClean="0"/>
              <a:t>resistors</a:t>
            </a:r>
          </a:p>
          <a:p>
            <a:r>
              <a:rPr lang="en-US" dirty="0" smtClean="0"/>
              <a:t>(12.5Ω equivalent)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8688" y="5892315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50Ω  coaxial cables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48264" y="5805264"/>
            <a:ext cx="183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chamber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259632" y="3212976"/>
            <a:ext cx="792088" cy="26642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067944" y="3140968"/>
            <a:ext cx="720080" cy="27363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7524328" y="3501008"/>
            <a:ext cx="864096" cy="22322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80312" y="54868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flourinert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4932040" y="908720"/>
            <a:ext cx="2664296" cy="19442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3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2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7416824" cy="556261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838200" y="6492875"/>
            <a:ext cx="70866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505924" y="4653136"/>
            <a:ext cx="1638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chamber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596337" y="218861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Magnetometer laser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63985" y="5877272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Vacuum pump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43800" y="1219200"/>
            <a:ext cx="1690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in </a:t>
            </a:r>
            <a:r>
              <a:rPr lang="en-US" dirty="0" err="1" smtClean="0"/>
              <a:t>flourinert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31640" y="26064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parallel 50Ω cables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555776" y="548680"/>
            <a:ext cx="432048" cy="18722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267200" y="1752600"/>
            <a:ext cx="3276600" cy="11864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796136" y="2348880"/>
            <a:ext cx="1800200" cy="36004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372200" y="4581128"/>
            <a:ext cx="1296144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572000" y="5805264"/>
            <a:ext cx="2880320" cy="21602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6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Coupling from </a:t>
            </a:r>
            <a:r>
              <a:rPr lang="en-US" dirty="0" err="1" smtClean="0"/>
              <a:t>Blumlein</a:t>
            </a:r>
            <a:r>
              <a:rPr lang="en-US" dirty="0" smtClean="0"/>
              <a:t> to Load</a:t>
            </a:r>
            <a:endParaRPr lang="en-US" dirty="0"/>
          </a:p>
        </p:txBody>
      </p:sp>
      <p:pic>
        <p:nvPicPr>
          <p:cNvPr id="4" name="Content Placeholder 3" descr="DSC0127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609600" y="6518317"/>
            <a:ext cx="7924800" cy="365125"/>
          </a:xfrm>
          <a:prstGeom prst="rect">
            <a:avLst/>
          </a:prstGeom>
        </p:spPr>
        <p:txBody>
          <a:bodyPr/>
          <a:lstStyle/>
          <a:p>
            <a:r>
              <a:rPr lang="de-DE" sz="1050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sz="1050" dirty="0" err="1" smtClean="0"/>
              <a:t>July</a:t>
            </a:r>
            <a:r>
              <a:rPr lang="de-DE" sz="1050" dirty="0" smtClean="0"/>
              <a:t> 13, 2015</a:t>
            </a:r>
            <a:endParaRPr lang="en-US" sz="10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2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WBS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Requirements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plates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forming network and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thyratron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			</a:t>
            </a:r>
            <a:endParaRPr lang="en-US" sz="17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Power Supply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characteristics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Trolley rails				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Commissioning Plan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115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2" b="2198"/>
          <a:stretch/>
        </p:blipFill>
        <p:spPr bwMode="auto">
          <a:xfrm>
            <a:off x="0" y="1124712"/>
            <a:ext cx="4592847" cy="455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1447800" y="152400"/>
            <a:ext cx="63246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 smtClean="0"/>
              <a:t>Charging Circuit</a:t>
            </a:r>
            <a:endParaRPr lang="en-US" sz="3200" dirty="0"/>
          </a:p>
        </p:txBody>
      </p:sp>
      <p:sp>
        <p:nvSpPr>
          <p:cNvPr id="15364" name="TextBox 7"/>
          <p:cNvSpPr txBox="1">
            <a:spLocks noChangeArrowheads="1"/>
          </p:cNvSpPr>
          <p:nvPr/>
        </p:nvSpPr>
        <p:spPr bwMode="auto">
          <a:xfrm>
            <a:off x="1905000" y="5661025"/>
            <a:ext cx="471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hlinkClick r:id="rId3" tooltip="Silicon-controlled rectifier"/>
              </a:rPr>
              <a:t>SCR</a:t>
            </a:r>
            <a:r>
              <a:rPr lang="en-US" sz="1800"/>
              <a:t> — Silicon Controlled Rectifier -Thyristor</a:t>
            </a:r>
          </a:p>
        </p:txBody>
      </p:sp>
      <p:pic>
        <p:nvPicPr>
          <p:cNvPr id="307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6"/>
          <a:stretch>
            <a:fillRect/>
          </a:stretch>
        </p:blipFill>
        <p:spPr bwMode="auto">
          <a:xfrm>
            <a:off x="457200" y="4800600"/>
            <a:ext cx="128111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7" name="TextBox 17"/>
          <p:cNvSpPr txBox="1">
            <a:spLocks noChangeArrowheads="1"/>
          </p:cNvSpPr>
          <p:nvPr/>
        </p:nvSpPr>
        <p:spPr bwMode="auto">
          <a:xfrm>
            <a:off x="214313" y="3309938"/>
            <a:ext cx="152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FF0000"/>
                </a:solidFill>
              </a:rPr>
              <a:t>40 kHz switching device</a:t>
            </a:r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1676400" y="6140450"/>
            <a:ext cx="7010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The time between </a:t>
            </a:r>
            <a:r>
              <a:rPr lang="ja-JP" altLang="en-US" sz="1800" dirty="0"/>
              <a:t>“</a:t>
            </a:r>
            <a:r>
              <a:rPr lang="en-US" altLang="ja-JP" sz="1800" dirty="0"/>
              <a:t>charge now</a:t>
            </a:r>
            <a:r>
              <a:rPr lang="ja-JP" altLang="en-US" sz="1800" dirty="0"/>
              <a:t>”</a:t>
            </a:r>
            <a:r>
              <a:rPr lang="en-US" altLang="ja-JP" sz="1800" dirty="0"/>
              <a:t> and the </a:t>
            </a:r>
            <a:r>
              <a:rPr lang="en-US" altLang="ja-JP" sz="1800" dirty="0" err="1"/>
              <a:t>thyratron</a:t>
            </a:r>
            <a:r>
              <a:rPr lang="en-US" altLang="ja-JP" sz="1800" dirty="0"/>
              <a:t> triggering </a:t>
            </a:r>
            <a:r>
              <a:rPr lang="en-US" altLang="ja-JP" sz="1800" dirty="0" smtClean="0"/>
              <a:t>~ 2 </a:t>
            </a:r>
            <a:r>
              <a:rPr lang="en-US" altLang="ja-JP" sz="1800" dirty="0" err="1"/>
              <a:t>ms</a:t>
            </a:r>
            <a:endParaRPr lang="en-US" sz="18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819400" y="2514600"/>
            <a:ext cx="1295400" cy="38100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1" name="TextBox 25"/>
          <p:cNvSpPr txBox="1">
            <a:spLocks noChangeArrowheads="1"/>
          </p:cNvSpPr>
          <p:nvPr/>
        </p:nvSpPr>
        <p:spPr bwMode="auto">
          <a:xfrm>
            <a:off x="214313" y="1447800"/>
            <a:ext cx="1524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600" b="1">
                <a:solidFill>
                  <a:srgbClr val="FF0000"/>
                </a:solidFill>
              </a:rPr>
              <a:t>“</a:t>
            </a:r>
            <a:r>
              <a:rPr lang="en-US" altLang="ja-JP" sz="1600" b="1">
                <a:solidFill>
                  <a:srgbClr val="FF0000"/>
                </a:solidFill>
              </a:rPr>
              <a:t>Inhibit</a:t>
            </a:r>
            <a:r>
              <a:rPr lang="ja-JP" altLang="en-US" sz="1600" b="1">
                <a:solidFill>
                  <a:srgbClr val="FF0000"/>
                </a:solidFill>
              </a:rPr>
              <a:t>”</a:t>
            </a:r>
            <a:r>
              <a:rPr lang="en-US" altLang="ja-JP" sz="1600" b="1">
                <a:solidFill>
                  <a:srgbClr val="FF0000"/>
                </a:solidFill>
              </a:rPr>
              <a:t> input</a:t>
            </a:r>
            <a:endParaRPr lang="en-US" sz="1600" b="1">
              <a:solidFill>
                <a:srgbClr val="FF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pic>
        <p:nvPicPr>
          <p:cNvPr id="18" name="Picture 1" descr="blumlein_transformer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4442557" y="2796443"/>
            <a:ext cx="536428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772400" y="1066800"/>
            <a:ext cx="893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thyratron</a:t>
            </a:r>
            <a:endParaRPr lang="en-US" sz="1400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096000" y="3657600"/>
            <a:ext cx="88392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096000" y="3657600"/>
            <a:ext cx="0" cy="838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5867400" y="4495800"/>
            <a:ext cx="381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867400" y="4572000"/>
            <a:ext cx="3048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943600" y="4648200"/>
            <a:ext cx="1524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114800" y="1905000"/>
            <a:ext cx="533400" cy="2362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resisto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65734"/>
            <a:ext cx="2133600" cy="79646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6096000" y="1143000"/>
            <a:ext cx="381000" cy="838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114800" y="1969008"/>
            <a:ext cx="457200" cy="1219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2209800"/>
            <a:ext cx="605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5k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60400"/>
            <a:ext cx="8369300" cy="55245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914400" y="65690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76800" y="4876800"/>
            <a:ext cx="3776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Thyratron</a:t>
            </a:r>
            <a:r>
              <a:rPr lang="en-US" dirty="0" smtClean="0">
                <a:solidFill>
                  <a:schemeClr val="bg2"/>
                </a:solidFill>
              </a:rPr>
              <a:t> driver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         High voltage supply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                               Charging circuit</a:t>
            </a:r>
            <a:endParaRPr lang="en-US" dirty="0">
              <a:solidFill>
                <a:schemeClr val="bg2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943600" y="4114800"/>
            <a:ext cx="6096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781800" y="4495800"/>
            <a:ext cx="990600" cy="762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772400" y="3810000"/>
            <a:ext cx="3048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66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000" dirty="0" smtClean="0"/>
              <a:t>g-2 Proposed Pulse Train (12 Hz mode)</a:t>
            </a:r>
            <a:br>
              <a:rPr lang="en-US" sz="2000" dirty="0" smtClean="0"/>
            </a:br>
            <a:r>
              <a:rPr lang="en-US" sz="2000" dirty="0" smtClean="0"/>
              <a:t>Loss of 1 Nova Pulse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3000" y="4768674"/>
            <a:ext cx="1203704" cy="367444"/>
            <a:chOff x="93000" y="4768674"/>
            <a:chExt cx="1203704" cy="367444"/>
          </a:xfrm>
        </p:grpSpPr>
        <p:sp>
          <p:nvSpPr>
            <p:cNvPr id="36879" name="Text Box 23"/>
            <p:cNvSpPr txBox="1">
              <a:spLocks noChangeArrowheads="1"/>
            </p:cNvSpPr>
            <p:nvPr/>
          </p:nvSpPr>
          <p:spPr bwMode="auto">
            <a:xfrm>
              <a:off x="93000" y="4768674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</a:t>
              </a:r>
            </a:p>
          </p:txBody>
        </p:sp>
        <p:sp>
          <p:nvSpPr>
            <p:cNvPr id="36880" name="Text Box 24"/>
            <p:cNvSpPr txBox="1">
              <a:spLocks noChangeArrowheads="1"/>
            </p:cNvSpPr>
            <p:nvPr/>
          </p:nvSpPr>
          <p:spPr bwMode="auto">
            <a:xfrm>
              <a:off x="402603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2</a:t>
              </a:r>
            </a:p>
          </p:txBody>
        </p:sp>
        <p:sp>
          <p:nvSpPr>
            <p:cNvPr id="36881" name="Text Box 25"/>
            <p:cNvSpPr txBox="1">
              <a:spLocks noChangeArrowheads="1"/>
            </p:cNvSpPr>
            <p:nvPr/>
          </p:nvSpPr>
          <p:spPr bwMode="auto">
            <a:xfrm>
              <a:off x="730469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3</a:t>
              </a:r>
            </a:p>
          </p:txBody>
        </p:sp>
        <p:sp>
          <p:nvSpPr>
            <p:cNvPr id="36884" name="Text Box 28"/>
            <p:cNvSpPr txBox="1">
              <a:spLocks noChangeArrowheads="1"/>
            </p:cNvSpPr>
            <p:nvPr/>
          </p:nvSpPr>
          <p:spPr bwMode="auto">
            <a:xfrm>
              <a:off x="985554" y="476867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4</a:t>
              </a:r>
            </a:p>
          </p:txBody>
        </p:sp>
      </p:grpSp>
      <p:sp>
        <p:nvSpPr>
          <p:cNvPr id="36887" name="Line 32"/>
          <p:cNvSpPr>
            <a:spLocks noChangeShapeType="1"/>
          </p:cNvSpPr>
          <p:nvPr/>
        </p:nvSpPr>
        <p:spPr bwMode="auto">
          <a:xfrm>
            <a:off x="2109422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9" name="Text Box 34"/>
          <p:cNvSpPr txBox="1">
            <a:spLocks noChangeArrowheads="1"/>
          </p:cNvSpPr>
          <p:nvPr/>
        </p:nvSpPr>
        <p:spPr bwMode="auto">
          <a:xfrm>
            <a:off x="222275" y="1920611"/>
            <a:ext cx="8066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/>
              <a:t>120 </a:t>
            </a:r>
            <a:r>
              <a:rPr lang="en-US" sz="1200" dirty="0" err="1"/>
              <a:t>nsec</a:t>
            </a:r>
            <a:endParaRPr lang="en-US" sz="1200" dirty="0"/>
          </a:p>
        </p:txBody>
      </p:sp>
      <p:sp>
        <p:nvSpPr>
          <p:cNvPr id="36890" name="Text Box 35"/>
          <p:cNvSpPr txBox="1">
            <a:spLocks noChangeArrowheads="1"/>
          </p:cNvSpPr>
          <p:nvPr/>
        </p:nvSpPr>
        <p:spPr bwMode="auto">
          <a:xfrm>
            <a:off x="1747210" y="2780085"/>
            <a:ext cx="1056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10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6893" name="Line 38"/>
          <p:cNvSpPr>
            <a:spLocks noChangeShapeType="1"/>
          </p:cNvSpPr>
          <p:nvPr/>
        </p:nvSpPr>
        <p:spPr bwMode="auto">
          <a:xfrm>
            <a:off x="134849" y="5557838"/>
            <a:ext cx="8723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4" name="Text Box 39"/>
          <p:cNvSpPr txBox="1">
            <a:spLocks noChangeArrowheads="1"/>
          </p:cNvSpPr>
          <p:nvPr/>
        </p:nvSpPr>
        <p:spPr bwMode="auto">
          <a:xfrm>
            <a:off x="338011" y="5157087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Pulse #</a:t>
            </a:r>
          </a:p>
        </p:txBody>
      </p:sp>
      <p:sp>
        <p:nvSpPr>
          <p:cNvPr id="36895" name="Text Box 40"/>
          <p:cNvSpPr txBox="1">
            <a:spLocks noChangeArrowheads="1"/>
          </p:cNvSpPr>
          <p:nvPr/>
        </p:nvSpPr>
        <p:spPr bwMode="auto">
          <a:xfrm>
            <a:off x="4474229" y="5648243"/>
            <a:ext cx="1047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1.33 sec</a:t>
            </a:r>
          </a:p>
        </p:txBody>
      </p:sp>
      <p:sp>
        <p:nvSpPr>
          <p:cNvPr id="36896" name="Text Box 41"/>
          <p:cNvSpPr txBox="1">
            <a:spLocks noChangeArrowheads="1"/>
          </p:cNvSpPr>
          <p:nvPr/>
        </p:nvSpPr>
        <p:spPr bwMode="auto">
          <a:xfrm>
            <a:off x="2109422" y="5638800"/>
            <a:ext cx="2454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MI Nova Cycle </a:t>
            </a:r>
            <a:r>
              <a:rPr lang="en-US" dirty="0"/>
              <a:t>L</a:t>
            </a:r>
            <a:r>
              <a:rPr lang="en-US" dirty="0" smtClean="0"/>
              <a:t>ength</a:t>
            </a:r>
            <a:endParaRPr lang="en-US" dirty="0"/>
          </a:p>
        </p:txBody>
      </p:sp>
      <p:sp>
        <p:nvSpPr>
          <p:cNvPr id="36897" name="Text Box 42"/>
          <p:cNvSpPr txBox="1">
            <a:spLocks noChangeArrowheads="1"/>
          </p:cNvSpPr>
          <p:nvPr/>
        </p:nvSpPr>
        <p:spPr bwMode="auto">
          <a:xfrm>
            <a:off x="1467278" y="2491854"/>
            <a:ext cx="15183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Pulse separation</a:t>
            </a:r>
          </a:p>
        </p:txBody>
      </p:sp>
      <p:sp>
        <p:nvSpPr>
          <p:cNvPr id="36898" name="Text Box 43"/>
          <p:cNvSpPr txBox="1">
            <a:spLocks noChangeArrowheads="1"/>
          </p:cNvSpPr>
          <p:nvPr/>
        </p:nvSpPr>
        <p:spPr bwMode="auto">
          <a:xfrm>
            <a:off x="240077" y="1531144"/>
            <a:ext cx="10791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Bunch length</a:t>
            </a:r>
          </a:p>
          <a:p>
            <a:pPr eaLnBrk="1" hangingPunct="1"/>
            <a:r>
              <a:rPr lang="en-US" sz="1200" dirty="0"/>
              <a:t>of 1 pulse</a:t>
            </a:r>
          </a:p>
        </p:txBody>
      </p:sp>
      <p:sp>
        <p:nvSpPr>
          <p:cNvPr id="36899" name="Line 44"/>
          <p:cNvSpPr>
            <a:spLocks noChangeShapeType="1"/>
          </p:cNvSpPr>
          <p:nvPr/>
        </p:nvSpPr>
        <p:spPr bwMode="auto">
          <a:xfrm flipV="1">
            <a:off x="134849" y="1366838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0" name="Text Box 45"/>
          <p:cNvSpPr txBox="1">
            <a:spLocks noChangeArrowheads="1"/>
          </p:cNvSpPr>
          <p:nvPr/>
        </p:nvSpPr>
        <p:spPr bwMode="auto">
          <a:xfrm>
            <a:off x="122759" y="1120570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Begin cycle</a:t>
            </a:r>
          </a:p>
        </p:txBody>
      </p:sp>
      <p:sp>
        <p:nvSpPr>
          <p:cNvPr id="36901" name="Line 46"/>
          <p:cNvSpPr>
            <a:spLocks noChangeShapeType="1"/>
          </p:cNvSpPr>
          <p:nvPr/>
        </p:nvSpPr>
        <p:spPr bwMode="auto">
          <a:xfrm flipV="1">
            <a:off x="8910638" y="1447800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2" name="Text Box 47"/>
          <p:cNvSpPr txBox="1">
            <a:spLocks noChangeArrowheads="1"/>
          </p:cNvSpPr>
          <p:nvPr/>
        </p:nvSpPr>
        <p:spPr bwMode="auto">
          <a:xfrm>
            <a:off x="7707313" y="1120570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End cycle</a:t>
            </a:r>
          </a:p>
        </p:txBody>
      </p:sp>
      <p:sp>
        <p:nvSpPr>
          <p:cNvPr id="36903" name="Text Box 48"/>
          <p:cNvSpPr txBox="1">
            <a:spLocks noChangeArrowheads="1"/>
          </p:cNvSpPr>
          <p:nvPr/>
        </p:nvSpPr>
        <p:spPr bwMode="auto">
          <a:xfrm>
            <a:off x="727424" y="2485381"/>
            <a:ext cx="7024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100Hz</a:t>
            </a:r>
          </a:p>
        </p:txBody>
      </p:sp>
      <p:sp>
        <p:nvSpPr>
          <p:cNvPr id="36904" name="Line 38"/>
          <p:cNvSpPr>
            <a:spLocks noChangeShapeType="1"/>
          </p:cNvSpPr>
          <p:nvPr/>
        </p:nvSpPr>
        <p:spPr bwMode="auto">
          <a:xfrm>
            <a:off x="6410464" y="3886200"/>
            <a:ext cx="2448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35" name="Straight Connector 334"/>
          <p:cNvCxnSpPr/>
          <p:nvPr/>
        </p:nvCxnSpPr>
        <p:spPr>
          <a:xfrm>
            <a:off x="2483902" y="4643927"/>
            <a:ext cx="1697433" cy="42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4495800" y="4649509"/>
            <a:ext cx="43045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6121914" y="4651246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/>
          <p:cNvSpPr txBox="1"/>
          <p:nvPr/>
        </p:nvSpPr>
        <p:spPr>
          <a:xfrm>
            <a:off x="6781800" y="335863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990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41" name="Line 32"/>
          <p:cNvSpPr>
            <a:spLocks noChangeShapeType="1"/>
          </p:cNvSpPr>
          <p:nvPr/>
        </p:nvSpPr>
        <p:spPr bwMode="auto">
          <a:xfrm>
            <a:off x="2400472" y="3931519"/>
            <a:ext cx="179458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2534730" y="337186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38" name="TextBox 337"/>
          <p:cNvSpPr txBox="1"/>
          <p:nvPr/>
        </p:nvSpPr>
        <p:spPr>
          <a:xfrm>
            <a:off x="7205969" y="4306431"/>
            <a:ext cx="3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</a:p>
          <a:p>
            <a:r>
              <a:rPr lang="en-US" dirty="0"/>
              <a:t>~</a:t>
            </a:r>
          </a:p>
        </p:txBody>
      </p:sp>
      <p:cxnSp>
        <p:nvCxnSpPr>
          <p:cNvPr id="345" name="Straight Connector 344"/>
          <p:cNvCxnSpPr/>
          <p:nvPr/>
        </p:nvCxnSpPr>
        <p:spPr>
          <a:xfrm>
            <a:off x="7525286" y="4651425"/>
            <a:ext cx="13332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313500" y="4766055"/>
            <a:ext cx="1201100" cy="369332"/>
            <a:chOff x="1711823" y="4766055"/>
            <a:chExt cx="1201100" cy="369332"/>
          </a:xfrm>
        </p:grpSpPr>
        <p:sp>
          <p:nvSpPr>
            <p:cNvPr id="36885" name="Text Box 29"/>
            <p:cNvSpPr txBox="1">
              <a:spLocks noChangeArrowheads="1"/>
            </p:cNvSpPr>
            <p:nvPr/>
          </p:nvSpPr>
          <p:spPr bwMode="auto">
            <a:xfrm>
              <a:off x="1711823" y="476605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/>
                <a:t>5</a:t>
              </a: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011010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2309139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260001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8600" y="4800600"/>
            <a:ext cx="1309577" cy="372682"/>
            <a:chOff x="3311357" y="4766055"/>
            <a:chExt cx="1309577" cy="372682"/>
          </a:xfrm>
        </p:grpSpPr>
        <p:sp>
          <p:nvSpPr>
            <p:cNvPr id="348" name="TextBox 347"/>
            <p:cNvSpPr txBox="1"/>
            <p:nvPr/>
          </p:nvSpPr>
          <p:spPr>
            <a:xfrm>
              <a:off x="331135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</a:t>
              </a:r>
              <a:endParaRPr lang="en-US" dirty="0"/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3537537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911897" y="4769405"/>
              <a:ext cx="424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11</a:t>
              </a:r>
              <a:endParaRPr lang="en-US" dirty="0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4179788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22493" y="2733600"/>
            <a:ext cx="2417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Lens pulse length  400 µsec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0826" y="3244049"/>
            <a:ext cx="2363774" cy="1404151"/>
            <a:chOff x="150826" y="3244049"/>
            <a:chExt cx="2363774" cy="1404151"/>
          </a:xfrm>
        </p:grpSpPr>
        <p:grpSp>
          <p:nvGrpSpPr>
            <p:cNvPr id="7" name="Group 6"/>
            <p:cNvGrpSpPr/>
            <p:nvPr/>
          </p:nvGrpSpPr>
          <p:grpSpPr>
            <a:xfrm>
              <a:off x="1314730" y="3245063"/>
              <a:ext cx="1199870" cy="1403137"/>
              <a:chOff x="1314730" y="3200400"/>
              <a:chExt cx="1199870" cy="140313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7" name="Group 176"/>
            <p:cNvGrpSpPr/>
            <p:nvPr/>
          </p:nvGrpSpPr>
          <p:grpSpPr>
            <a:xfrm>
              <a:off x="150826" y="3244049"/>
              <a:ext cx="1199870" cy="1403137"/>
              <a:chOff x="1314730" y="3200400"/>
              <a:chExt cx="1199870" cy="1403137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7" name="Group 206"/>
          <p:cNvGrpSpPr/>
          <p:nvPr/>
        </p:nvGrpSpPr>
        <p:grpSpPr>
          <a:xfrm>
            <a:off x="5277130" y="3245063"/>
            <a:ext cx="1199870" cy="1403137"/>
            <a:chOff x="1314730" y="3200400"/>
            <a:chExt cx="1199870" cy="1403137"/>
          </a:xfrm>
        </p:grpSpPr>
        <p:grpSp>
          <p:nvGrpSpPr>
            <p:cNvPr id="208" name="Group 207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Group 208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 209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7" name="Straight Connector 21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" name="Group 210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2" name="Straight Connector 21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/>
          <p:cNvGrpSpPr/>
          <p:nvPr/>
        </p:nvGrpSpPr>
        <p:grpSpPr>
          <a:xfrm>
            <a:off x="4114800" y="3245063"/>
            <a:ext cx="1199870" cy="1403137"/>
            <a:chOff x="1314730" y="3200400"/>
            <a:chExt cx="1199870" cy="1403137"/>
          </a:xfrm>
        </p:grpSpPr>
        <p:grpSp>
          <p:nvGrpSpPr>
            <p:cNvPr id="121" name="Group 120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" name="Group 145"/>
          <p:cNvGrpSpPr/>
          <p:nvPr/>
        </p:nvGrpSpPr>
        <p:grpSpPr>
          <a:xfrm>
            <a:off x="5248629" y="4808918"/>
            <a:ext cx="1456971" cy="372682"/>
            <a:chOff x="4858104" y="4766055"/>
            <a:chExt cx="1456971" cy="372682"/>
          </a:xfrm>
        </p:grpSpPr>
        <p:sp>
          <p:nvSpPr>
            <p:cNvPr id="147" name="Text Box 30"/>
            <p:cNvSpPr txBox="1">
              <a:spLocks noChangeArrowheads="1"/>
            </p:cNvSpPr>
            <p:nvPr/>
          </p:nvSpPr>
          <p:spPr bwMode="auto">
            <a:xfrm>
              <a:off x="5876925" y="4766055"/>
              <a:ext cx="438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16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858104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213566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</a:t>
              </a:r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505923" y="476940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</p:grpSp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68"/>
          <a:stretch/>
        </p:blipFill>
        <p:spPr>
          <a:xfrm>
            <a:off x="2506159" y="1070880"/>
            <a:ext cx="2470654" cy="75384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0" r="15248"/>
          <a:stretch/>
        </p:blipFill>
        <p:spPr>
          <a:xfrm>
            <a:off x="5768429" y="1070880"/>
            <a:ext cx="840861" cy="75384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4" r="15135"/>
          <a:stretch/>
        </p:blipFill>
        <p:spPr>
          <a:xfrm>
            <a:off x="4731656" y="1070880"/>
            <a:ext cx="1047460" cy="753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6893" y="1738893"/>
            <a:ext cx="13917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11 / 20 Nova Cycles</a:t>
            </a:r>
            <a:endParaRPr lang="en-US" sz="10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Faraday Magnetometer</a:t>
            </a:r>
            <a:endParaRPr lang="en-US" dirty="0"/>
          </a:p>
        </p:txBody>
      </p:sp>
      <p:pic>
        <p:nvPicPr>
          <p:cNvPr id="7" name="Picture 6" descr="MeasurementOptical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276600"/>
            <a:ext cx="4652550" cy="3124200"/>
          </a:xfrm>
          <a:prstGeom prst="rect">
            <a:avLst/>
          </a:prstGeom>
        </p:spPr>
      </p:pic>
      <p:pic>
        <p:nvPicPr>
          <p:cNvPr id="9" name="Picture 8" descr="GreenLaserThroughChamberCryst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3200400"/>
            <a:ext cx="3962400" cy="2971800"/>
          </a:xfrm>
          <a:prstGeom prst="rect">
            <a:avLst/>
          </a:prstGeom>
        </p:spPr>
      </p:pic>
      <p:pic>
        <p:nvPicPr>
          <p:cNvPr id="11" name="Picture 10" descr="TechniquesmeasurementsWollastonpris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93"/>
          <a:stretch/>
        </p:blipFill>
        <p:spPr>
          <a:xfrm>
            <a:off x="0" y="1079500"/>
            <a:ext cx="9144000" cy="15116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1" y="23622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bandwidth measurement of magnetic field of kicker and induced currents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040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-2_98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533400"/>
            <a:ext cx="67056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76200"/>
            <a:ext cx="5410200" cy="6096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Storage Ring Kicker Requirements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990600"/>
            <a:ext cx="4724399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Kickers steer injected </a:t>
            </a:r>
            <a:r>
              <a:rPr lang="en-US" sz="2400" dirty="0" err="1" smtClean="0"/>
              <a:t>muons</a:t>
            </a:r>
            <a:r>
              <a:rPr lang="en-US" sz="2400" dirty="0" smtClean="0"/>
              <a:t> onto the closed orbit of the storage ring</a:t>
            </a:r>
          </a:p>
          <a:p>
            <a:endParaRPr lang="en-US" sz="2400" dirty="0" smtClean="0"/>
          </a:p>
          <a:p>
            <a:r>
              <a:rPr lang="en-US" sz="2400" dirty="0" smtClean="0"/>
              <a:t>Requirements:</a:t>
            </a:r>
          </a:p>
          <a:p>
            <a:endParaRPr lang="en-US" sz="2000" dirty="0" smtClean="0"/>
          </a:p>
          <a:p>
            <a:r>
              <a:rPr lang="en-US" sz="2000" dirty="0"/>
              <a:t>K</a:t>
            </a:r>
            <a:r>
              <a:rPr lang="en-US" sz="2000" dirty="0" smtClean="0"/>
              <a:t>ick angle           ~ 10.8 to 12.8 </a:t>
            </a:r>
            <a:r>
              <a:rPr lang="en-US" sz="2000" dirty="0" err="1" smtClean="0"/>
              <a:t>mrad</a:t>
            </a:r>
            <a:endParaRPr lang="en-US" sz="2000" dirty="0"/>
          </a:p>
          <a:p>
            <a:r>
              <a:rPr lang="en-US" sz="2000" dirty="0" smtClean="0"/>
              <a:t>Kicker B-field       ~ 285 to 336 Gauss</a:t>
            </a:r>
          </a:p>
          <a:p>
            <a:r>
              <a:rPr lang="en-US" sz="2000" dirty="0" smtClean="0"/>
              <a:t>Integrated B-field ~ 1.11 to 1.31 </a:t>
            </a:r>
            <a:r>
              <a:rPr lang="en-US" sz="2000" dirty="0" err="1" smtClean="0"/>
              <a:t>kG</a:t>
            </a:r>
            <a:r>
              <a:rPr lang="en-US" sz="2000" dirty="0" smtClean="0"/>
              <a:t>-m</a:t>
            </a:r>
          </a:p>
          <a:p>
            <a:endParaRPr lang="en-US" sz="2400" dirty="0" smtClean="0"/>
          </a:p>
          <a:p>
            <a:r>
              <a:rPr lang="en-US" sz="2000" dirty="0" smtClean="0"/>
              <a:t>Pulse </a:t>
            </a:r>
            <a:r>
              <a:rPr lang="en-US" sz="2000" dirty="0"/>
              <a:t>width(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) 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 120ns &lt; </a:t>
            </a:r>
            <a:r>
              <a:rPr lang="en-US" sz="2000" dirty="0" err="1" smtClean="0">
                <a:latin typeface="Symbol" charset="2"/>
                <a:cs typeface="Symbol" charset="2"/>
              </a:rPr>
              <a:t>τ</a:t>
            </a:r>
            <a:r>
              <a:rPr lang="en-US" sz="2000" baseline="-25000" dirty="0" err="1" smtClean="0">
                <a:latin typeface="Arial"/>
                <a:cs typeface="Arial"/>
              </a:rPr>
              <a:t>wid</a:t>
            </a:r>
            <a:r>
              <a:rPr lang="en-US" sz="2000" dirty="0" smtClean="0"/>
              <a:t> &lt; 149ns</a:t>
            </a:r>
          </a:p>
          <a:p>
            <a:endParaRPr lang="en-US" sz="2400" dirty="0"/>
          </a:p>
          <a:p>
            <a:r>
              <a:rPr lang="en-US" sz="2000" dirty="0" smtClean="0"/>
              <a:t>Repetition rate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~100Hz peak, 12Hz average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162800" y="3657600"/>
            <a:ext cx="1219200" cy="2616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100" dirty="0" smtClean="0"/>
              <a:t>3 – 1.3m kickers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5715000"/>
            <a:ext cx="3386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d = 77 mm, R=7112 mm </a:t>
            </a:r>
            <a:endParaRPr lang="en-US" dirty="0">
              <a:latin typeface="Symbol" charset="2"/>
              <a:cs typeface="Symbol" charset="2"/>
            </a:endParaRPr>
          </a:p>
          <a:p>
            <a:r>
              <a:rPr lang="en-US" dirty="0" smtClean="0">
                <a:latin typeface="Arial"/>
                <a:cs typeface="Arial"/>
              </a:rPr>
              <a:t>kick angle </a:t>
            </a:r>
            <a:r>
              <a:rPr lang="en-US" dirty="0" smtClean="0">
                <a:latin typeface="Symbol" charset="2"/>
                <a:cs typeface="Symbol" charset="2"/>
              </a:rPr>
              <a:t>q =  </a:t>
            </a:r>
            <a:r>
              <a:rPr lang="en-US" dirty="0" smtClean="0">
                <a:latin typeface="Arial"/>
                <a:cs typeface="Arial"/>
              </a:rPr>
              <a:t>d/R = 10.8 </a:t>
            </a:r>
            <a:r>
              <a:rPr lang="en-US" dirty="0" err="1" smtClean="0">
                <a:latin typeface="Arial"/>
                <a:cs typeface="Arial"/>
              </a:rPr>
              <a:t>mrad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5181600"/>
            <a:ext cx="170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t</a:t>
            </a:r>
            <a:r>
              <a:rPr lang="en-US" baseline="-25000" dirty="0" err="1" smtClean="0">
                <a:latin typeface="Arial"/>
                <a:cs typeface="Arial"/>
              </a:rPr>
              <a:t>rev</a:t>
            </a:r>
            <a:r>
              <a:rPr lang="en-US" baseline="-25000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= 149 ns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11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WBS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Requirements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plates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forming network and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thyratron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			</a:t>
            </a:r>
            <a:endParaRPr lang="en-US" sz="17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Power Supply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Pulse characteristics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Trolley rails				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Commissioning Plan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6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Kicker-</a:t>
            </a:r>
            <a:r>
              <a:rPr lang="en-US" dirty="0" err="1" smtClean="0"/>
              <a:t>Pulser</a:t>
            </a:r>
            <a:r>
              <a:rPr lang="en-US" dirty="0" smtClean="0"/>
              <a:t> Tests</a:t>
            </a:r>
            <a:endParaRPr lang="en-US" dirty="0"/>
          </a:p>
        </p:txBody>
      </p:sp>
      <p:pic>
        <p:nvPicPr>
          <p:cNvPr id="6" name="Picture 5" descr="125cmpul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48000"/>
            <a:ext cx="3892157" cy="2921000"/>
          </a:xfrm>
          <a:prstGeom prst="rect">
            <a:avLst/>
          </a:prstGeom>
        </p:spPr>
      </p:pic>
      <p:pic>
        <p:nvPicPr>
          <p:cNvPr id="7" name="Picture 6" descr="40cmpul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4" y="3048000"/>
            <a:ext cx="3740206" cy="2806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838200"/>
            <a:ext cx="3800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Tests with 25 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</a:t>
            </a:r>
            <a:r>
              <a:rPr lang="en-US" dirty="0" err="1" smtClean="0"/>
              <a:t>Blumlein</a:t>
            </a:r>
            <a:r>
              <a:rPr lang="en-US" dirty="0" smtClean="0"/>
              <a:t> prototype: </a:t>
            </a:r>
          </a:p>
          <a:p>
            <a:r>
              <a:rPr lang="en-US" dirty="0" smtClean="0"/>
              <a:t>6m, Corning 561 silicon oil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/>
              <a:t> </a:t>
            </a:r>
            <a:r>
              <a:rPr lang="en-US" dirty="0" smtClean="0"/>
              <a:t>“Curved” kicker plates</a:t>
            </a:r>
            <a:endParaRPr lang="en-US" dirty="0"/>
          </a:p>
        </p:txBody>
      </p:sp>
      <p:pic>
        <p:nvPicPr>
          <p:cNvPr id="12" name="Picture 11" descr="shortedkicke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914400"/>
            <a:ext cx="2830709" cy="21267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1828800"/>
            <a:ext cx="518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E821 Kicker plates were 1.7m long</a:t>
            </a:r>
          </a:p>
          <a:p>
            <a:r>
              <a:rPr lang="en-US" dirty="0" smtClean="0"/>
              <a:t>We find that the associated high inductance stretches the rise and fall time of the pulse</a:t>
            </a:r>
          </a:p>
          <a:p>
            <a:r>
              <a:rPr lang="en-US" dirty="0" smtClean="0"/>
              <a:t>=&gt; E989 plates will be 127cm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81800" y="914400"/>
            <a:ext cx="140363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horting bar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 flipH="1">
            <a:off x="6934200" y="1283732"/>
            <a:ext cx="549419" cy="6212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42512" y="1981200"/>
            <a:ext cx="146754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icker plates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67000" y="3733800"/>
            <a:ext cx="112082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20 ns/div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95400" y="5943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40cm kicker plates, 20ns rise, 50ns flattop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0200" y="5943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125cm kicker plates, 40ns rise, 30ns flattop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8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67056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transformer and shorted kicker</a:t>
            </a:r>
            <a:endParaRPr lang="en-US" dirty="0"/>
          </a:p>
        </p:txBody>
      </p:sp>
      <p:pic>
        <p:nvPicPr>
          <p:cNvPr id="4" name="Content Placeholder 3" descr="DSC0128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762000" y="65690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8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12.5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err="1" smtClean="0">
                <a:latin typeface="+mn-lt"/>
                <a:cs typeface="Symbol" charset="2"/>
              </a:rPr>
              <a:t>Blumlein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079500"/>
            <a:ext cx="4927600" cy="468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7866" y="1143000"/>
            <a:ext cx="2096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35cm kicker plates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5943600"/>
            <a:ext cx="5893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Oscillations at the tail triggered by impedance mismatch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63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95350"/>
            <a:ext cx="63150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5733256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Pearson 3212;   50 kV;  4kA;  12 Hz,  Full length Kicker ≈127 cm (50”)</a:t>
            </a:r>
          </a:p>
          <a:p>
            <a:pPr algn="ctr"/>
            <a:r>
              <a:rPr lang="en-US" dirty="0" smtClean="0"/>
              <a:t>The tail is generated by impedance mismatch? 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838200" y="6569075"/>
            <a:ext cx="75438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87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pulse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pic>
        <p:nvPicPr>
          <p:cNvPr id="5" name="Picture 4" descr="kicker_pul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8184777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1" y="1905000"/>
            <a:ext cx="3200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Representation of kicker pulse for simulation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2657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pulse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914400" y="6519083"/>
            <a:ext cx="8229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pic>
        <p:nvPicPr>
          <p:cNvPr id="8" name="Picture 7" descr="kicker_featu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" y="2130136"/>
            <a:ext cx="6118413" cy="47278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914400"/>
            <a:ext cx="710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kicker effectiveness with simulation – compare 4 configurations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295400"/>
            <a:ext cx="556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4-Uniform field/120ns rectangular pulse (ideal)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3-Curved plates/120ns rectangular pulse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2-Curved plates/measured pulse less tail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1- Curved plates/ measured pulse with tail (actual)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00" y="3886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Capture efficiency reduced 17% due to imperfections of kick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9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19400" y="152400"/>
            <a:ext cx="3006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Pulse characteristics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1524000"/>
            <a:ext cx="804398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Broader flat top can be obtained with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Longer </a:t>
            </a:r>
            <a:r>
              <a:rPr lang="en-US" dirty="0" err="1" smtClean="0"/>
              <a:t>Blumlein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Shorter kickers (and additional kickers to achieve integrated kick)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Fine tuning of </a:t>
            </a:r>
            <a:r>
              <a:rPr lang="en-US" dirty="0" err="1" smtClean="0"/>
              <a:t>thyratron</a:t>
            </a:r>
            <a:r>
              <a:rPr lang="en-US" dirty="0" smtClean="0"/>
              <a:t> gas pressure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Compensation of mismatched lengths of </a:t>
            </a:r>
            <a:r>
              <a:rPr lang="en-US" dirty="0" err="1" smtClean="0"/>
              <a:t>Blumlein</a:t>
            </a:r>
            <a:r>
              <a:rPr lang="en-US" dirty="0" smtClean="0"/>
              <a:t> transmission lines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Tail can be reduced with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Better matching of </a:t>
            </a:r>
            <a:r>
              <a:rPr lang="en-US" dirty="0" err="1" smtClean="0"/>
              <a:t>blumlein</a:t>
            </a:r>
            <a:r>
              <a:rPr lang="en-US" dirty="0"/>
              <a:t>,</a:t>
            </a:r>
            <a:r>
              <a:rPr lang="en-US" dirty="0" smtClean="0"/>
              <a:t> cables, and load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Kilovac</a:t>
            </a:r>
            <a:r>
              <a:rPr lang="en-US" dirty="0" smtClean="0"/>
              <a:t> switch to eliminate bleed through of charging </a:t>
            </a:r>
            <a:r>
              <a:rPr lang="en-US" dirty="0" smtClean="0"/>
              <a:t>transformer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i="1" dirty="0" smtClean="0"/>
              <a:t>Temporal non-uniformity of kicker pulse can introduce early to late systematic</a:t>
            </a:r>
          </a:p>
          <a:p>
            <a:r>
              <a:rPr lang="en-US" i="1" dirty="0"/>
              <a:t> </a:t>
            </a:r>
            <a:r>
              <a:rPr lang="en-US" i="1" dirty="0" smtClean="0"/>
              <a:t>   (</a:t>
            </a:r>
            <a:r>
              <a:rPr lang="en-US" i="1" dirty="0" err="1" smtClean="0"/>
              <a:t>SeungCheon</a:t>
            </a:r>
            <a:r>
              <a:rPr lang="en-US" i="1" dirty="0" smtClean="0"/>
              <a:t> Kim – Wednesday talk)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806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62100"/>
            <a:ext cx="8064500" cy="46863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81000" y="6492875"/>
            <a:ext cx="8382000" cy="365125"/>
          </a:xfrm>
          <a:prstGeom prst="rect">
            <a:avLst/>
          </a:prstGeom>
        </p:spPr>
        <p:txBody>
          <a:bodyPr/>
          <a:lstStyle/>
          <a:p>
            <a:r>
              <a:rPr lang="de-DE" sz="1200" dirty="0" smtClean="0"/>
              <a:t>David Rubin                                                                    </a:t>
            </a:r>
            <a:r>
              <a:rPr lang="de-DE" sz="1200" dirty="0" smtClean="0"/>
              <a:t>   </a:t>
            </a:r>
            <a:r>
              <a:rPr lang="de-DE" sz="1200" dirty="0" smtClean="0"/>
              <a:t>Kicker Status                                                    </a:t>
            </a:r>
            <a:r>
              <a:rPr lang="de-DE" sz="1200" dirty="0" err="1" smtClean="0"/>
              <a:t>July</a:t>
            </a:r>
            <a:r>
              <a:rPr lang="de-DE" sz="1200" dirty="0" smtClean="0"/>
              <a:t> 13, 2015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838200"/>
            <a:ext cx="54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Impedance matching tuner 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Includes resistor ( ~ 500 </a:t>
            </a:r>
            <a:r>
              <a:rPr lang="en-US" dirty="0" err="1" smtClean="0"/>
              <a:t>Ω</a:t>
            </a:r>
            <a:r>
              <a:rPr lang="en-US" dirty="0" smtClean="0"/>
              <a:t>) and capacitance or diode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24200" y="152400"/>
            <a:ext cx="3916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Matching Tuner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257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6466" r="2121" b="11622"/>
          <a:stretch/>
        </p:blipFill>
        <p:spPr>
          <a:xfrm>
            <a:off x="395536" y="1340768"/>
            <a:ext cx="4621102" cy="36492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4088" y="148478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primary windings</a:t>
            </a:r>
          </a:p>
          <a:p>
            <a:r>
              <a:rPr lang="en-US" dirty="0" smtClean="0"/>
              <a:t>(Power Designs CVT-1A)  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411760" y="1772816"/>
            <a:ext cx="3024336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36096" y="2636912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secondary windings</a:t>
            </a:r>
          </a:p>
          <a:p>
            <a:r>
              <a:rPr lang="en-US" dirty="0" smtClean="0"/>
              <a:t>(Pearson 410)</a:t>
            </a:r>
            <a:endParaRPr lang="en-US" dirty="0"/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>
            <a:off x="2706087" y="2960078"/>
            <a:ext cx="2730009" cy="4689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2987824" y="4225280"/>
            <a:ext cx="288032" cy="17240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09388" y="5949280"/>
            <a:ext cx="427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 of thyratron triggering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81000" y="6492875"/>
            <a:ext cx="76200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01691" y="243726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Charging circuit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1" y="4572000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Implement </a:t>
            </a:r>
            <a:r>
              <a:rPr lang="en-US" dirty="0" err="1" smtClean="0"/>
              <a:t>kilovac</a:t>
            </a:r>
            <a:r>
              <a:rPr lang="en-US" dirty="0" smtClean="0"/>
              <a:t> to cut off charging current through kicker?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9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WBS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Requirements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Kicker plates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forming network and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thyratron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			</a:t>
            </a:r>
            <a:endParaRPr lang="en-US" sz="17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Power Supply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characteristics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Trolley rails				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Commissioning Plan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58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lumlein-mo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85800"/>
            <a:ext cx="8480425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152400"/>
            <a:ext cx="5392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Blumlein</a:t>
            </a:r>
            <a:r>
              <a:rPr lang="en-US" sz="2800" dirty="0" smtClean="0"/>
              <a:t> Pulse Forming Network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2199382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Blumlein</a:t>
            </a:r>
            <a:endParaRPr lang="en-US" sz="1600" dirty="0" smtClean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equal to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(</a:t>
            </a:r>
            <a:r>
              <a:rPr lang="en-US" sz="1600" dirty="0" err="1" smtClean="0"/>
              <a:t>thyratron</a:t>
            </a:r>
            <a:r>
              <a:rPr lang="en-US" sz="1600" dirty="0" smtClean="0"/>
              <a:t>) at ground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/>
          </a:p>
        </p:txBody>
      </p:sp>
      <p:pic>
        <p:nvPicPr>
          <p:cNvPr id="13" name="Blumlein_transmission_line_animation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3124200"/>
            <a:ext cx="4399176" cy="3083242"/>
          </a:xfrm>
          <a:prstGeom prst="rect">
            <a:avLst/>
          </a:prstGeom>
        </p:spPr>
      </p:pic>
      <p:pic>
        <p:nvPicPr>
          <p:cNvPr id="4" name="Charge_line_animation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6248" y="3352800"/>
            <a:ext cx="3751751" cy="2489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203383" y="2262426"/>
            <a:ext cx="37882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Simple transmission line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voltage at load is ½ charging voltage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Base of switch floats</a:t>
            </a:r>
            <a:endParaRPr lang="en-US" sz="1600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867400"/>
            <a:ext cx="2612091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6019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Pulse length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9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WBS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Requirements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Kicker plates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forming network and </a:t>
            </a:r>
            <a:r>
              <a:rPr lang="en-U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thyratron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			</a:t>
            </a:r>
            <a:endParaRPr lang="en-US" sz="1700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Power Supply</a:t>
            </a: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Pulse characteristics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Trolley rails</a:t>
            </a: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				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Commissioning Plan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Summary</a:t>
            </a:r>
          </a:p>
          <a:p>
            <a:endParaRPr lang="en-U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lvl="1"/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23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Trolley rails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38200"/>
            <a:ext cx="7696200" cy="570009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2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456240" cy="549416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838200" y="6492875"/>
            <a:ext cx="72390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259632" y="6093296"/>
            <a:ext cx="633670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972699" y="148610"/>
            <a:ext cx="4735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Design for mounting kickers in cages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35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5800" cy="4953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9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Performance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Failure to achieve specified field kicker amplitude will compromise capture efficiency and increased CBO of those captured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Failure to turn off after 149 ns will compromise capture and increase CBO </a:t>
            </a:r>
          </a:p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Mitigation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R</a:t>
            </a:r>
            <a:r>
              <a:rPr lang="en-US" sz="1600" dirty="0" smtClean="0"/>
              <a:t>equired </a:t>
            </a:r>
            <a:r>
              <a:rPr lang="en-US" sz="1600" dirty="0"/>
              <a:t>current and voltage well below tube maxima with 12.5 </a:t>
            </a:r>
            <a:r>
              <a:rPr lang="en-US" sz="1600" dirty="0">
                <a:latin typeface="Symbol" charset="2"/>
                <a:cs typeface="Symbol" charset="2"/>
              </a:rPr>
              <a:t>W</a:t>
            </a:r>
            <a:r>
              <a:rPr lang="en-US" sz="1600" dirty="0"/>
              <a:t> </a:t>
            </a:r>
            <a:r>
              <a:rPr lang="en-US" sz="1600" dirty="0" err="1"/>
              <a:t>Blumlein</a:t>
            </a:r>
            <a:r>
              <a:rPr lang="en-US" sz="1600" dirty="0"/>
              <a:t> </a:t>
            </a:r>
          </a:p>
          <a:p>
            <a:pPr lvl="1">
              <a:lnSpc>
                <a:spcPct val="80000"/>
              </a:lnSpc>
            </a:pPr>
            <a:endParaRPr lang="en-US" sz="500" dirty="0"/>
          </a:p>
          <a:p>
            <a:pPr lvl="1">
              <a:lnSpc>
                <a:spcPct val="80000"/>
              </a:lnSpc>
            </a:pPr>
            <a:r>
              <a:rPr lang="en-US" sz="1600" dirty="0" smtClean="0">
                <a:solidFill>
                  <a:srgbClr val="000000"/>
                </a:solidFill>
              </a:rPr>
              <a:t>Pulse rise and fall time can be reduced with shorte</a:t>
            </a:r>
            <a:r>
              <a:rPr lang="en-US" sz="1600" dirty="0" smtClean="0"/>
              <a:t>r kicker plates operating at higher current and/or by increasing the number of plates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(Another advantage of a larger number of independent kickers is that failure of a single unit has smaller impact on overall performance)</a:t>
            </a:r>
          </a:p>
          <a:p>
            <a:pPr marL="400050">
              <a:lnSpc>
                <a:spcPct val="80000"/>
              </a:lnSpc>
            </a:pPr>
            <a:r>
              <a:rPr lang="en-US" sz="2000" dirty="0" smtClean="0"/>
              <a:t>Long tail of pulse</a:t>
            </a:r>
          </a:p>
          <a:p>
            <a:pPr marL="800100" lvl="1">
              <a:lnSpc>
                <a:spcPct val="80000"/>
              </a:lnSpc>
            </a:pPr>
            <a:r>
              <a:rPr lang="en-US" sz="1600" dirty="0" smtClean="0"/>
              <a:t>Improve matching and kill charging current with </a:t>
            </a:r>
            <a:r>
              <a:rPr lang="en-US" sz="1600" dirty="0" err="1" smtClean="0"/>
              <a:t>kilovac</a:t>
            </a:r>
            <a:endParaRPr lang="en-US" sz="1600" dirty="0" smtClean="0"/>
          </a:p>
          <a:p>
            <a:pPr marL="400050">
              <a:lnSpc>
                <a:spcPct val="80000"/>
              </a:lnSpc>
            </a:pPr>
            <a:r>
              <a:rPr lang="en-US" sz="2000" dirty="0" smtClean="0"/>
              <a:t>Electromagnetic noise</a:t>
            </a:r>
          </a:p>
          <a:p>
            <a:pPr marL="800100" lvl="1">
              <a:lnSpc>
                <a:spcPct val="80000"/>
              </a:lnSpc>
            </a:pPr>
            <a:r>
              <a:rPr lang="en-US" sz="1600" dirty="0" smtClean="0"/>
              <a:t>Test and mitigate by proper configuration of grounding. Maintaining alternative grounding options during design.</a:t>
            </a:r>
          </a:p>
          <a:p>
            <a:pPr marL="0" indent="0">
              <a:lnSpc>
                <a:spcPct val="80000"/>
              </a:lnSpc>
              <a:buNone/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783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Introduction to the Kicker WBS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Scope, Key Requirements, &amp; Design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BFBFBF"/>
                </a:solidFill>
              </a:rPr>
              <a:t>Kicker plates</a:t>
            </a:r>
            <a:r>
              <a:rPr lang="en-US" dirty="0" smtClean="0"/>
              <a:t>			</a:t>
            </a:r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Pulse Forming Network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and 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Thyratron</a:t>
            </a:r>
            <a:r>
              <a:rPr lang="en-US" dirty="0" smtClean="0">
                <a:solidFill>
                  <a:srgbClr val="BFBFBF"/>
                </a:solidFill>
              </a:rPr>
              <a:t>		</a:t>
            </a:r>
            <a:endParaRPr lang="en-US" sz="2100" dirty="0" smtClean="0">
              <a:solidFill>
                <a:srgbClr val="BFBFBF"/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Power Supply and Controls	</a:t>
            </a:r>
            <a:r>
              <a:rPr lang="en-US" dirty="0" smtClean="0">
                <a:solidFill>
                  <a:srgbClr val="BFBFBF"/>
                </a:solidFill>
              </a:rPr>
              <a:t>			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Pulse characteristics</a:t>
            </a:r>
          </a:p>
          <a:p>
            <a:r>
              <a:rPr lang="en-US" dirty="0" smtClean="0"/>
              <a:t>Commissioning Plan </a:t>
            </a:r>
          </a:p>
          <a:p>
            <a:r>
              <a:rPr lang="en-US" dirty="0" smtClean="0">
                <a:solidFill>
                  <a:srgbClr val="BFBFBF"/>
                </a:solidFill>
              </a:rPr>
              <a:t>Summary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09600" y="6619875"/>
            <a:ext cx="8077200" cy="476250"/>
          </a:xfr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17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55245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Quality Assurance</a:t>
            </a:r>
            <a:endParaRPr lang="en-US" dirty="0"/>
          </a:p>
        </p:txBody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5800" cy="4953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900" dirty="0"/>
          </a:p>
          <a:p>
            <a:pPr>
              <a:lnSpc>
                <a:spcPct val="80000"/>
              </a:lnSpc>
            </a:pPr>
            <a:r>
              <a:rPr lang="en-US" dirty="0" smtClean="0"/>
              <a:t>Redundant i</a:t>
            </a:r>
            <a:r>
              <a:rPr lang="en-US" dirty="0" smtClean="0">
                <a:solidFill>
                  <a:srgbClr val="000000"/>
                </a:solidFill>
              </a:rPr>
              <a:t>ndependent charging supplies</a:t>
            </a:r>
          </a:p>
          <a:p>
            <a:pPr lvl="1"/>
            <a:r>
              <a:rPr lang="en-US" sz="1800" dirty="0" smtClean="0"/>
              <a:t>While a single supply is capable of charging all </a:t>
            </a:r>
            <a:r>
              <a:rPr lang="en-US" sz="1800" dirty="0" err="1" smtClean="0"/>
              <a:t>Blumlein</a:t>
            </a:r>
            <a:r>
              <a:rPr lang="en-US" sz="1800" dirty="0" smtClean="0"/>
              <a:t> PFN’s, multiple supplies will provide isolation in the event of failure of any one system, and backup in the event of failure of one supply.</a:t>
            </a:r>
          </a:p>
          <a:p>
            <a:r>
              <a:rPr lang="en-US" dirty="0"/>
              <a:t>Field measurements</a:t>
            </a:r>
          </a:p>
          <a:p>
            <a:r>
              <a:rPr lang="en-US" dirty="0"/>
              <a:t>Extensive testing at operating current and repetition rate (1 week continuous operation)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85800" y="6553200"/>
            <a:ext cx="8077200" cy="476250"/>
          </a:xfr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094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534400" cy="4525963"/>
          </a:xfrm>
        </p:spPr>
        <p:txBody>
          <a:bodyPr/>
          <a:lstStyle/>
          <a:p>
            <a:r>
              <a:rPr lang="en-US" dirty="0" smtClean="0"/>
              <a:t>Curved kicker plates efficiently convert current to B-field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Effect of field non-uniformity on capture efficiency is negligible</a:t>
            </a:r>
          </a:p>
          <a:p>
            <a:r>
              <a:rPr lang="en-US" dirty="0" smtClean="0"/>
              <a:t>12.5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err="1" smtClean="0">
                <a:cs typeface="Symbol" charset="2"/>
              </a:rPr>
              <a:t>Blumlein</a:t>
            </a:r>
            <a:r>
              <a:rPr lang="en-US" dirty="0" smtClean="0">
                <a:cs typeface="Symbol" charset="2"/>
              </a:rPr>
              <a:t> coupled to 127 cm plates generates pulse:</a:t>
            </a:r>
          </a:p>
          <a:p>
            <a:pPr lvl="1"/>
            <a:r>
              <a:rPr lang="en-US" dirty="0" smtClean="0">
                <a:cs typeface="Symbol" charset="2"/>
              </a:rPr>
              <a:t>150ns full width/half height</a:t>
            </a:r>
          </a:p>
          <a:p>
            <a:pPr lvl="1"/>
            <a:r>
              <a:rPr lang="en-US" dirty="0" smtClean="0">
                <a:cs typeface="Symbol" charset="2"/>
              </a:rPr>
              <a:t>5.6kA peak current</a:t>
            </a:r>
          </a:p>
          <a:p>
            <a:pPr lvl="1"/>
            <a:r>
              <a:rPr lang="en-US" dirty="0" smtClean="0">
                <a:cs typeface="Symbol" charset="2"/>
              </a:rPr>
              <a:t>364 gauss peak field</a:t>
            </a:r>
          </a:p>
          <a:p>
            <a:pPr lvl="1"/>
            <a:r>
              <a:rPr lang="en-US" dirty="0" smtClean="0">
                <a:cs typeface="Symbol" charset="2"/>
              </a:rPr>
              <a:t>1.39 </a:t>
            </a:r>
            <a:r>
              <a:rPr lang="en-US" dirty="0" err="1" smtClean="0">
                <a:cs typeface="Symbol" charset="2"/>
              </a:rPr>
              <a:t>kG</a:t>
            </a:r>
            <a:r>
              <a:rPr lang="en-US" dirty="0" smtClean="0">
                <a:cs typeface="Symbol" charset="2"/>
              </a:rPr>
              <a:t>-m  (with 3 127cm kickers)</a:t>
            </a:r>
          </a:p>
          <a:p>
            <a:pPr marL="457200" lvl="1" indent="0">
              <a:buNone/>
            </a:pPr>
            <a:r>
              <a:rPr lang="en-US" dirty="0" smtClean="0">
                <a:cs typeface="Symbol" charset="2"/>
              </a:rPr>
              <a:t>And 100 Hz repetition rate</a:t>
            </a:r>
          </a:p>
          <a:p>
            <a:pPr marL="457200" lvl="1" indent="0">
              <a:buNone/>
            </a:pPr>
            <a:endParaRPr lang="en-US" dirty="0">
              <a:cs typeface="Symbol" charset="2"/>
            </a:endParaRPr>
          </a:p>
          <a:p>
            <a:pPr marL="457200" lvl="1" indent="0">
              <a:buNone/>
            </a:pPr>
            <a:r>
              <a:rPr lang="en-US" dirty="0" smtClean="0">
                <a:cs typeface="Symbol" charset="2"/>
              </a:rPr>
              <a:t>Fewer than 17% of available </a:t>
            </a:r>
            <a:r>
              <a:rPr lang="en-US" dirty="0" err="1" smtClean="0">
                <a:cs typeface="Symbol" charset="2"/>
              </a:rPr>
              <a:t>muons</a:t>
            </a:r>
            <a:r>
              <a:rPr lang="en-US" dirty="0" smtClean="0">
                <a:cs typeface="Symbol" charset="2"/>
              </a:rPr>
              <a:t> are lost due to </a:t>
            </a:r>
          </a:p>
          <a:p>
            <a:pPr lvl="1"/>
            <a:r>
              <a:rPr lang="en-US" dirty="0" smtClean="0">
                <a:cs typeface="Symbol" charset="2"/>
              </a:rPr>
              <a:t>finite rise and fall </a:t>
            </a:r>
          </a:p>
          <a:p>
            <a:pPr lvl="1"/>
            <a:r>
              <a:rPr lang="en-US" dirty="0" smtClean="0">
                <a:cs typeface="Symbol" charset="2"/>
              </a:rPr>
              <a:t>Tail</a:t>
            </a:r>
          </a:p>
          <a:p>
            <a:pPr marL="457200" lvl="1" indent="0">
              <a:buNone/>
            </a:pPr>
            <a:r>
              <a:rPr lang="en-US" dirty="0" smtClean="0">
                <a:cs typeface="Symbol" charset="2"/>
              </a:rPr>
              <a:t>Anticipate sharper rise and fall and reduced tail with further refinement</a:t>
            </a:r>
          </a:p>
          <a:p>
            <a:pPr lvl="1"/>
            <a:endParaRPr lang="en-US" dirty="0" smtClean="0">
              <a:cs typeface="Symbol" charset="2"/>
            </a:endParaRPr>
          </a:p>
          <a:p>
            <a:pPr lvl="1"/>
            <a:endParaRPr lang="en-US" dirty="0" smtClean="0">
              <a:cs typeface="Symbol" charset="2"/>
            </a:endParaRPr>
          </a:p>
          <a:p>
            <a:pPr lvl="1"/>
            <a:endParaRPr lang="en-US" dirty="0" smtClean="0">
              <a:cs typeface="Symbol" charset="2"/>
            </a:endParaRPr>
          </a:p>
          <a:p>
            <a:pPr lvl="1"/>
            <a:endParaRPr lang="en-US" dirty="0" smtClean="0">
              <a:cs typeface="Symbol" charset="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40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0"/>
            <a:ext cx="8686800" cy="641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 smtClean="0"/>
              <a:t>g</a:t>
            </a:r>
            <a:r>
              <a:rPr lang="en-US" dirty="0" smtClean="0"/>
              <a:t>-</a:t>
            </a:r>
            <a:r>
              <a:rPr lang="en-US" sz="2400" dirty="0" smtClean="0"/>
              <a:t>2 Ring injection and storage technical review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9405" y="1441132"/>
            <a:ext cx="9024595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1800" b="1" dirty="0" smtClean="0">
                <a:latin typeface="Times"/>
                <a:ea typeface="ＭＳ 明朝"/>
                <a:cs typeface="Times"/>
              </a:rPr>
              <a:t>Are </a:t>
            </a:r>
            <a:r>
              <a:rPr lang="en-US" sz="1800" b="1" dirty="0">
                <a:latin typeface="Times"/>
                <a:ea typeface="ＭＳ 明朝"/>
                <a:cs typeface="Times"/>
              </a:rPr>
              <a:t>there significant remaining design risks not yet identified by the project</a:t>
            </a:r>
            <a:r>
              <a:rPr lang="en-US" sz="1800" b="1" dirty="0" smtClean="0">
                <a:latin typeface="Times"/>
                <a:ea typeface="ＭＳ 明朝"/>
                <a:cs typeface="Times"/>
              </a:rPr>
              <a:t>?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dirty="0" smtClean="0">
                <a:latin typeface="Times New Roman"/>
                <a:ea typeface="ＭＳ 明朝"/>
                <a:cs typeface="Times New Roman"/>
              </a:rPr>
              <a:t>       </a:t>
            </a:r>
            <a:r>
              <a:rPr lang="en-US" sz="1800" dirty="0" smtClean="0">
                <a:latin typeface="Times New Roman"/>
                <a:ea typeface="ＭＳ 明朝"/>
                <a:cs typeface="Times New Roman"/>
              </a:rPr>
              <a:t>We </a:t>
            </a:r>
            <a:r>
              <a:rPr lang="en-US" sz="1800" dirty="0">
                <a:latin typeface="Times New Roman"/>
                <a:ea typeface="ＭＳ 明朝"/>
                <a:cs typeface="Times New Roman"/>
              </a:rPr>
              <a:t>find no significant risks that have not already been identified by the g-2 team.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b="1" dirty="0" smtClean="0"/>
              <a:t>2.  </a:t>
            </a:r>
            <a:r>
              <a:rPr lang="en-US" sz="1800" b="1" dirty="0" smtClean="0">
                <a:latin typeface="Times"/>
                <a:cs typeface="Times"/>
              </a:rPr>
              <a:t>Are </a:t>
            </a:r>
            <a:r>
              <a:rPr lang="en-US" sz="1800" b="1" dirty="0">
                <a:latin typeface="Times"/>
                <a:cs typeface="Times"/>
              </a:rPr>
              <a:t>there additional construction or operational risks that the project should consider?</a:t>
            </a:r>
            <a:endParaRPr lang="en-US" sz="1800" dirty="0">
              <a:latin typeface="Times"/>
              <a:cs typeface="Times"/>
            </a:endParaRPr>
          </a:p>
          <a:p>
            <a:pPr marL="401638" indent="-401638"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>
                <a:latin typeface="Times"/>
                <a:cs typeface="Times"/>
              </a:rPr>
              <a:t>      The </a:t>
            </a:r>
            <a:r>
              <a:rPr lang="en-US" sz="1800" dirty="0">
                <a:latin typeface="Times"/>
                <a:cs typeface="Times"/>
              </a:rPr>
              <a:t>development of the injection kicker system has progressed well. The prototype assembly has produced near-design waveforms and currents. The overall engineering design is sound.</a:t>
            </a:r>
          </a:p>
          <a:p>
            <a:pPr marL="282575" indent="-282575">
              <a:spcBef>
                <a:spcPts val="0"/>
              </a:spcBef>
              <a:spcAft>
                <a:spcPts val="1200"/>
              </a:spcAft>
            </a:pPr>
            <a:r>
              <a:rPr lang="en-US" sz="1800" b="1" dirty="0"/>
              <a:t>3</a:t>
            </a:r>
            <a:r>
              <a:rPr lang="en-US" sz="1800" b="1" dirty="0" smtClean="0"/>
              <a:t>.  </a:t>
            </a:r>
            <a:r>
              <a:rPr lang="en-US" sz="1800" b="1" dirty="0">
                <a:latin typeface="Times"/>
                <a:cs typeface="Times"/>
              </a:rPr>
              <a:t>Is the designs mature enough that the subsystems should be considered construction</a:t>
            </a:r>
            <a:r>
              <a:rPr lang="en-US" sz="1800" b="1" dirty="0" smtClean="0">
                <a:latin typeface="Times"/>
                <a:cs typeface="Times"/>
              </a:rPr>
              <a:t>- ready </a:t>
            </a:r>
            <a:r>
              <a:rPr lang="en-US" sz="1800" b="1" dirty="0">
                <a:latin typeface="Times"/>
                <a:cs typeface="Times"/>
              </a:rPr>
              <a:t>enough to proceed with procurements?</a:t>
            </a:r>
            <a:endParaRPr lang="en-US" sz="1800" dirty="0">
              <a:latin typeface="Times"/>
              <a:cs typeface="Times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800" dirty="0" smtClean="0">
                <a:latin typeface="Times"/>
                <a:cs typeface="Times"/>
              </a:rPr>
              <a:t>       The </a:t>
            </a:r>
            <a:r>
              <a:rPr lang="en-US" sz="1800" dirty="0">
                <a:latin typeface="Times"/>
                <a:cs typeface="Times"/>
              </a:rPr>
              <a:t>kicker design is substantially complete. Most parts can be procured. 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</a:pPr>
            <a:r>
              <a:rPr lang="en-US" sz="1800" b="1" dirty="0" smtClean="0">
                <a:latin typeface="Times"/>
                <a:cs typeface="Times"/>
              </a:rPr>
              <a:t>4.</a:t>
            </a:r>
            <a:r>
              <a:rPr lang="en-US" sz="1800" dirty="0" smtClean="0">
                <a:latin typeface="Times"/>
                <a:cs typeface="Times"/>
              </a:rPr>
              <a:t> </a:t>
            </a:r>
            <a:r>
              <a:rPr lang="en-US" sz="1800" b="1" dirty="0" smtClean="0">
                <a:latin typeface="Times"/>
                <a:cs typeface="Times"/>
              </a:rPr>
              <a:t>Are </a:t>
            </a:r>
            <a:r>
              <a:rPr lang="en-US" sz="1800" b="1" dirty="0">
                <a:latin typeface="Times"/>
                <a:cs typeface="Times"/>
              </a:rPr>
              <a:t>the QA/QC plans sufficiently developed, or are there other tests that should be performed before final installation of the subsystems</a:t>
            </a:r>
            <a:r>
              <a:rPr lang="en-US" sz="1800" b="1" dirty="0" smtClean="0">
                <a:latin typeface="Times"/>
                <a:cs typeface="Times"/>
              </a:rPr>
              <a:t>?</a:t>
            </a:r>
            <a:endParaRPr lang="en-US" sz="1800" dirty="0">
              <a:latin typeface="Times"/>
              <a:cs typeface="Times"/>
            </a:endParaRPr>
          </a:p>
          <a:p>
            <a:pPr marL="401638" indent="-401638"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latin typeface="Times"/>
                <a:cs typeface="Times"/>
              </a:rPr>
              <a:t> </a:t>
            </a:r>
            <a:r>
              <a:rPr lang="en-US" sz="1800" dirty="0" smtClean="0">
                <a:latin typeface="Times"/>
                <a:cs typeface="Times"/>
              </a:rPr>
              <a:t>     The </a:t>
            </a:r>
            <a:r>
              <a:rPr lang="en-US" sz="1800" dirty="0">
                <a:latin typeface="Times"/>
                <a:cs typeface="Times"/>
              </a:rPr>
              <a:t>prototype </a:t>
            </a:r>
            <a:r>
              <a:rPr lang="en-US" sz="1800" dirty="0" err="1">
                <a:latin typeface="Times"/>
                <a:cs typeface="Times"/>
              </a:rPr>
              <a:t>Blumlein</a:t>
            </a:r>
            <a:r>
              <a:rPr lang="en-US" sz="1800" dirty="0">
                <a:latin typeface="Times"/>
                <a:cs typeface="Times"/>
              </a:rPr>
              <a:t>-and-kicker system has been run for short periods. Pulsed HV systems are subject to fatigue-related failures, and so an operational test would be </a:t>
            </a:r>
            <a:r>
              <a:rPr lang="en-US" sz="1800" dirty="0" smtClean="0">
                <a:latin typeface="Times"/>
                <a:cs typeface="Times"/>
              </a:rPr>
              <a:t>prudent. Stresses </a:t>
            </a:r>
            <a:r>
              <a:rPr lang="en-US" sz="1800" dirty="0">
                <a:latin typeface="Times"/>
                <a:cs typeface="Times"/>
              </a:rPr>
              <a:t>on the proposed </a:t>
            </a:r>
            <a:r>
              <a:rPr lang="en-US" sz="1800" dirty="0" err="1">
                <a:latin typeface="Times"/>
                <a:cs typeface="Times"/>
              </a:rPr>
              <a:t>Macor</a:t>
            </a:r>
            <a:r>
              <a:rPr lang="en-US" sz="1800" dirty="0">
                <a:latin typeface="Times"/>
                <a:cs typeface="Times"/>
              </a:rPr>
              <a:t> insulator material in the </a:t>
            </a:r>
            <a:r>
              <a:rPr lang="en-US" sz="1800" dirty="0" err="1">
                <a:latin typeface="Times"/>
                <a:cs typeface="Times"/>
              </a:rPr>
              <a:t>pulser</a:t>
            </a:r>
            <a:r>
              <a:rPr lang="en-US" sz="1800" dirty="0">
                <a:latin typeface="Times"/>
                <a:cs typeface="Times"/>
              </a:rPr>
              <a:t> should be well understood.</a:t>
            </a:r>
          </a:p>
          <a:p>
            <a:pPr marR="0">
              <a:spcBef>
                <a:spcPts val="0"/>
              </a:spcBef>
              <a:spcAft>
                <a:spcPts val="1200"/>
              </a:spcAft>
            </a:pPr>
            <a:endParaRPr lang="en-US" sz="1400" b="1" dirty="0">
              <a:effectLst/>
              <a:latin typeface="Courier New"/>
              <a:ea typeface="ＭＳ 明朝"/>
              <a:cs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63478" y="1721569"/>
            <a:ext cx="83519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Times New Roman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endParaRPr lang="en-US" sz="1400" dirty="0">
              <a:effectLst/>
              <a:latin typeface="Courier New"/>
              <a:ea typeface="ＭＳ 明朝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911" y="838200"/>
            <a:ext cx="2614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202020"/>
                </a:solidFill>
                <a:latin typeface="Times"/>
                <a:cs typeface="Times"/>
              </a:rPr>
              <a:t>May 21-22 at Brookhaven   </a:t>
            </a:r>
          </a:p>
          <a:p>
            <a:r>
              <a:rPr lang="en-US" b="1" dirty="0" smtClean="0">
                <a:solidFill>
                  <a:srgbClr val="202020"/>
                </a:solidFill>
                <a:latin typeface="Times"/>
                <a:cs typeface="Times"/>
              </a:rPr>
              <a:t>Charge</a:t>
            </a:r>
            <a:r>
              <a:rPr lang="en-US" dirty="0" smtClean="0">
                <a:solidFill>
                  <a:srgbClr val="202020"/>
                </a:solidFill>
                <a:latin typeface="Times"/>
                <a:cs typeface="Times"/>
              </a:rPr>
              <a:t> </a:t>
            </a:r>
            <a:r>
              <a:rPr lang="en-US" dirty="0" smtClean="0">
                <a:solidFill>
                  <a:srgbClr val="202020"/>
                </a:solidFill>
                <a:latin typeface="Times"/>
                <a:cs typeface="Times"/>
              </a:rPr>
              <a:t>and </a:t>
            </a:r>
            <a:r>
              <a:rPr lang="en-US" dirty="0" smtClean="0">
                <a:solidFill>
                  <a:srgbClr val="202020"/>
                </a:solidFill>
                <a:latin typeface="Times"/>
                <a:cs typeface="Times"/>
              </a:rPr>
              <a:t>findings </a:t>
            </a:r>
            <a:endParaRPr lang="en-US" dirty="0">
              <a:solidFill>
                <a:srgbClr val="20202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825449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000" y="0"/>
            <a:ext cx="8686800" cy="641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 smtClean="0"/>
              <a:t>g</a:t>
            </a:r>
            <a:r>
              <a:rPr lang="en-US" dirty="0" smtClean="0"/>
              <a:t>-</a:t>
            </a:r>
            <a:r>
              <a:rPr lang="en-US" sz="2400" dirty="0" smtClean="0"/>
              <a:t>2 Ring injection and storage technical review 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fld id="{EC1EDC5F-450D-4B03-AEB8-070F03DC26D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63478" y="1721569"/>
            <a:ext cx="83519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endParaRPr lang="en-US" sz="1800" dirty="0">
              <a:effectLst/>
              <a:latin typeface="Times New Roman"/>
              <a:ea typeface="ＭＳ 明朝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1200"/>
              </a:spcAft>
            </a:pPr>
            <a:endParaRPr lang="en-US" sz="1400" dirty="0">
              <a:effectLst/>
              <a:latin typeface="Courier New"/>
              <a:ea typeface="ＭＳ 明朝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200" y="1295400"/>
            <a:ext cx="2492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4C97"/>
                </a:solidFill>
                <a:latin typeface="Times"/>
                <a:ea typeface="MS PGothic" pitchFamily="34" charset="-128"/>
                <a:cs typeface="Times"/>
              </a:rPr>
              <a:t>Recommendation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4796" y="1860069"/>
            <a:ext cx="8206397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Perform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 extended test of the injection kicker system, equivalent to at least a month of running, with currents above the operating level.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1636" y="3766879"/>
            <a:ext cx="8631929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Response: Extended durability tests of the prototype will be conducted at  Cornell </a:t>
            </a:r>
          </a:p>
          <a:p>
            <a:endParaRPr lang="en-US" sz="2400" dirty="0"/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2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3246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Kicker Plate Design - amplitude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84" y="1066800"/>
            <a:ext cx="6009216" cy="424731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Calibri"/>
                <a:cs typeface="Calibri"/>
              </a:rPr>
              <a:t>The total length available for the kicker plates is </a:t>
            </a:r>
            <a:r>
              <a:rPr lang="en-US" dirty="0" smtClean="0">
                <a:latin typeface="Calibri"/>
                <a:cs typeface="Calibri"/>
              </a:rPr>
              <a:t>5.1m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Current travels down one plate and returns on the other.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Plate geometry must accommodate NMR trolley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The inductance of the plates limits the rise and fall time of the current pulse and inductance is proportional to length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(There </a:t>
            </a:r>
            <a:r>
              <a:rPr lang="en-US" dirty="0">
                <a:latin typeface="Calibri"/>
                <a:cs typeface="Calibri"/>
              </a:rPr>
              <a:t>were three independent 1.7m long kickers in </a:t>
            </a:r>
            <a:r>
              <a:rPr lang="en-US" dirty="0" smtClean="0">
                <a:latin typeface="Calibri"/>
                <a:cs typeface="Calibri"/>
              </a:rPr>
              <a:t>E821)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Calibri"/>
                <a:cs typeface="Calibri"/>
              </a:rPr>
              <a:t>Plate geometry determines B-field profile and dependence of </a:t>
            </a:r>
            <a:r>
              <a:rPr lang="en-US" dirty="0" err="1" smtClean="0">
                <a:latin typeface="Calibri"/>
                <a:cs typeface="Calibri"/>
              </a:rPr>
              <a:t>midplane</a:t>
            </a:r>
            <a:r>
              <a:rPr lang="en-US" dirty="0" smtClean="0">
                <a:latin typeface="Calibri"/>
                <a:cs typeface="Calibri"/>
              </a:rPr>
              <a:t> B-field on plate current</a:t>
            </a:r>
          </a:p>
          <a:p>
            <a:r>
              <a:rPr lang="en-US" dirty="0" smtClean="0">
                <a:latin typeface="Calibri"/>
                <a:cs typeface="Calibri"/>
              </a:rPr>
              <a:t>  </a:t>
            </a:r>
          </a:p>
          <a:p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smtClean="0">
                <a:latin typeface="Calibri"/>
                <a:cs typeface="Calibri"/>
              </a:rPr>
              <a:t>    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E989 plate geometry is optimized for maximum field  </a:t>
            </a:r>
          </a:p>
          <a:p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chemeClr val="accent2"/>
                </a:solidFill>
                <a:latin typeface="Calibri"/>
                <a:cs typeface="Calibri"/>
              </a:rPr>
              <a:t>     per unit current through the plates 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0" name="Picture 19" descr="ElectrodeGeomet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66800"/>
            <a:ext cx="2895600" cy="2943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9938" y="3962400"/>
            <a:ext cx="140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plates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848600" y="3962400"/>
            <a:ext cx="140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E989 plates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324600" y="2743200"/>
            <a:ext cx="38100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8382000" y="2819400"/>
            <a:ext cx="168532" cy="1219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cstkickersho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75" y="4495800"/>
            <a:ext cx="3141465" cy="197341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01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784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CBO amplitude and </a:t>
            </a:r>
            <a:r>
              <a:rPr lang="en-US" dirty="0" err="1" smtClean="0"/>
              <a:t>Muon</a:t>
            </a:r>
            <a:r>
              <a:rPr lang="en-US" dirty="0" smtClean="0"/>
              <a:t> capture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62600" y="28956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cap_vs_kick_compa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812174"/>
            <a:ext cx="4754880" cy="3674226"/>
          </a:xfrm>
          <a:prstGeom prst="rect">
            <a:avLst/>
          </a:prstGeom>
        </p:spPr>
      </p:pic>
      <p:pic>
        <p:nvPicPr>
          <p:cNvPr id="9" name="Picture 8" descr="cboamp_vs_kick_compa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788" y="1818409"/>
            <a:ext cx="4746812" cy="366799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5144869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Efficiency of </a:t>
            </a:r>
            <a:r>
              <a:rPr lang="en-US" dirty="0" err="1" smtClean="0"/>
              <a:t>muon</a:t>
            </a:r>
            <a:r>
              <a:rPr lang="en-US" dirty="0" smtClean="0"/>
              <a:t> capture versus kicker B-field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5068669"/>
            <a:ext cx="384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CBO amplitude of stored </a:t>
            </a:r>
            <a:r>
              <a:rPr lang="en-US" dirty="0" err="1" smtClean="0"/>
              <a:t>muons</a:t>
            </a:r>
            <a:r>
              <a:rPr lang="en-US" dirty="0" smtClean="0"/>
              <a:t> versus kicker B-field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38200" y="12954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Simulation of </a:t>
            </a:r>
            <a:r>
              <a:rPr lang="en-US" dirty="0" err="1" smtClean="0"/>
              <a:t>muon</a:t>
            </a:r>
            <a:r>
              <a:rPr lang="en-US" dirty="0" smtClean="0"/>
              <a:t> capture and amplitude of CBO of stored </a:t>
            </a:r>
            <a:r>
              <a:rPr lang="en-US" dirty="0" err="1" smtClean="0"/>
              <a:t>muons</a:t>
            </a:r>
            <a:r>
              <a:rPr lang="en-US" dirty="0" smtClean="0"/>
              <a:t> for </a:t>
            </a:r>
          </a:p>
          <a:p>
            <a:r>
              <a:rPr lang="en-US" dirty="0" smtClean="0"/>
              <a:t>E821 kicker B-field and current pulse and E989 field and pulse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8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866900" y="76200"/>
            <a:ext cx="5524500" cy="609600"/>
          </a:xfrm>
        </p:spPr>
        <p:txBody>
          <a:bodyPr>
            <a:normAutofit/>
          </a:bodyPr>
          <a:lstStyle/>
          <a:p>
            <a:r>
              <a:rPr lang="en-US" dirty="0"/>
              <a:t>WBS </a:t>
            </a:r>
            <a:r>
              <a:rPr lang="en-US" dirty="0" smtClean="0"/>
              <a:t>476.3.5 ES&amp;H</a:t>
            </a:r>
            <a:endParaRPr lang="en-US" dirty="0"/>
          </a:p>
        </p:txBody>
      </p:sp>
      <p:sp>
        <p:nvSpPr>
          <p:cNvPr id="1118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305800" cy="4953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sz="9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High voltage (50-100 kV)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procedure for de-energizing PFN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Transformer oil (volume of </a:t>
            </a:r>
            <a:r>
              <a:rPr lang="en-US" sz="2000" dirty="0" err="1" smtClean="0"/>
              <a:t>Blumlein</a:t>
            </a:r>
            <a:r>
              <a:rPr lang="en-US" sz="200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containment 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 smtClean="0"/>
              <a:t>Redundant, i</a:t>
            </a:r>
            <a:r>
              <a:rPr lang="en-US" sz="2000" dirty="0" smtClean="0">
                <a:solidFill>
                  <a:srgbClr val="000000"/>
                </a:solidFill>
              </a:rPr>
              <a:t>ndependent charging supplies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X-rays associated with high voltage – measure and limit access while energized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5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of Kicker-</a:t>
            </a:r>
            <a:r>
              <a:rPr lang="en-US" dirty="0" err="1" smtClean="0"/>
              <a:t>pulser</a:t>
            </a:r>
            <a:endParaRPr lang="en-US" dirty="0"/>
          </a:p>
        </p:txBody>
      </p:sp>
      <p:pic>
        <p:nvPicPr>
          <p:cNvPr id="5" name="Picture 4" descr="cstkickersho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66800"/>
            <a:ext cx="4589265" cy="2882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62" y="1066800"/>
            <a:ext cx="437872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4114800" cy="278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/>
          </p:cNvSpPr>
          <p:nvPr/>
        </p:nvSpPr>
        <p:spPr bwMode="auto">
          <a:xfrm>
            <a:off x="1905000" y="6248400"/>
            <a:ext cx="58853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kern="1200" dirty="0">
                <a:solidFill>
                  <a:schemeClr val="tx1"/>
                </a:solidFill>
                <a:ea typeface="ＭＳ Ｐゴシック" charset="0"/>
              </a:rPr>
              <a:t>B field current ratio =&gt; 1kA = 65G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6887" y="4284446"/>
            <a:ext cx="2528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CST Microwave Studio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6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7" t="16601" r="20086" b="-1290"/>
          <a:stretch/>
        </p:blipFill>
        <p:spPr>
          <a:xfrm>
            <a:off x="323529" y="1124745"/>
            <a:ext cx="3791048" cy="374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941168"/>
            <a:ext cx="427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Moment of thyratron triggering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04048" y="1988840"/>
            <a:ext cx="303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primary windings</a:t>
            </a:r>
          </a:p>
          <a:p>
            <a:r>
              <a:rPr lang="en-US" dirty="0" smtClean="0"/>
              <a:t>(Power Designs CVT-1A)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6016" y="1196752"/>
            <a:ext cx="427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Voltage applied to Blumlein</a:t>
            </a:r>
          </a:p>
          <a:p>
            <a:r>
              <a:rPr lang="en-US" dirty="0" smtClean="0"/>
              <a:t>(Voltage at secondary windings)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491880" y="3861048"/>
            <a:ext cx="72008" cy="122413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>
            <a:off x="2963528" y="1519918"/>
            <a:ext cx="1752488" cy="46892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915816" y="2348880"/>
            <a:ext cx="2111040" cy="9268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90600" y="6569075"/>
            <a:ext cx="73152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5" t="6466" r="2121" b="11622"/>
          <a:stretch/>
        </p:blipFill>
        <p:spPr>
          <a:xfrm>
            <a:off x="4716016" y="3140968"/>
            <a:ext cx="3891631" cy="307322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148064" y="2636912"/>
            <a:ext cx="936104" cy="86409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03648" y="566124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Current in secondary windings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08376" y="5085184"/>
            <a:ext cx="1719808" cy="6564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644280" y="4581128"/>
            <a:ext cx="3159968" cy="65645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5576" y="69269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Charging transformer characteristics contributing to signal after main pulse?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12760" y="130940"/>
            <a:ext cx="2454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Charging circuit 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55"/>
            <a:ext cx="8229600" cy="1143000"/>
          </a:xfrm>
        </p:spPr>
        <p:txBody>
          <a:bodyPr/>
          <a:lstStyle/>
          <a:p>
            <a:r>
              <a:rPr lang="en-US" dirty="0" smtClean="0"/>
              <a:t>Current Generator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8784976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12.5 </a:t>
            </a:r>
            <a:r>
              <a:rPr lang="en-US" sz="2800" dirty="0" err="1"/>
              <a:t>Ω</a:t>
            </a:r>
            <a:r>
              <a:rPr lang="en-US" sz="2800" dirty="0" smtClean="0"/>
              <a:t> </a:t>
            </a:r>
            <a:r>
              <a:rPr lang="en-US" sz="2800" dirty="0" err="1" smtClean="0"/>
              <a:t>Blumlein</a:t>
            </a:r>
            <a:r>
              <a:rPr lang="en-US" sz="2800" dirty="0" smtClean="0"/>
              <a:t> </a:t>
            </a:r>
            <a:r>
              <a:rPr lang="en-US" sz="2800" dirty="0" err="1" smtClean="0"/>
              <a:t>triaxial</a:t>
            </a:r>
            <a:r>
              <a:rPr lang="en-US" sz="2800" dirty="0" smtClean="0"/>
              <a:t> transmission line</a:t>
            </a:r>
          </a:p>
          <a:p>
            <a:r>
              <a:rPr lang="en-US" sz="2800" dirty="0" smtClean="0"/>
              <a:t>Assembled from 6 – 60 inch sections (20 ns/section)    (</a:t>
            </a:r>
            <a:r>
              <a:rPr lang="en-US" sz="2800" dirty="0"/>
              <a:t>30 </a:t>
            </a:r>
            <a:r>
              <a:rPr lang="en-US" sz="2800" dirty="0" err="1"/>
              <a:t>ft</a:t>
            </a:r>
            <a:r>
              <a:rPr lang="en-US" sz="2800" dirty="0"/>
              <a:t> long) </a:t>
            </a:r>
            <a:endParaRPr lang="en-US" sz="2800" dirty="0" smtClean="0"/>
          </a:p>
          <a:p>
            <a:r>
              <a:rPr lang="en-US" sz="2800" dirty="0" smtClean="0"/>
              <a:t>Filled with Castor oil, </a:t>
            </a:r>
            <a:r>
              <a:rPr lang="en-US" sz="2800" dirty="0" err="1"/>
              <a:t>ε</a:t>
            </a:r>
            <a:r>
              <a:rPr lang="en-US" sz="2800" dirty="0" smtClean="0"/>
              <a:t>=4.7, (pulse length </a:t>
            </a:r>
            <a:r>
              <a:rPr lang="en-US" sz="2800" dirty="0" err="1" smtClean="0"/>
              <a:t>τ</a:t>
            </a:r>
            <a:r>
              <a:rPr lang="en-US" sz="2800" dirty="0" smtClean="0"/>
              <a:t> α √</a:t>
            </a:r>
            <a:r>
              <a:rPr lang="en-US" sz="2800" dirty="0" err="1" smtClean="0"/>
              <a:t>ε</a:t>
            </a:r>
            <a:r>
              <a:rPr lang="en-US" sz="2800" dirty="0" smtClean="0"/>
              <a:t>) </a:t>
            </a:r>
            <a:r>
              <a:rPr lang="en-US" sz="2800" i="1" dirty="0" smtClean="0"/>
              <a:t>(as compared to Corning 561 silicon oil, </a:t>
            </a:r>
            <a:r>
              <a:rPr lang="en-US" sz="2800" i="1" dirty="0" err="1" smtClean="0"/>
              <a:t>ε</a:t>
            </a:r>
            <a:r>
              <a:rPr lang="en-US" sz="2800" i="1" dirty="0" smtClean="0"/>
              <a:t>=2.7)</a:t>
            </a:r>
          </a:p>
          <a:p>
            <a:r>
              <a:rPr lang="en-US" sz="2800" dirty="0" smtClean="0"/>
              <a:t>Concentric tubes are separated with </a:t>
            </a:r>
            <a:r>
              <a:rPr lang="en-US" sz="2800" dirty="0" err="1" smtClean="0"/>
              <a:t>teflon</a:t>
            </a:r>
            <a:r>
              <a:rPr lang="en-US" sz="2800" dirty="0" smtClean="0"/>
              <a:t> standoffs (we plan to replace with </a:t>
            </a:r>
            <a:r>
              <a:rPr lang="en-US" sz="2800" dirty="0" err="1" smtClean="0"/>
              <a:t>macor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Two grid(fast) </a:t>
            </a:r>
            <a:r>
              <a:rPr lang="en-US" sz="2800" dirty="0" err="1"/>
              <a:t>t</a:t>
            </a:r>
            <a:r>
              <a:rPr lang="en-US" sz="2800" dirty="0" err="1" smtClean="0"/>
              <a:t>hyratron</a:t>
            </a:r>
            <a:r>
              <a:rPr lang="en-US" sz="2800" dirty="0" smtClean="0"/>
              <a:t> – rated for up 70kV – 15kA     (7.5 kA in load)</a:t>
            </a:r>
          </a:p>
          <a:p>
            <a:r>
              <a:rPr lang="en-US" sz="2800" dirty="0" smtClean="0"/>
              <a:t>Coupled via 4 parallel 50Ω coaxial cables and resistors (12.5 </a:t>
            </a:r>
            <a:r>
              <a:rPr lang="en-US" sz="2800" dirty="0" err="1" smtClean="0"/>
              <a:t>Ω</a:t>
            </a:r>
            <a:r>
              <a:rPr lang="en-US" sz="2800" dirty="0" smtClean="0"/>
              <a:t> equivalent)  to the kicker magnet 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2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2798015"/>
            <a:ext cx="5191666" cy="3585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88024" y="2636912"/>
            <a:ext cx="1656184" cy="187220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6672"/>
            <a:ext cx="4928748" cy="413662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1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 descr="KickerSetU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781175"/>
            <a:ext cx="686435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pulse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Mismatch (</a:t>
            </a:r>
            <a:r>
              <a:rPr lang="en-US" dirty="0" err="1" smtClean="0"/>
              <a:t>Blumlein</a:t>
            </a:r>
            <a:r>
              <a:rPr lang="en-US" dirty="0" smtClean="0"/>
              <a:t> to coax)</a:t>
            </a:r>
          </a:p>
          <a:p>
            <a:pPr lvl="1"/>
            <a:r>
              <a:rPr lang="en-US" dirty="0" smtClean="0"/>
              <a:t>Impedance matching chamber </a:t>
            </a:r>
          </a:p>
          <a:p>
            <a:pPr lvl="1"/>
            <a:r>
              <a:rPr lang="en-US" dirty="0" smtClean="0"/>
              <a:t>Alternative high voltage coax </a:t>
            </a:r>
          </a:p>
          <a:p>
            <a:r>
              <a:rPr lang="en-US" dirty="0" smtClean="0"/>
              <a:t>Tail</a:t>
            </a:r>
          </a:p>
          <a:p>
            <a:pPr lvl="1"/>
            <a:r>
              <a:rPr lang="en-US" dirty="0" smtClean="0"/>
              <a:t>Charging circuit</a:t>
            </a:r>
          </a:p>
          <a:p>
            <a:r>
              <a:rPr lang="en-US" dirty="0" smtClean="0"/>
              <a:t>Rise and fall time</a:t>
            </a:r>
          </a:p>
          <a:p>
            <a:pPr lvl="1"/>
            <a:r>
              <a:rPr lang="en-US" dirty="0" smtClean="0"/>
              <a:t>Kicker length</a:t>
            </a:r>
          </a:p>
          <a:p>
            <a:r>
              <a:rPr lang="en-US" dirty="0" smtClean="0"/>
              <a:t>Width</a:t>
            </a:r>
          </a:p>
          <a:p>
            <a:pPr lvl="1"/>
            <a:r>
              <a:rPr lang="en-US" dirty="0" err="1" smtClean="0"/>
              <a:t>Blumlein</a:t>
            </a:r>
            <a:r>
              <a:rPr lang="en-US" dirty="0" smtClean="0"/>
              <a:t> length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7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53" t="9200" r="-1" b="7197"/>
          <a:stretch/>
        </p:blipFill>
        <p:spPr>
          <a:xfrm>
            <a:off x="274958" y="1230838"/>
            <a:ext cx="8589641" cy="449125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" y="1066800"/>
            <a:ext cx="5412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Impedance matching tuner 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Includes resistor ( ~ 500 </a:t>
            </a:r>
            <a:r>
              <a:rPr lang="en-US" dirty="0" err="1" smtClean="0"/>
              <a:t>Ω</a:t>
            </a:r>
            <a:r>
              <a:rPr lang="en-US" dirty="0" smtClean="0"/>
              <a:t>) and capacitance or diode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11760" y="5373216"/>
            <a:ext cx="3649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Match </a:t>
            </a:r>
            <a:r>
              <a:rPr lang="en-US" dirty="0" err="1" smtClean="0"/>
              <a:t>Blumlein</a:t>
            </a:r>
            <a:r>
              <a:rPr lang="en-US" dirty="0" smtClean="0"/>
              <a:t> impedance to cables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15839" y="44624"/>
            <a:ext cx="245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39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324600" cy="609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smtClean="0">
                <a:solidFill>
                  <a:srgbClr val="000000"/>
                </a:solidFill>
              </a:rPr>
              <a:t>Kicker Plate Design - amplitude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" name="Picture 2" descr="Study1-Bfield_E8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73725"/>
            <a:ext cx="3649697" cy="2503275"/>
          </a:xfrm>
          <a:prstGeom prst="rect">
            <a:avLst/>
          </a:prstGeom>
        </p:spPr>
      </p:pic>
      <p:pic>
        <p:nvPicPr>
          <p:cNvPr id="4" name="Picture 3" descr="Study1-Bfield_E989_NoRolledEd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968313"/>
            <a:ext cx="3657594" cy="250868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172200" y="4495800"/>
            <a:ext cx="1524000" cy="144780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ElectrodeGeometr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90600"/>
            <a:ext cx="2362200" cy="2401220"/>
          </a:xfrm>
          <a:prstGeom prst="rect">
            <a:avLst/>
          </a:prstGeom>
        </p:spPr>
      </p:pic>
      <p:pic>
        <p:nvPicPr>
          <p:cNvPr id="12" name="Picture 11" descr="MidplaneBfiel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90600"/>
            <a:ext cx="3124200" cy="20369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62400" y="1495961"/>
            <a:ext cx="6638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E989</a:t>
            </a:r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E821</a:t>
            </a:r>
            <a:endParaRPr lang="en-US" sz="16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971800" y="1676400"/>
            <a:ext cx="990600" cy="76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124200" y="2590800"/>
            <a:ext cx="838200" cy="76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572000" y="1371600"/>
            <a:ext cx="16764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572000" y="1600200"/>
            <a:ext cx="2209800" cy="990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834573" y="6096000"/>
            <a:ext cx="144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B-field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862937" y="6096000"/>
            <a:ext cx="144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E989 B-field</a:t>
            </a:r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1828800" y="4495800"/>
            <a:ext cx="1524000" cy="1447800"/>
          </a:xfrm>
          <a:prstGeom prst="ellipse">
            <a:avLst/>
          </a:prstGeom>
          <a:solidFill>
            <a:schemeClr val="lt1">
              <a:alpha val="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81000" y="3505200"/>
            <a:ext cx="757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E989 plate geometry yields higher </a:t>
            </a:r>
            <a:r>
              <a:rPr lang="en-US" dirty="0" err="1" smtClean="0"/>
              <a:t>midplane</a:t>
            </a:r>
            <a:r>
              <a:rPr lang="en-US" dirty="0" smtClean="0"/>
              <a:t> B-field per unit plate current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2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Rise/fall and 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Kicker inductance limits rise and fall</a:t>
            </a:r>
          </a:p>
          <a:p>
            <a:pPr lvl="1"/>
            <a:r>
              <a:rPr lang="en-US" dirty="0" smtClean="0"/>
              <a:t>Inductance proportional to length</a:t>
            </a:r>
          </a:p>
          <a:p>
            <a:pPr lvl="1"/>
            <a:r>
              <a:rPr lang="en-US" dirty="0" smtClean="0"/>
              <a:t>E821 -  3 X 1.7m long magnets </a:t>
            </a:r>
          </a:p>
          <a:p>
            <a:pPr lvl="1"/>
            <a:r>
              <a:rPr lang="en-US" dirty="0" smtClean="0"/>
              <a:t>Requisite 1114 </a:t>
            </a:r>
            <a:r>
              <a:rPr lang="en-US" dirty="0" err="1" smtClean="0"/>
              <a:t>kG</a:t>
            </a:r>
            <a:r>
              <a:rPr lang="en-US" dirty="0" smtClean="0"/>
              <a:t>-m is realized with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 3 X 1.27 m kickers at 4.5 kA  (56kV)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 (</a:t>
            </a:r>
            <a:r>
              <a:rPr lang="en-US" i="1" dirty="0" smtClean="0"/>
              <a:t>leaving 1.2 m of the kicker chambers is unoccupied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Faster rise and fall can be achieved by further reducing kicker length and adding additional units to maintain integrated field (access into vacuum chamber?)</a:t>
            </a:r>
          </a:p>
          <a:p>
            <a:r>
              <a:rPr lang="en-US" dirty="0" smtClean="0"/>
              <a:t>Width can be increased by adding sections to </a:t>
            </a:r>
            <a:r>
              <a:rPr lang="en-US" dirty="0" err="1" smtClean="0"/>
              <a:t>Blumlein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sz="2800" dirty="0" smtClean="0"/>
              <a:t>      (space ?) 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167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30 </a:t>
            </a:r>
            <a:r>
              <a:rPr lang="en-US" sz="2800" dirty="0" err="1" smtClean="0"/>
              <a:t>ft</a:t>
            </a:r>
            <a:r>
              <a:rPr lang="en-US" sz="2800" dirty="0" smtClean="0"/>
              <a:t> 12.5 </a:t>
            </a:r>
            <a:r>
              <a:rPr lang="en-US" sz="2800" dirty="0" err="1" smtClean="0"/>
              <a:t>Ω</a:t>
            </a:r>
            <a:r>
              <a:rPr lang="en-US" sz="2800" dirty="0" smtClean="0"/>
              <a:t> </a:t>
            </a:r>
            <a:r>
              <a:rPr lang="en-US" sz="2800" dirty="0" err="1" smtClean="0"/>
              <a:t>Blumlein</a:t>
            </a:r>
            <a:r>
              <a:rPr lang="en-US" sz="2800" dirty="0" smtClean="0"/>
              <a:t> tested</a:t>
            </a:r>
          </a:p>
          <a:p>
            <a:pPr lvl="1"/>
            <a:r>
              <a:rPr lang="en-US" sz="2400" dirty="0" smtClean="0"/>
              <a:t>To 4kA (50kV) into 1.27m long kicker (briefly at 12 Hz)</a:t>
            </a:r>
          </a:p>
          <a:p>
            <a:pPr lvl="1"/>
            <a:r>
              <a:rPr lang="en-US" sz="2400" dirty="0"/>
              <a:t>T</a:t>
            </a:r>
            <a:r>
              <a:rPr lang="en-US" sz="2400" dirty="0" smtClean="0"/>
              <a:t>o 70kV with shorter kicker</a:t>
            </a:r>
          </a:p>
          <a:p>
            <a:r>
              <a:rPr lang="en-US" sz="2800" dirty="0" smtClean="0"/>
              <a:t>Impedance transformer to improve match designed</a:t>
            </a:r>
          </a:p>
          <a:p>
            <a:r>
              <a:rPr lang="en-US" sz="2800" dirty="0" smtClean="0"/>
              <a:t>Charging circuit contribution to tail under investigation</a:t>
            </a:r>
          </a:p>
          <a:p>
            <a:r>
              <a:rPr lang="en-US" sz="2800" dirty="0" smtClean="0"/>
              <a:t>Kicker pulse </a:t>
            </a:r>
          </a:p>
          <a:p>
            <a:pPr lvl="1"/>
            <a:r>
              <a:rPr lang="en-US" sz="2400" dirty="0" smtClean="0"/>
              <a:t>Sufficient amplitude with 1.27m kicker but slow rise and fall limit width at full field</a:t>
            </a:r>
          </a:p>
          <a:p>
            <a:pPr lvl="1"/>
            <a:r>
              <a:rPr lang="en-US" sz="2400" dirty="0" smtClean="0"/>
              <a:t>Solution: Longer </a:t>
            </a:r>
            <a:r>
              <a:rPr lang="en-US" sz="2400" dirty="0" err="1" smtClean="0"/>
              <a:t>Blumlein</a:t>
            </a:r>
            <a:r>
              <a:rPr lang="en-US" sz="2400" dirty="0" smtClean="0"/>
              <a:t> and/</a:t>
            </a:r>
            <a:r>
              <a:rPr lang="en-US" sz="2400" smtClean="0"/>
              <a:t>or additional </a:t>
            </a:r>
            <a:r>
              <a:rPr lang="en-US" sz="2400" dirty="0" smtClean="0"/>
              <a:t>shorter kickers 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017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556792"/>
            <a:ext cx="4929527" cy="44670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55" y="836712"/>
            <a:ext cx="4765885" cy="325879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52120" y="1556792"/>
            <a:ext cx="2880320" cy="14401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6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Pulse Forming Network</a:t>
            </a:r>
            <a:endParaRPr lang="en-US" dirty="0"/>
          </a:p>
        </p:txBody>
      </p:sp>
      <p:pic>
        <p:nvPicPr>
          <p:cNvPr id="20" name="Picture 19" descr="blumlein_transform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8204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844307" y="32766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err="1" smtClean="0"/>
              <a:t>Thyratron</a:t>
            </a:r>
            <a:r>
              <a:rPr lang="en-US" sz="1400" kern="1200" dirty="0" smtClean="0"/>
              <a:t> switch shorts middle conductor of </a:t>
            </a:r>
            <a:r>
              <a:rPr lang="en-US" sz="1400" kern="1200" dirty="0" err="1" smtClean="0"/>
              <a:t>triaxial</a:t>
            </a:r>
            <a:r>
              <a:rPr lang="en-US" sz="1400" kern="1200" dirty="0" smtClean="0"/>
              <a:t> line to outer conductor</a:t>
            </a:r>
            <a:endParaRPr lang="en-US" sz="1400" kern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214115" y="990600"/>
            <a:ext cx="1735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1200" dirty="0" smtClean="0"/>
              <a:t>Charging voltage</a:t>
            </a:r>
            <a:endParaRPr lang="en-US" sz="1600" kern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3733800" y="1219200"/>
            <a:ext cx="3651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kern="1200" dirty="0" err="1" smtClean="0"/>
              <a:t>Blumlein</a:t>
            </a:r>
            <a:r>
              <a:rPr lang="en-US" sz="2000" kern="1200" dirty="0" smtClean="0"/>
              <a:t> pulse forming</a:t>
            </a:r>
            <a:r>
              <a:rPr lang="en-US" kern="1200" dirty="0" smtClean="0"/>
              <a:t> network</a:t>
            </a:r>
            <a:endParaRPr lang="en-US" kern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2438400" y="34290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smtClean="0"/>
              <a:t>Coax cable couples </a:t>
            </a:r>
            <a:r>
              <a:rPr lang="en-US" sz="1400" kern="1200" dirty="0" err="1" smtClean="0"/>
              <a:t>blumlein</a:t>
            </a:r>
            <a:r>
              <a:rPr lang="en-US" sz="1400" kern="1200" dirty="0" smtClean="0"/>
              <a:t> center conductor to load</a:t>
            </a:r>
            <a:endParaRPr lang="en-US" sz="1400" kern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152400" y="3124200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1200" dirty="0" smtClean="0"/>
              <a:t>Load resistor matches impedance of </a:t>
            </a:r>
            <a:r>
              <a:rPr lang="en-US" sz="1400" dirty="0" err="1"/>
              <a:t>B</a:t>
            </a:r>
            <a:r>
              <a:rPr lang="en-US" sz="1400" kern="1200" dirty="0" err="1" smtClean="0"/>
              <a:t>lumlein</a:t>
            </a:r>
            <a:endParaRPr lang="en-US" sz="1400" kern="1200" dirty="0"/>
          </a:p>
        </p:txBody>
      </p:sp>
      <p:pic>
        <p:nvPicPr>
          <p:cNvPr id="27" name="Picture 26" descr="SpicePulseResistiveLoad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7"/>
          <a:stretch/>
        </p:blipFill>
        <p:spPr>
          <a:xfrm>
            <a:off x="3276600" y="4114800"/>
            <a:ext cx="5055655" cy="24384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953000" y="464820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Current pulse into a matched load computed with equivalent discrete circuit model </a:t>
            </a:r>
            <a:endParaRPr lang="en-US" kern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" y="5562600"/>
            <a:ext cx="336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Width of pulse is proportional to length of </a:t>
            </a:r>
            <a:r>
              <a:rPr lang="en-US" dirty="0" err="1"/>
              <a:t>B</a:t>
            </a:r>
            <a:r>
              <a:rPr lang="en-US" kern="1200" dirty="0" err="1" smtClean="0"/>
              <a:t>lumlein</a:t>
            </a:r>
            <a:endParaRPr lang="en-US" kern="1200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581400" y="4572000"/>
            <a:ext cx="3810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495800" y="4572000"/>
            <a:ext cx="3810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495800" y="4114800"/>
            <a:ext cx="685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00338" y="1116008"/>
            <a:ext cx="16857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Requirements: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5</a:t>
            </a:r>
            <a:r>
              <a:rPr lang="en-US" dirty="0" smtClean="0"/>
              <a:t> kA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120ns width</a:t>
            </a:r>
          </a:p>
          <a:p>
            <a:endParaRPr lang="en-US" dirty="0"/>
          </a:p>
        </p:txBody>
      </p:sp>
      <p:cxnSp>
        <p:nvCxnSpPr>
          <p:cNvPr id="18" name="Straight Arrow Connector 17"/>
          <p:cNvCxnSpPr>
            <a:stCxn id="21" idx="0"/>
          </p:cNvCxnSpPr>
          <p:nvPr/>
        </p:nvCxnSpPr>
        <p:spPr>
          <a:xfrm flipV="1">
            <a:off x="7482607" y="2895600"/>
            <a:ext cx="518393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2057400" y="2743200"/>
            <a:ext cx="1371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685800" y="2667000"/>
            <a:ext cx="762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61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SC0128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327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en-US" sz="2800" dirty="0" smtClean="0"/>
              <a:t>10.8 </a:t>
            </a:r>
            <a:r>
              <a:rPr lang="en-US" sz="2800" dirty="0" err="1" smtClean="0"/>
              <a:t>mrad</a:t>
            </a:r>
            <a:r>
              <a:rPr lang="en-US" sz="2800" dirty="0" smtClean="0"/>
              <a:t> kick corresponds to 1114 kg-m</a:t>
            </a:r>
          </a:p>
          <a:p>
            <a:pPr lvl="1"/>
            <a:r>
              <a:rPr lang="en-US" dirty="0" smtClean="0"/>
              <a:t>292 G for each of 3 -  1.27m long kicker magnets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0.4 mm thick plates</a:t>
            </a:r>
          </a:p>
          <a:p>
            <a:pPr lvl="1"/>
            <a:r>
              <a:rPr lang="en-US" dirty="0" smtClean="0"/>
              <a:t>Magnet geometry =&gt; 65G/kA</a:t>
            </a:r>
          </a:p>
          <a:p>
            <a:pPr marL="457200" lvl="1" indent="0">
              <a:buNone/>
            </a:pPr>
            <a:r>
              <a:rPr lang="en-US" dirty="0" smtClean="0"/>
              <a:t>   =&gt; 4.5 kA/kicker magnet</a:t>
            </a:r>
          </a:p>
          <a:p>
            <a:pPr marL="457200" lvl="1" indent="0">
              <a:buNone/>
            </a:pPr>
            <a:r>
              <a:rPr lang="en-US" dirty="0" smtClean="0"/>
              <a:t>   =&gt; 56 kV on each </a:t>
            </a:r>
            <a:r>
              <a:rPr lang="en-US" dirty="0" err="1" smtClean="0"/>
              <a:t>Blumlein</a:t>
            </a:r>
            <a:endParaRPr lang="en-US" dirty="0" smtClean="0"/>
          </a:p>
          <a:p>
            <a:r>
              <a:rPr lang="en-US" sz="2800" dirty="0" smtClean="0"/>
              <a:t>“New” larger aperture inflector” requires 12mrad kick</a:t>
            </a:r>
          </a:p>
          <a:p>
            <a:pPr marL="457200" lvl="1" indent="0">
              <a:buNone/>
            </a:pPr>
            <a:r>
              <a:rPr lang="en-US" dirty="0" smtClean="0"/>
              <a:t>   =&gt; 62 kV / </a:t>
            </a:r>
            <a:r>
              <a:rPr lang="en-US" dirty="0" err="1" smtClean="0"/>
              <a:t>Blumlein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00" y="76200"/>
            <a:ext cx="61341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476.3.5.4 </a:t>
            </a:r>
            <a:r>
              <a:rPr lang="en-US" dirty="0"/>
              <a:t>– </a:t>
            </a:r>
            <a:r>
              <a:rPr lang="en-US" dirty="0" smtClean="0"/>
              <a:t>Pulse Forming Network</a:t>
            </a:r>
            <a:endParaRPr lang="en-US" dirty="0"/>
          </a:p>
        </p:txBody>
      </p:sp>
      <p:pic>
        <p:nvPicPr>
          <p:cNvPr id="6" name="Picture 5" descr="schematic_blumlein_coax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3" y="1371600"/>
            <a:ext cx="6553200" cy="31225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403" y="3886200"/>
            <a:ext cx="150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Kicker plates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04803" y="914400"/>
            <a:ext cx="151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resistor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72003" y="1295400"/>
            <a:ext cx="109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thyratron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162203" y="2743200"/>
            <a:ext cx="2514600" cy="1752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4203" y="2819400"/>
            <a:ext cx="10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Blumlein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7" idx="0"/>
          </p:cNvCxnSpPr>
          <p:nvPr/>
        </p:nvCxnSpPr>
        <p:spPr>
          <a:xfrm flipV="1">
            <a:off x="1181449" y="2590800"/>
            <a:ext cx="770954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409603" y="1295400"/>
            <a:ext cx="3810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6295803" y="1676400"/>
            <a:ext cx="609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14600" y="3276600"/>
            <a:ext cx="541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Load resistance matched to impedance of </a:t>
            </a:r>
            <a:r>
              <a:rPr lang="en-US" dirty="0" err="1" smtClean="0"/>
              <a:t>Blumlein</a:t>
            </a:r>
            <a:endParaRPr lang="en-US" dirty="0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232454"/>
              </p:ext>
            </p:extLst>
          </p:nvPr>
        </p:nvGraphicFramePr>
        <p:xfrm>
          <a:off x="3114453" y="31178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6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14453" y="31178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1240402"/>
              </p:ext>
            </p:extLst>
          </p:nvPr>
        </p:nvGraphicFramePr>
        <p:xfrm>
          <a:off x="3114453" y="31178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14453" y="31178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0" y="4343400"/>
            <a:ext cx="2297723" cy="9144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57200" y="4572000"/>
            <a:ext cx="13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width 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 flipH="1">
            <a:off x="1752600" y="5190530"/>
            <a:ext cx="2329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 = 9m</a:t>
            </a:r>
          </a:p>
          <a:p>
            <a:pPr marL="285750" indent="-285750">
              <a:buFont typeface="Symbol" charset="0"/>
              <a:buChar char="e"/>
            </a:pPr>
            <a:r>
              <a:rPr lang="en-US" dirty="0" smtClean="0">
                <a:latin typeface="Symbol" charset="2"/>
                <a:cs typeface="Symbol" charset="2"/>
              </a:rPr>
              <a:t>= 4.7 (</a:t>
            </a:r>
            <a:r>
              <a:rPr lang="en-US" dirty="0" smtClean="0">
                <a:latin typeface="+mj-lt"/>
                <a:cs typeface="Symbol" charset="2"/>
              </a:rPr>
              <a:t>Castor oil</a:t>
            </a:r>
            <a:r>
              <a:rPr lang="en-US" dirty="0" smtClean="0">
                <a:latin typeface="Symbol" charset="2"/>
                <a:cs typeface="Symbol" charset="2"/>
              </a:rPr>
              <a:t>)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     =&gt;  t = </a:t>
            </a:r>
            <a:r>
              <a:rPr lang="en-US" dirty="0" smtClean="0">
                <a:latin typeface="+mn-lt"/>
                <a:cs typeface="Symbol" charset="2"/>
              </a:rPr>
              <a:t>120ns</a:t>
            </a:r>
            <a:endParaRPr lang="en-US" dirty="0">
              <a:latin typeface="+mn-lt"/>
              <a:cs typeface="Symbol" charset="2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114800"/>
            <a:ext cx="4419600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/>
          <p:cNvSpPr txBox="1"/>
          <p:nvPr/>
        </p:nvSpPr>
        <p:spPr>
          <a:xfrm>
            <a:off x="7239000" y="58674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Blumleins</a:t>
            </a:r>
            <a:r>
              <a:rPr lang="en-US" sz="1600" dirty="0" smtClean="0"/>
              <a:t> in storage ring hall</a:t>
            </a:r>
            <a:endParaRPr lang="en-US" sz="1600" dirty="0"/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00800" y="4800600"/>
            <a:ext cx="1219200" cy="1066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619875"/>
            <a:ext cx="8077200" cy="476250"/>
          </a:xfr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009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b="18864"/>
          <a:stretch/>
        </p:blipFill>
        <p:spPr>
          <a:xfrm>
            <a:off x="323528" y="128993"/>
            <a:ext cx="4488338" cy="3202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9745" y="1124744"/>
            <a:ext cx="40324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6600 current monitor;</a:t>
            </a:r>
          </a:p>
          <a:p>
            <a:r>
              <a:rPr lang="en-US" dirty="0" smtClean="0"/>
              <a:t>Current ≈2 kA; V ≈25 kV</a:t>
            </a:r>
          </a:p>
          <a:p>
            <a:r>
              <a:rPr lang="en-US" dirty="0" smtClean="0"/>
              <a:t>Kicker length ≈ 60 cm; </a:t>
            </a:r>
          </a:p>
          <a:p>
            <a:r>
              <a:rPr lang="en-US" dirty="0" smtClean="0"/>
              <a:t>40 ns/div,  12 Hz</a:t>
            </a:r>
          </a:p>
          <a:p>
            <a:endParaRPr lang="en-US" dirty="0" smtClean="0"/>
          </a:p>
          <a:p>
            <a:r>
              <a:rPr lang="en-US" dirty="0" smtClean="0"/>
              <a:t>Max current allowed by Pearson 6600 </a:t>
            </a:r>
          </a:p>
          <a:p>
            <a:r>
              <a:rPr lang="en-US" dirty="0" smtClean="0"/>
              <a:t>is 2 kA 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3" t="7937" b="16658"/>
          <a:stretch/>
        </p:blipFill>
        <p:spPr>
          <a:xfrm>
            <a:off x="323528" y="3429000"/>
            <a:ext cx="4471632" cy="3240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11753" y="4638035"/>
            <a:ext cx="37444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3212 current monitor;</a:t>
            </a:r>
          </a:p>
          <a:p>
            <a:r>
              <a:rPr lang="en-US" dirty="0" smtClean="0"/>
              <a:t>Current ≈2 kA; V ≈25 kV</a:t>
            </a:r>
          </a:p>
          <a:p>
            <a:r>
              <a:rPr lang="en-US" dirty="0" smtClean="0"/>
              <a:t>Kicker length ≈ 60 cm; </a:t>
            </a:r>
          </a:p>
          <a:p>
            <a:r>
              <a:rPr lang="en-US" dirty="0" smtClean="0"/>
              <a:t>40 ns/div; 12 Hz</a:t>
            </a:r>
          </a:p>
          <a:p>
            <a:endParaRPr lang="en-US" dirty="0" smtClean="0"/>
          </a:p>
          <a:p>
            <a:r>
              <a:rPr lang="en-US" dirty="0" smtClean="0"/>
              <a:t>Max current allowed by Pearson 3212 is 7.5 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55769" y="103538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same charging voltage, but different current monitors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36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6564" b="15344"/>
          <a:stretch/>
        </p:blipFill>
        <p:spPr>
          <a:xfrm>
            <a:off x="323528" y="188640"/>
            <a:ext cx="4131105" cy="319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b="9037"/>
          <a:stretch/>
        </p:blipFill>
        <p:spPr>
          <a:xfrm>
            <a:off x="323528" y="3645330"/>
            <a:ext cx="4131105" cy="3118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0032" y="1052736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3212 current monitor;</a:t>
            </a:r>
          </a:p>
          <a:p>
            <a:r>
              <a:rPr lang="en-US" dirty="0" smtClean="0"/>
              <a:t>Current in a 40 –cm long kicker;</a:t>
            </a:r>
          </a:p>
          <a:p>
            <a:r>
              <a:rPr lang="en-US" dirty="0" smtClean="0"/>
              <a:t>Current value ≈ 2.4 kA;  </a:t>
            </a:r>
          </a:p>
          <a:p>
            <a:r>
              <a:rPr lang="en-US" dirty="0" smtClean="0"/>
              <a:t>Charging Voltage≈30 kV;</a:t>
            </a:r>
          </a:p>
          <a:p>
            <a:r>
              <a:rPr lang="en-US" dirty="0" smtClean="0"/>
              <a:t>40ns/div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60914" y="4221088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Pearson 3212 current monitor;</a:t>
            </a:r>
          </a:p>
          <a:p>
            <a:r>
              <a:rPr lang="en-US" dirty="0" smtClean="0"/>
              <a:t>Current in a 40 –cm long kicker;</a:t>
            </a:r>
          </a:p>
          <a:p>
            <a:r>
              <a:rPr lang="en-US" dirty="0" smtClean="0"/>
              <a:t>Current value ≈ 2.4 kA;  </a:t>
            </a:r>
          </a:p>
          <a:p>
            <a:r>
              <a:rPr lang="en-US" dirty="0" smtClean="0"/>
              <a:t>Charging Voltage≈30 kV;</a:t>
            </a:r>
          </a:p>
          <a:p>
            <a:r>
              <a:rPr lang="en-US" dirty="0" smtClean="0"/>
              <a:t>100 ns/div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32040" y="321297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ame pulse</a:t>
            </a:r>
          </a:p>
          <a:p>
            <a:r>
              <a:rPr lang="en-US" b="1" dirty="0"/>
              <a:t> </a:t>
            </a:r>
            <a:r>
              <a:rPr lang="en-US" b="1" dirty="0" smtClean="0"/>
              <a:t>  different time scale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943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US" sz="2000" dirty="0" smtClean="0"/>
              <a:t>g-2 Proposed Pulse Train (11.4 Hz mode)</a:t>
            </a:r>
            <a:br>
              <a:rPr lang="en-US" sz="2000" dirty="0" smtClean="0"/>
            </a:br>
            <a:r>
              <a:rPr lang="en-US" sz="2000" dirty="0" smtClean="0"/>
              <a:t>Extended Cycle Length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3000" y="4768674"/>
            <a:ext cx="1203704" cy="367444"/>
            <a:chOff x="93000" y="4768674"/>
            <a:chExt cx="1203704" cy="367444"/>
          </a:xfrm>
        </p:grpSpPr>
        <p:sp>
          <p:nvSpPr>
            <p:cNvPr id="36879" name="Text Box 23"/>
            <p:cNvSpPr txBox="1">
              <a:spLocks noChangeArrowheads="1"/>
            </p:cNvSpPr>
            <p:nvPr/>
          </p:nvSpPr>
          <p:spPr bwMode="auto">
            <a:xfrm>
              <a:off x="93000" y="4768674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</a:t>
              </a:r>
            </a:p>
          </p:txBody>
        </p:sp>
        <p:sp>
          <p:nvSpPr>
            <p:cNvPr id="36880" name="Text Box 24"/>
            <p:cNvSpPr txBox="1">
              <a:spLocks noChangeArrowheads="1"/>
            </p:cNvSpPr>
            <p:nvPr/>
          </p:nvSpPr>
          <p:spPr bwMode="auto">
            <a:xfrm>
              <a:off x="402603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2</a:t>
              </a:r>
            </a:p>
          </p:txBody>
        </p:sp>
        <p:sp>
          <p:nvSpPr>
            <p:cNvPr id="36881" name="Text Box 25"/>
            <p:cNvSpPr txBox="1">
              <a:spLocks noChangeArrowheads="1"/>
            </p:cNvSpPr>
            <p:nvPr/>
          </p:nvSpPr>
          <p:spPr bwMode="auto">
            <a:xfrm>
              <a:off x="730469" y="476940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3</a:t>
              </a:r>
            </a:p>
          </p:txBody>
        </p:sp>
        <p:sp>
          <p:nvSpPr>
            <p:cNvPr id="36884" name="Text Box 28"/>
            <p:cNvSpPr txBox="1">
              <a:spLocks noChangeArrowheads="1"/>
            </p:cNvSpPr>
            <p:nvPr/>
          </p:nvSpPr>
          <p:spPr bwMode="auto">
            <a:xfrm>
              <a:off x="985554" y="4768675"/>
              <a:ext cx="311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4</a:t>
              </a:r>
            </a:p>
          </p:txBody>
        </p:sp>
      </p:grpSp>
      <p:sp>
        <p:nvSpPr>
          <p:cNvPr id="36887" name="Line 32"/>
          <p:cNvSpPr>
            <a:spLocks noChangeShapeType="1"/>
          </p:cNvSpPr>
          <p:nvPr/>
        </p:nvSpPr>
        <p:spPr bwMode="auto">
          <a:xfrm>
            <a:off x="2109422" y="32766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9" name="Text Box 34"/>
          <p:cNvSpPr txBox="1">
            <a:spLocks noChangeArrowheads="1"/>
          </p:cNvSpPr>
          <p:nvPr/>
        </p:nvSpPr>
        <p:spPr bwMode="auto">
          <a:xfrm>
            <a:off x="222275" y="1920611"/>
            <a:ext cx="8066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 smtClean="0"/>
              <a:t>120 </a:t>
            </a:r>
            <a:r>
              <a:rPr lang="en-US" sz="1200" dirty="0" err="1"/>
              <a:t>nsec</a:t>
            </a:r>
            <a:endParaRPr lang="en-US" sz="1200" dirty="0"/>
          </a:p>
        </p:txBody>
      </p:sp>
      <p:sp>
        <p:nvSpPr>
          <p:cNvPr id="36890" name="Text Box 35"/>
          <p:cNvSpPr txBox="1">
            <a:spLocks noChangeArrowheads="1"/>
          </p:cNvSpPr>
          <p:nvPr/>
        </p:nvSpPr>
        <p:spPr bwMode="auto">
          <a:xfrm>
            <a:off x="1747210" y="2780085"/>
            <a:ext cx="1056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10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6893" name="Line 38"/>
          <p:cNvSpPr>
            <a:spLocks noChangeShapeType="1"/>
          </p:cNvSpPr>
          <p:nvPr/>
        </p:nvSpPr>
        <p:spPr bwMode="auto">
          <a:xfrm>
            <a:off x="134849" y="5557838"/>
            <a:ext cx="87236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4" name="Text Box 39"/>
          <p:cNvSpPr txBox="1">
            <a:spLocks noChangeArrowheads="1"/>
          </p:cNvSpPr>
          <p:nvPr/>
        </p:nvSpPr>
        <p:spPr bwMode="auto">
          <a:xfrm>
            <a:off x="338011" y="5157087"/>
            <a:ext cx="946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/>
              <a:t>Pulse #</a:t>
            </a:r>
          </a:p>
        </p:txBody>
      </p:sp>
      <p:sp>
        <p:nvSpPr>
          <p:cNvPr id="36895" name="Text Box 40"/>
          <p:cNvSpPr txBox="1">
            <a:spLocks noChangeArrowheads="1"/>
          </p:cNvSpPr>
          <p:nvPr/>
        </p:nvSpPr>
        <p:spPr bwMode="auto">
          <a:xfrm>
            <a:off x="4474229" y="5648243"/>
            <a:ext cx="13131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1.3997 </a:t>
            </a:r>
            <a:r>
              <a:rPr lang="en-US" dirty="0"/>
              <a:t>sec</a:t>
            </a:r>
          </a:p>
        </p:txBody>
      </p:sp>
      <p:sp>
        <p:nvSpPr>
          <p:cNvPr id="36896" name="Text Box 41"/>
          <p:cNvSpPr txBox="1">
            <a:spLocks noChangeArrowheads="1"/>
          </p:cNvSpPr>
          <p:nvPr/>
        </p:nvSpPr>
        <p:spPr bwMode="auto">
          <a:xfrm>
            <a:off x="2109422" y="5638800"/>
            <a:ext cx="24545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/>
              <a:t>MI Nova Cycle </a:t>
            </a:r>
            <a:r>
              <a:rPr lang="en-US" dirty="0"/>
              <a:t>L</a:t>
            </a:r>
            <a:r>
              <a:rPr lang="en-US" dirty="0" smtClean="0"/>
              <a:t>ength</a:t>
            </a:r>
            <a:endParaRPr lang="en-US" dirty="0"/>
          </a:p>
        </p:txBody>
      </p:sp>
      <p:sp>
        <p:nvSpPr>
          <p:cNvPr id="36897" name="Text Box 42"/>
          <p:cNvSpPr txBox="1">
            <a:spLocks noChangeArrowheads="1"/>
          </p:cNvSpPr>
          <p:nvPr/>
        </p:nvSpPr>
        <p:spPr bwMode="auto">
          <a:xfrm>
            <a:off x="1467278" y="2491854"/>
            <a:ext cx="15183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Pulse separation</a:t>
            </a:r>
          </a:p>
        </p:txBody>
      </p:sp>
      <p:sp>
        <p:nvSpPr>
          <p:cNvPr id="36898" name="Text Box 43"/>
          <p:cNvSpPr txBox="1">
            <a:spLocks noChangeArrowheads="1"/>
          </p:cNvSpPr>
          <p:nvPr/>
        </p:nvSpPr>
        <p:spPr bwMode="auto">
          <a:xfrm>
            <a:off x="240077" y="1531144"/>
            <a:ext cx="10791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 dirty="0"/>
              <a:t>Bunch length</a:t>
            </a:r>
          </a:p>
          <a:p>
            <a:pPr eaLnBrk="1" hangingPunct="1"/>
            <a:r>
              <a:rPr lang="en-US" sz="1200" dirty="0"/>
              <a:t>of 1 pulse</a:t>
            </a:r>
          </a:p>
        </p:txBody>
      </p:sp>
      <p:sp>
        <p:nvSpPr>
          <p:cNvPr id="36899" name="Line 44"/>
          <p:cNvSpPr>
            <a:spLocks noChangeShapeType="1"/>
          </p:cNvSpPr>
          <p:nvPr/>
        </p:nvSpPr>
        <p:spPr bwMode="auto">
          <a:xfrm flipV="1">
            <a:off x="134849" y="1366838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0" name="Text Box 45"/>
          <p:cNvSpPr txBox="1">
            <a:spLocks noChangeArrowheads="1"/>
          </p:cNvSpPr>
          <p:nvPr/>
        </p:nvSpPr>
        <p:spPr bwMode="auto">
          <a:xfrm>
            <a:off x="122759" y="1120570"/>
            <a:ext cx="1352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Begin cycle</a:t>
            </a:r>
          </a:p>
        </p:txBody>
      </p:sp>
      <p:sp>
        <p:nvSpPr>
          <p:cNvPr id="36901" name="Line 46"/>
          <p:cNvSpPr>
            <a:spLocks noChangeShapeType="1"/>
          </p:cNvSpPr>
          <p:nvPr/>
        </p:nvSpPr>
        <p:spPr bwMode="auto">
          <a:xfrm flipV="1">
            <a:off x="8910638" y="1447800"/>
            <a:ext cx="0" cy="419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902" name="Text Box 47"/>
          <p:cNvSpPr txBox="1">
            <a:spLocks noChangeArrowheads="1"/>
          </p:cNvSpPr>
          <p:nvPr/>
        </p:nvSpPr>
        <p:spPr bwMode="auto">
          <a:xfrm>
            <a:off x="7707313" y="1120570"/>
            <a:ext cx="117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</a:rPr>
              <a:t>End cycle</a:t>
            </a:r>
          </a:p>
        </p:txBody>
      </p:sp>
      <p:sp>
        <p:nvSpPr>
          <p:cNvPr id="36903" name="Text Box 48"/>
          <p:cNvSpPr txBox="1">
            <a:spLocks noChangeArrowheads="1"/>
          </p:cNvSpPr>
          <p:nvPr/>
        </p:nvSpPr>
        <p:spPr bwMode="auto">
          <a:xfrm>
            <a:off x="727424" y="2485381"/>
            <a:ext cx="70243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/>
              <a:t>100Hz</a:t>
            </a:r>
          </a:p>
        </p:txBody>
      </p:sp>
      <p:sp>
        <p:nvSpPr>
          <p:cNvPr id="36904" name="Line 38"/>
          <p:cNvSpPr>
            <a:spLocks noChangeShapeType="1"/>
          </p:cNvSpPr>
          <p:nvPr/>
        </p:nvSpPr>
        <p:spPr bwMode="auto">
          <a:xfrm>
            <a:off x="6410464" y="3886200"/>
            <a:ext cx="244804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35" name="Straight Connector 334"/>
          <p:cNvCxnSpPr/>
          <p:nvPr/>
        </p:nvCxnSpPr>
        <p:spPr>
          <a:xfrm>
            <a:off x="2483902" y="4643927"/>
            <a:ext cx="1697433" cy="427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6" name="Straight Connector 335"/>
          <p:cNvCxnSpPr/>
          <p:nvPr/>
        </p:nvCxnSpPr>
        <p:spPr>
          <a:xfrm>
            <a:off x="4495800" y="4649509"/>
            <a:ext cx="43045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7" name="Straight Connector 336"/>
          <p:cNvCxnSpPr/>
          <p:nvPr/>
        </p:nvCxnSpPr>
        <p:spPr>
          <a:xfrm>
            <a:off x="6121914" y="4651246"/>
            <a:ext cx="1066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TextBox 332"/>
          <p:cNvSpPr txBox="1"/>
          <p:nvPr/>
        </p:nvSpPr>
        <p:spPr>
          <a:xfrm>
            <a:off x="6781800" y="335863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1057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41" name="Line 32"/>
          <p:cNvSpPr>
            <a:spLocks noChangeShapeType="1"/>
          </p:cNvSpPr>
          <p:nvPr/>
        </p:nvSpPr>
        <p:spPr bwMode="auto">
          <a:xfrm>
            <a:off x="2400472" y="3931519"/>
            <a:ext cx="179458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4" name="TextBox 333"/>
          <p:cNvSpPr txBox="1"/>
          <p:nvPr/>
        </p:nvSpPr>
        <p:spPr>
          <a:xfrm>
            <a:off x="2534730" y="3371867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193 </a:t>
            </a:r>
            <a:r>
              <a:rPr lang="en-US" dirty="0" err="1" smtClean="0"/>
              <a:t>msec</a:t>
            </a:r>
            <a:endParaRPr lang="en-US" dirty="0"/>
          </a:p>
        </p:txBody>
      </p:sp>
      <p:sp>
        <p:nvSpPr>
          <p:cNvPr id="338" name="TextBox 337"/>
          <p:cNvSpPr txBox="1"/>
          <p:nvPr/>
        </p:nvSpPr>
        <p:spPr>
          <a:xfrm>
            <a:off x="7205969" y="4306431"/>
            <a:ext cx="3193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</a:p>
          <a:p>
            <a:r>
              <a:rPr lang="en-US" dirty="0"/>
              <a:t>~</a:t>
            </a:r>
          </a:p>
        </p:txBody>
      </p:sp>
      <p:cxnSp>
        <p:nvCxnSpPr>
          <p:cNvPr id="345" name="Straight Connector 344"/>
          <p:cNvCxnSpPr/>
          <p:nvPr/>
        </p:nvCxnSpPr>
        <p:spPr>
          <a:xfrm>
            <a:off x="7525286" y="4651425"/>
            <a:ext cx="133322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1313500" y="4766055"/>
            <a:ext cx="1201100" cy="369332"/>
            <a:chOff x="1711823" y="4766055"/>
            <a:chExt cx="1201100" cy="369332"/>
          </a:xfrm>
        </p:grpSpPr>
        <p:sp>
          <p:nvSpPr>
            <p:cNvPr id="36885" name="Text Box 29"/>
            <p:cNvSpPr txBox="1">
              <a:spLocks noChangeArrowheads="1"/>
            </p:cNvSpPr>
            <p:nvPr/>
          </p:nvSpPr>
          <p:spPr bwMode="auto">
            <a:xfrm>
              <a:off x="1711823" y="4766055"/>
              <a:ext cx="31290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 smtClean="0"/>
                <a:t>5</a:t>
              </a: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011010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2309139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347" name="TextBox 346"/>
            <p:cNvSpPr txBox="1"/>
            <p:nvPr/>
          </p:nvSpPr>
          <p:spPr>
            <a:xfrm>
              <a:off x="260001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038600" y="4800600"/>
            <a:ext cx="1309577" cy="372682"/>
            <a:chOff x="3311357" y="4766055"/>
            <a:chExt cx="1309577" cy="372682"/>
          </a:xfrm>
        </p:grpSpPr>
        <p:sp>
          <p:nvSpPr>
            <p:cNvPr id="348" name="TextBox 347"/>
            <p:cNvSpPr txBox="1"/>
            <p:nvPr/>
          </p:nvSpPr>
          <p:spPr>
            <a:xfrm>
              <a:off x="3311357" y="47660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9</a:t>
              </a:r>
              <a:endParaRPr lang="en-US" dirty="0"/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3537537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3911897" y="4769405"/>
              <a:ext cx="424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11</a:t>
              </a:r>
              <a:endParaRPr lang="en-US" dirty="0"/>
            </a:p>
          </p:txBody>
        </p:sp>
        <p:sp>
          <p:nvSpPr>
            <p:cNvPr id="351" name="TextBox 350"/>
            <p:cNvSpPr txBox="1"/>
            <p:nvPr/>
          </p:nvSpPr>
          <p:spPr>
            <a:xfrm>
              <a:off x="4179788" y="476867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12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22493" y="2733600"/>
            <a:ext cx="2417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Lens pulse length  400 µsec</a:t>
            </a:r>
            <a:endParaRPr lang="en-US" sz="1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50826" y="3244049"/>
            <a:ext cx="2363774" cy="1404151"/>
            <a:chOff x="150826" y="3244049"/>
            <a:chExt cx="2363774" cy="1404151"/>
          </a:xfrm>
        </p:grpSpPr>
        <p:grpSp>
          <p:nvGrpSpPr>
            <p:cNvPr id="7" name="Group 6"/>
            <p:cNvGrpSpPr/>
            <p:nvPr/>
          </p:nvGrpSpPr>
          <p:grpSpPr>
            <a:xfrm>
              <a:off x="1314730" y="3245063"/>
              <a:ext cx="1199870" cy="1403137"/>
              <a:chOff x="1314730" y="3200400"/>
              <a:chExt cx="1199870" cy="1403137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261" name="Straight Connector 260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Group 150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2" name="Straight Connector 15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Connector 15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7" name="Group 156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58" name="Straight Connector 157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64" name="Straight Connector 163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77" name="Group 176"/>
            <p:cNvGrpSpPr/>
            <p:nvPr/>
          </p:nvGrpSpPr>
          <p:grpSpPr>
            <a:xfrm>
              <a:off x="150826" y="3244049"/>
              <a:ext cx="1199870" cy="1403137"/>
              <a:chOff x="1314730" y="3200400"/>
              <a:chExt cx="1199870" cy="1403137"/>
            </a:xfrm>
          </p:grpSpPr>
          <p:grpSp>
            <p:nvGrpSpPr>
              <p:cNvPr id="178" name="Group 177"/>
              <p:cNvGrpSpPr/>
              <p:nvPr/>
            </p:nvGrpSpPr>
            <p:grpSpPr>
              <a:xfrm>
                <a:off x="220980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8" name="Straight Connector 19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Straight Connector 19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Straight Connector 19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9" name="Group 178"/>
              <p:cNvGrpSpPr/>
              <p:nvPr/>
            </p:nvGrpSpPr>
            <p:grpSpPr>
              <a:xfrm>
                <a:off x="192166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92" name="Straight Connector 19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Straight Connector 19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0" name="Group 179"/>
              <p:cNvGrpSpPr/>
              <p:nvPr/>
            </p:nvGrpSpPr>
            <p:grpSpPr>
              <a:xfrm>
                <a:off x="1620431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1" name="Group 180"/>
              <p:cNvGrpSpPr/>
              <p:nvPr/>
            </p:nvGrpSpPr>
            <p:grpSpPr>
              <a:xfrm>
                <a:off x="1314730" y="3200400"/>
                <a:ext cx="304800" cy="1403137"/>
                <a:chOff x="2209800" y="3200400"/>
                <a:chExt cx="304800" cy="1403137"/>
              </a:xfrm>
            </p:grpSpPr>
            <p:cxnSp>
              <p:nvCxnSpPr>
                <p:cNvPr id="182" name="Straight Connector 181"/>
                <p:cNvCxnSpPr/>
                <p:nvPr/>
              </p:nvCxnSpPr>
              <p:spPr>
                <a:xfrm flipV="1">
                  <a:off x="2341243" y="3200400"/>
                  <a:ext cx="0" cy="1403136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2340769" y="3209266"/>
                  <a:ext cx="58340" cy="0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flipV="1">
                  <a:off x="2385889" y="3209266"/>
                  <a:ext cx="2839" cy="1394271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2381530" y="4602523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>
                  <a:off x="2209800" y="4602088"/>
                  <a:ext cx="133070" cy="2"/>
                </a:xfrm>
                <a:prstGeom prst="line">
                  <a:avLst/>
                </a:prstGeom>
                <a:ln w="19050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7" name="Group 206"/>
          <p:cNvGrpSpPr/>
          <p:nvPr/>
        </p:nvGrpSpPr>
        <p:grpSpPr>
          <a:xfrm>
            <a:off x="5277130" y="3245063"/>
            <a:ext cx="1199870" cy="1403137"/>
            <a:chOff x="1314730" y="3200400"/>
            <a:chExt cx="1199870" cy="1403137"/>
          </a:xfrm>
        </p:grpSpPr>
        <p:grpSp>
          <p:nvGrpSpPr>
            <p:cNvPr id="208" name="Group 207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7" name="Straight Connector 22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9" name="Group 208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0" name="Group 209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7" name="Straight Connector 216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1" name="Group 210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212" name="Straight Connector 211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0" name="Group 119"/>
          <p:cNvGrpSpPr/>
          <p:nvPr/>
        </p:nvGrpSpPr>
        <p:grpSpPr>
          <a:xfrm>
            <a:off x="4114800" y="3245063"/>
            <a:ext cx="1199870" cy="1403137"/>
            <a:chOff x="1314730" y="3200400"/>
            <a:chExt cx="1199870" cy="1403137"/>
          </a:xfrm>
        </p:grpSpPr>
        <p:grpSp>
          <p:nvGrpSpPr>
            <p:cNvPr id="121" name="Group 120"/>
            <p:cNvGrpSpPr/>
            <p:nvPr/>
          </p:nvGrpSpPr>
          <p:grpSpPr>
            <a:xfrm>
              <a:off x="220980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40" name="Straight Connector 13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/>
            <p:cNvGrpSpPr/>
            <p:nvPr/>
          </p:nvGrpSpPr>
          <p:grpSpPr>
            <a:xfrm>
              <a:off x="192166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>
              <a:off x="1620431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30" name="Straight Connector 129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4" name="Group 123"/>
            <p:cNvGrpSpPr/>
            <p:nvPr/>
          </p:nvGrpSpPr>
          <p:grpSpPr>
            <a:xfrm>
              <a:off x="1314730" y="3200400"/>
              <a:ext cx="304800" cy="1403137"/>
              <a:chOff x="2209800" y="3200400"/>
              <a:chExt cx="304800" cy="1403137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 flipV="1">
                <a:off x="2341243" y="3200400"/>
                <a:ext cx="0" cy="140313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2340769" y="3209266"/>
                <a:ext cx="5834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V="1">
                <a:off x="2385889" y="3209266"/>
                <a:ext cx="2839" cy="139427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2381530" y="4602523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2209800" y="4602088"/>
                <a:ext cx="133070" cy="2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6" name="Group 145"/>
          <p:cNvGrpSpPr/>
          <p:nvPr/>
        </p:nvGrpSpPr>
        <p:grpSpPr>
          <a:xfrm>
            <a:off x="5248629" y="4808918"/>
            <a:ext cx="1456971" cy="372682"/>
            <a:chOff x="4858104" y="4766055"/>
            <a:chExt cx="1456971" cy="372682"/>
          </a:xfrm>
        </p:grpSpPr>
        <p:sp>
          <p:nvSpPr>
            <p:cNvPr id="147" name="Text Box 30"/>
            <p:cNvSpPr txBox="1">
              <a:spLocks noChangeArrowheads="1"/>
            </p:cNvSpPr>
            <p:nvPr/>
          </p:nvSpPr>
          <p:spPr bwMode="auto">
            <a:xfrm>
              <a:off x="5876925" y="4766055"/>
              <a:ext cx="438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dirty="0"/>
                <a:t>16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858104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13</a:t>
              </a:r>
              <a:endParaRPr lang="en-US" dirty="0"/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213566" y="476605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14</a:t>
              </a:r>
              <a:endParaRPr lang="en-US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505923" y="4769405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</p:grpSp>
      <p:pic>
        <p:nvPicPr>
          <p:cNvPr id="169" name="Picture 16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68"/>
          <a:stretch/>
        </p:blipFill>
        <p:spPr>
          <a:xfrm>
            <a:off x="2506159" y="1070880"/>
            <a:ext cx="2470654" cy="753840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0" r="15248"/>
          <a:stretch/>
        </p:blipFill>
        <p:spPr>
          <a:xfrm>
            <a:off x="5990034" y="1070880"/>
            <a:ext cx="840861" cy="75384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4" r="15135"/>
          <a:stretch/>
        </p:blipFill>
        <p:spPr>
          <a:xfrm>
            <a:off x="4959995" y="1070880"/>
            <a:ext cx="1047460" cy="753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6893" y="1738893"/>
            <a:ext cx="13917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12 / 21 Nova Cycles</a:t>
            </a:r>
            <a:endParaRPr lang="en-US" sz="1050" dirty="0"/>
          </a:p>
        </p:txBody>
      </p:sp>
      <p:sp>
        <p:nvSpPr>
          <p:cNvPr id="172" name="Text Box 42"/>
          <p:cNvSpPr txBox="1">
            <a:spLocks noChangeArrowheads="1"/>
          </p:cNvSpPr>
          <p:nvPr/>
        </p:nvSpPr>
        <p:spPr bwMode="auto">
          <a:xfrm>
            <a:off x="3170377" y="2116049"/>
            <a:ext cx="25539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 smtClean="0"/>
              <a:t>4.2% Loss for Nova per Cycle</a:t>
            </a:r>
            <a:endParaRPr lang="en-US" sz="1400" dirty="0"/>
          </a:p>
          <a:p>
            <a:pPr eaLnBrk="1" hangingPunct="1"/>
            <a:r>
              <a:rPr lang="en-US" sz="1400" dirty="0" smtClean="0"/>
              <a:t>g-2 runs at 11.4 Hz</a:t>
            </a:r>
            <a:endParaRPr lang="en-US" sz="1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2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/>
              <a:t>Kicker Plate Design</a:t>
            </a:r>
          </a:p>
        </p:txBody>
      </p:sp>
      <p:pic>
        <p:nvPicPr>
          <p:cNvPr id="5" name="Picture 4" descr="plates_trolley_v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3886200" cy="2855830"/>
          </a:xfrm>
          <a:prstGeom prst="rect">
            <a:avLst/>
          </a:prstGeom>
        </p:spPr>
      </p:pic>
      <p:pic>
        <p:nvPicPr>
          <p:cNvPr id="6" name="Picture 5" descr="dimensionsKickerPlat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200400"/>
            <a:ext cx="4478806" cy="29824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1400" y="2706469"/>
            <a:ext cx="1550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Current feed from PFN</a:t>
            </a:r>
            <a:endParaRPr lang="en-US" kern="1200" dirty="0"/>
          </a:p>
        </p:txBody>
      </p:sp>
      <p:sp>
        <p:nvSpPr>
          <p:cNvPr id="8" name="TextBox 7"/>
          <p:cNvSpPr txBox="1"/>
          <p:nvPr/>
        </p:nvSpPr>
        <p:spPr>
          <a:xfrm>
            <a:off x="4518518" y="2742262"/>
            <a:ext cx="1728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kern="1200" dirty="0" smtClean="0"/>
              <a:t>Crossover at end of strip line</a:t>
            </a:r>
            <a:endParaRPr lang="en-US" kern="1200" dirty="0"/>
          </a:p>
        </p:txBody>
      </p:sp>
      <p:sp>
        <p:nvSpPr>
          <p:cNvPr id="9" name="TextBox 8"/>
          <p:cNvSpPr txBox="1"/>
          <p:nvPr/>
        </p:nvSpPr>
        <p:spPr>
          <a:xfrm>
            <a:off x="7903343" y="5638800"/>
            <a:ext cx="124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Trolley rail</a:t>
            </a:r>
            <a:endParaRPr lang="en-US" kern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114800" y="6172200"/>
            <a:ext cx="4995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Kicker plates mounted in ring vacuum chamber</a:t>
            </a:r>
            <a:endParaRPr lang="en-US" kern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62000" y="5410200"/>
            <a:ext cx="2763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1200" dirty="0" smtClean="0"/>
              <a:t>3 sets of strip line kickers</a:t>
            </a:r>
          </a:p>
          <a:p>
            <a:r>
              <a:rPr lang="en-US" kern="1200" dirty="0" smtClean="0"/>
              <a:t>Length = 1.7m each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91400" y="5334000"/>
            <a:ext cx="1143000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543800" y="3200400"/>
            <a:ext cx="457200" cy="1447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638800" y="3352800"/>
            <a:ext cx="7620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248400" y="4953000"/>
            <a:ext cx="76200" cy="1295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400800" y="4724400"/>
            <a:ext cx="838200" cy="1524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219200" y="3962400"/>
            <a:ext cx="14679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 821 plates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981200" y="1219200"/>
            <a:ext cx="14679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 989 plates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5181600" y="2133600"/>
            <a:ext cx="302036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E989 plates and trolley rails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7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819400" y="6492875"/>
            <a:ext cx="3733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908720"/>
            <a:ext cx="5829300" cy="5219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990600"/>
            <a:ext cx="2032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Alternative coax</a:t>
            </a:r>
            <a:r>
              <a:rPr lang="en-US" dirty="0" smtClean="0"/>
              <a:t> 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9" y="1916832"/>
            <a:ext cx="12961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cable – measured impedance ~ 55 </a:t>
            </a:r>
            <a:r>
              <a:rPr lang="en-US" dirty="0" smtClean="0">
                <a:latin typeface="Symbol" charset="2"/>
                <a:cs typeface="Symbol" charset="2"/>
              </a:rPr>
              <a:t>W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331640" y="2276872"/>
            <a:ext cx="2088232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11926" y="3640141"/>
            <a:ext cx="1621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Cornell cable</a:t>
            </a:r>
          </a:p>
          <a:p>
            <a:r>
              <a:rPr lang="en-US" dirty="0" smtClean="0"/>
              <a:t>Better match?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444208" y="2852936"/>
            <a:ext cx="1584176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15839" y="44624"/>
            <a:ext cx="2452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Impedance Match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02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Thyratron</a:t>
            </a:r>
            <a:r>
              <a:rPr lang="en-US" dirty="0" smtClean="0"/>
              <a:t> and charging input</a:t>
            </a:r>
            <a:endParaRPr lang="en-US" dirty="0"/>
          </a:p>
        </p:txBody>
      </p:sp>
      <p:pic>
        <p:nvPicPr>
          <p:cNvPr id="6" name="Content Placeholder 5" descr="DSC0128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  <p:sp>
        <p:nvSpPr>
          <p:cNvPr id="8" name="Footer Placeholder 7"/>
          <p:cNvSpPr>
            <a:spLocks noGrp="1"/>
          </p:cNvSpPr>
          <p:nvPr>
            <p:ph type="ftr" sz="quarter" idx="4294967295"/>
          </p:nvPr>
        </p:nvSpPr>
        <p:spPr>
          <a:xfrm>
            <a:off x="2667000" y="646777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3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16632"/>
            <a:ext cx="8140700" cy="61849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895600" y="6477000"/>
            <a:ext cx="4267200" cy="381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39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 Resistors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6553200" cy="4923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838200"/>
            <a:ext cx="2891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Resistors at input to kicker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6172200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50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+mn-lt"/>
                <a:cs typeface="Symbol" charset="2"/>
              </a:rPr>
              <a:t>cable loaded to 50 </a:t>
            </a:r>
            <a:r>
              <a:rPr lang="en-US" dirty="0" smtClean="0">
                <a:latin typeface="Symbol" charset="2"/>
                <a:cs typeface="Symbol" charset="2"/>
              </a:rPr>
              <a:t>W </a:t>
            </a:r>
            <a:r>
              <a:rPr lang="en-US" dirty="0" smtClean="0">
                <a:latin typeface="+mn-lt"/>
                <a:cs typeface="Symbol" charset="2"/>
              </a:rPr>
              <a:t>resistor </a:t>
            </a:r>
            <a:endParaRPr lang="en-US" dirty="0">
              <a:latin typeface="+mn-lt"/>
              <a:cs typeface="Symbol" charset="2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593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09600"/>
            <a:ext cx="7772400" cy="56261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356350"/>
            <a:ext cx="4648200" cy="365125"/>
          </a:xfrm>
          <a:prstGeom prst="rect">
            <a:avLst/>
          </a:prstGeom>
        </p:spPr>
        <p:txBody>
          <a:bodyPr/>
          <a:lstStyle/>
          <a:p>
            <a:r>
              <a:rPr lang="de-DE" sz="1200" smtClean="0"/>
              <a:t>David Rubin                                                                                      Kicker Status                                                    July 13, 2015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69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964" y="188640"/>
            <a:ext cx="7302500" cy="6146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667000" y="6517550"/>
            <a:ext cx="4953000" cy="365125"/>
          </a:xfrm>
          <a:prstGeom prst="rect">
            <a:avLst/>
          </a:prstGeom>
        </p:spPr>
        <p:txBody>
          <a:bodyPr/>
          <a:lstStyle/>
          <a:p>
            <a:r>
              <a:rPr lang="de-DE" sz="1100" smtClean="0"/>
              <a:t>David Rubin                                                                                      Kicker Status                                                    July 13, 2015</a:t>
            </a:r>
            <a:endParaRPr lang="en-US" sz="1100" dirty="0"/>
          </a:p>
        </p:txBody>
      </p:sp>
      <p:sp>
        <p:nvSpPr>
          <p:cNvPr id="6" name="Rectangle 5"/>
          <p:cNvSpPr/>
          <p:nvPr/>
        </p:nvSpPr>
        <p:spPr>
          <a:xfrm>
            <a:off x="1403648" y="116632"/>
            <a:ext cx="741682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340768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resistors cooled in </a:t>
            </a:r>
            <a:r>
              <a:rPr lang="en-US" dirty="0" err="1" smtClean="0"/>
              <a:t>flourinert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66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00" y="546100"/>
            <a:ext cx="8039100" cy="5765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362200" y="6492875"/>
            <a:ext cx="4876800" cy="365125"/>
          </a:xfrm>
          <a:prstGeom prst="rect">
            <a:avLst/>
          </a:prstGeom>
        </p:spPr>
        <p:txBody>
          <a:bodyPr/>
          <a:lstStyle/>
          <a:p>
            <a:r>
              <a:rPr lang="de-DE" sz="1200" smtClean="0"/>
              <a:t>David Rubin                                                                                      Kicker Status                                                    July 13, 2015</a:t>
            </a:r>
            <a:endParaRPr lang="en-US" sz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28675"/>
            <a:ext cx="86106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1676400" y="228600"/>
            <a:ext cx="594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Modeling with </a:t>
            </a:r>
            <a:r>
              <a:rPr lang="en-US" dirty="0" smtClean="0"/>
              <a:t>PSPICE</a:t>
            </a:r>
            <a:endParaRPr lang="en-US" dirty="0"/>
          </a:p>
        </p:txBody>
      </p:sp>
      <p:pic>
        <p:nvPicPr>
          <p:cNvPr id="1843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7"/>
          <a:stretch>
            <a:fillRect/>
          </a:stretch>
        </p:blipFill>
        <p:spPr bwMode="auto">
          <a:xfrm>
            <a:off x="2667000" y="4173538"/>
            <a:ext cx="41148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086600" y="3429000"/>
            <a:ext cx="762000" cy="129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6781800" y="1447800"/>
            <a:ext cx="9906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600200" y="1447800"/>
            <a:ext cx="4572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62000" y="3505200"/>
            <a:ext cx="1143000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838200" y="990600"/>
            <a:ext cx="2476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Middle tube(inside surface)</a:t>
            </a:r>
          </a:p>
        </p:txBody>
      </p:sp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6483350" y="914400"/>
            <a:ext cx="2660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Middle tube (outside surface</a:t>
            </a:r>
            <a:r>
              <a:rPr lang="en-US" sz="1800"/>
              <a:t>)</a:t>
            </a:r>
          </a:p>
        </p:txBody>
      </p:sp>
      <p:sp>
        <p:nvSpPr>
          <p:cNvPr id="18443" name="TextBox 14"/>
          <p:cNvSpPr txBox="1">
            <a:spLocks noChangeArrowheads="1"/>
          </p:cNvSpPr>
          <p:nvPr/>
        </p:nvSpPr>
        <p:spPr bwMode="auto">
          <a:xfrm>
            <a:off x="312738" y="5300663"/>
            <a:ext cx="1058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Inner tube</a:t>
            </a:r>
          </a:p>
        </p:txBody>
      </p:sp>
      <p:sp>
        <p:nvSpPr>
          <p:cNvPr id="18444" name="TextBox 15"/>
          <p:cNvSpPr txBox="1">
            <a:spLocks noChangeArrowheads="1"/>
          </p:cNvSpPr>
          <p:nvPr/>
        </p:nvSpPr>
        <p:spPr bwMode="auto">
          <a:xfrm>
            <a:off x="7583488" y="4843463"/>
            <a:ext cx="1103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Outer tube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229600" cy="4525963"/>
          </a:xfrm>
        </p:spPr>
        <p:txBody>
          <a:bodyPr/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Thyratron</a:t>
            </a:r>
            <a:r>
              <a:rPr lang="en-US" sz="2000" dirty="0" smtClean="0">
                <a:solidFill>
                  <a:srgbClr val="000000"/>
                </a:solidFill>
              </a:rPr>
              <a:t> – Re use tubes from E821 or purchase </a:t>
            </a:r>
            <a:r>
              <a:rPr lang="en-US" sz="2000" dirty="0" err="1" smtClean="0">
                <a:solidFill>
                  <a:srgbClr val="000000"/>
                </a:solidFill>
              </a:rPr>
              <a:t>new?</a:t>
            </a:r>
            <a:r>
              <a:rPr lang="en-US" sz="2000" dirty="0" err="1" smtClean="0"/>
              <a:t>The</a:t>
            </a:r>
            <a:r>
              <a:rPr lang="en-US" sz="2000" dirty="0" smtClean="0"/>
              <a:t> E821 tubes are incompatible with the </a:t>
            </a:r>
            <a:r>
              <a:rPr lang="en-US" sz="2000" dirty="0" err="1" smtClean="0"/>
              <a:t>Blumlein</a:t>
            </a:r>
            <a:r>
              <a:rPr lang="en-US" sz="2000" dirty="0" smtClean="0"/>
              <a:t> PFN and a superior alternative has been identified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PFN</a:t>
            </a:r>
            <a:r>
              <a:rPr lang="en-US" sz="2000" dirty="0" smtClean="0">
                <a:solidFill>
                  <a:srgbClr val="000000"/>
                </a:solidFill>
              </a:rPr>
              <a:t> – </a:t>
            </a:r>
            <a:r>
              <a:rPr lang="en-US" sz="2000" dirty="0" err="1" smtClean="0">
                <a:solidFill>
                  <a:srgbClr val="000000"/>
                </a:solidFill>
              </a:rPr>
              <a:t>Blumlein</a:t>
            </a:r>
            <a:r>
              <a:rPr lang="en-US" sz="2000" dirty="0" smtClean="0">
                <a:solidFill>
                  <a:srgbClr val="000000"/>
                </a:solidFill>
              </a:rPr>
              <a:t> determined superior to bi-axial transmission line in terms of length, voltage, configuration of </a:t>
            </a:r>
            <a:r>
              <a:rPr lang="en-US" sz="2000" dirty="0" err="1" smtClean="0">
                <a:solidFill>
                  <a:srgbClr val="000000"/>
                </a:solidFill>
              </a:rPr>
              <a:t>thyratron</a:t>
            </a:r>
            <a:r>
              <a:rPr lang="en-US" sz="2000" dirty="0" smtClean="0"/>
              <a:t>, etc. </a:t>
            </a:r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Kicker plates </a:t>
            </a:r>
            <a:r>
              <a:rPr lang="en-US" sz="2000" dirty="0" smtClean="0">
                <a:solidFill>
                  <a:srgbClr val="000000"/>
                </a:solidFill>
              </a:rPr>
              <a:t>– Narrower curved plates yield significantly higher field per unit current at the cost of increased field roll off. The effects of the roll off </a:t>
            </a:r>
            <a:r>
              <a:rPr lang="en-US" sz="2000" dirty="0" smtClean="0"/>
              <a:t>is determined to have small effect on capture efficiency.</a:t>
            </a:r>
            <a:endParaRPr lang="en-US" sz="2000" dirty="0"/>
          </a:p>
          <a:p>
            <a:r>
              <a:rPr lang="en-US" sz="2000" dirty="0" smtClean="0">
                <a:solidFill>
                  <a:srgbClr val="FF0000"/>
                </a:solidFill>
              </a:rPr>
              <a:t>Length/number </a:t>
            </a:r>
            <a:r>
              <a:rPr lang="en-US" sz="2000" dirty="0" smtClean="0"/>
              <a:t>of kicker plates – 3 – 127cm long plates. Achieves acceptable rise and fall times, and adequate margin for integrated kick. 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0600" y="76200"/>
            <a:ext cx="7086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Alternatives/Value Engineering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David Rubin                                                                                      Kicker Status                                                    July 13, 2015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6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50900"/>
            <a:ext cx="6400800" cy="51562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152400" y="6492875"/>
            <a:ext cx="8915400" cy="365125"/>
          </a:xfrm>
          <a:prstGeom prst="rect">
            <a:avLst/>
          </a:prstGeom>
        </p:spPr>
        <p:txBody>
          <a:bodyPr/>
          <a:lstStyle/>
          <a:p>
            <a:r>
              <a:rPr lang="de-DE" sz="1200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sz="1200" dirty="0" err="1" smtClean="0"/>
              <a:t>July</a:t>
            </a:r>
            <a:r>
              <a:rPr lang="de-DE" sz="1200" dirty="0" smtClean="0"/>
              <a:t> 13, 2015</a:t>
            </a:r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24440A-EBFA-A94F-ABE2-7C16066D44F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Kicker Magnet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r>
              <a:rPr lang="en-US" sz="2800" dirty="0" smtClean="0"/>
              <a:t>10.8 </a:t>
            </a:r>
            <a:r>
              <a:rPr lang="en-US" sz="2800" dirty="0" err="1" smtClean="0"/>
              <a:t>mrad</a:t>
            </a:r>
            <a:r>
              <a:rPr lang="en-US" sz="2800" dirty="0" smtClean="0"/>
              <a:t> kick corresponds to 1114 </a:t>
            </a:r>
            <a:r>
              <a:rPr lang="en-US" sz="2800" dirty="0"/>
              <a:t>G</a:t>
            </a:r>
            <a:r>
              <a:rPr lang="en-US" sz="2800" dirty="0" smtClean="0"/>
              <a:t>-</a:t>
            </a:r>
            <a:r>
              <a:rPr lang="en-US" sz="2800" dirty="0" smtClean="0"/>
              <a:t>m</a:t>
            </a:r>
          </a:p>
          <a:p>
            <a:pPr lvl="1"/>
            <a:r>
              <a:rPr lang="en-US" dirty="0" smtClean="0"/>
              <a:t>292 G for each of 3 -  1.27m long kicker magnets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0.4 mm thick plates  </a:t>
            </a:r>
          </a:p>
          <a:p>
            <a:pPr lvl="1"/>
            <a:r>
              <a:rPr lang="en-US" dirty="0" smtClean="0"/>
              <a:t>Magnet geometry =&gt; 65G/kA</a:t>
            </a:r>
          </a:p>
          <a:p>
            <a:pPr marL="457200" lvl="1" indent="0">
              <a:buNone/>
            </a:pPr>
            <a:r>
              <a:rPr lang="en-US" dirty="0" smtClean="0"/>
              <a:t>   =&gt; 4.5 kA/kicker magnet</a:t>
            </a:r>
          </a:p>
          <a:p>
            <a:pPr marL="457200" lvl="1" indent="0">
              <a:buNone/>
            </a:pPr>
            <a:r>
              <a:rPr lang="en-US" dirty="0" smtClean="0"/>
              <a:t>   =&gt; 56 kV on each 12.5</a:t>
            </a:r>
            <a:r>
              <a:rPr lang="en-US" dirty="0">
                <a:latin typeface="Symbol" charset="2"/>
                <a:cs typeface="Symbol" charset="2"/>
              </a:rPr>
              <a:t>W</a:t>
            </a:r>
            <a:r>
              <a:rPr lang="en-US" dirty="0" smtClean="0"/>
              <a:t> </a:t>
            </a:r>
            <a:r>
              <a:rPr lang="en-US" dirty="0" err="1" smtClean="0"/>
              <a:t>Blumlein</a:t>
            </a:r>
            <a:r>
              <a:rPr lang="en-US" dirty="0" smtClean="0"/>
              <a:t> and matched load</a:t>
            </a:r>
            <a:endParaRPr lang="en-US" dirty="0" smtClean="0"/>
          </a:p>
          <a:p>
            <a:r>
              <a:rPr lang="en-US" sz="2800" dirty="0" smtClean="0"/>
              <a:t>“</a:t>
            </a:r>
            <a:r>
              <a:rPr lang="en-US" sz="2800" i="1" dirty="0" smtClean="0"/>
              <a:t>New” larger aperture inflector” requires 12mrad kick</a:t>
            </a:r>
          </a:p>
          <a:p>
            <a:pPr marL="457200" lvl="1" indent="0">
              <a:buNone/>
            </a:pPr>
            <a:r>
              <a:rPr lang="en-US" dirty="0" smtClean="0"/>
              <a:t>   =&gt; 62 kV / </a:t>
            </a:r>
            <a:r>
              <a:rPr lang="en-US" dirty="0" err="1" smtClean="0"/>
              <a:t>Blumlein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85800" y="6517550"/>
            <a:ext cx="7620000" cy="365125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David Rubin                                                                                      Kicker Status                                                    </a:t>
            </a:r>
            <a:r>
              <a:rPr lang="de-DE" dirty="0" err="1" smtClean="0"/>
              <a:t>July</a:t>
            </a:r>
            <a:r>
              <a:rPr lang="de-DE" dirty="0" smtClean="0"/>
              <a:t> 13, 2015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A0381-4F62-2740-A4B1-0CAF41EACCA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0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35480</TotalTime>
  <Words>3523</Words>
  <Application>Microsoft Macintosh PowerPoint</Application>
  <PresentationFormat>On-screen Show (4:3)</PresentationFormat>
  <Paragraphs>698</Paragraphs>
  <Slides>78</Slides>
  <Notes>4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Default Design</vt:lpstr>
      <vt:lpstr>Equation</vt:lpstr>
      <vt:lpstr>PowerPoint Presentation</vt:lpstr>
      <vt:lpstr>Outline</vt:lpstr>
      <vt:lpstr>Storage Ring Kicker Requirements</vt:lpstr>
      <vt:lpstr>Outline</vt:lpstr>
      <vt:lpstr>Kicker Plate Design - amplitude</vt:lpstr>
      <vt:lpstr> Kicker Plate Design - amplitude</vt:lpstr>
      <vt:lpstr> Kicker Plate Design</vt:lpstr>
      <vt:lpstr>PowerPoint Presentation</vt:lpstr>
      <vt:lpstr>Kicker Magnet</vt:lpstr>
      <vt:lpstr>Outline</vt:lpstr>
      <vt:lpstr>PowerPoint Presentation</vt:lpstr>
      <vt:lpstr>PowerPoint Presentation</vt:lpstr>
      <vt:lpstr>PowerPoint Presentation</vt:lpstr>
      <vt:lpstr>Blumlein schematic</vt:lpstr>
      <vt:lpstr>Current Generator </vt:lpstr>
      <vt:lpstr>476.3.5.5 – Thyratron</vt:lpstr>
      <vt:lpstr>PowerPoint Presentation</vt:lpstr>
      <vt:lpstr>Blumlein tubing</vt:lpstr>
      <vt:lpstr>PowerPoint Presentation</vt:lpstr>
      <vt:lpstr>Thyratron switch</vt:lpstr>
      <vt:lpstr>4 –parallel coax to load</vt:lpstr>
      <vt:lpstr>Coupling to magnet</vt:lpstr>
      <vt:lpstr>PowerPoint Presentation</vt:lpstr>
      <vt:lpstr>Coupling from Blumlein to Load</vt:lpstr>
      <vt:lpstr>Outline</vt:lpstr>
      <vt:lpstr>PowerPoint Presentation</vt:lpstr>
      <vt:lpstr>PowerPoint Presentation</vt:lpstr>
      <vt:lpstr>g-2 Proposed Pulse Train (12 Hz mode) Loss of 1 Nova Pulse</vt:lpstr>
      <vt:lpstr>Faraday Magnetometer</vt:lpstr>
      <vt:lpstr>Outline</vt:lpstr>
      <vt:lpstr>Kicker-Pulser Tests</vt:lpstr>
      <vt:lpstr>Current transformer and shorted kicker</vt:lpstr>
      <vt:lpstr>12.5 W Blumlein</vt:lpstr>
      <vt:lpstr>PowerPoint Presentation</vt:lpstr>
      <vt:lpstr>Kicker pulse</vt:lpstr>
      <vt:lpstr>Kicker pulse </vt:lpstr>
      <vt:lpstr>PowerPoint Presentation</vt:lpstr>
      <vt:lpstr>PowerPoint Presentation</vt:lpstr>
      <vt:lpstr>PowerPoint Presentation</vt:lpstr>
      <vt:lpstr>PowerPoint Presentation</vt:lpstr>
      <vt:lpstr>Outline</vt:lpstr>
      <vt:lpstr>Trolley rails</vt:lpstr>
      <vt:lpstr>PowerPoint Presentation</vt:lpstr>
      <vt:lpstr>Risks</vt:lpstr>
      <vt:lpstr>Outline</vt:lpstr>
      <vt:lpstr>Quality Assurance</vt:lpstr>
      <vt:lpstr>Summary</vt:lpstr>
      <vt:lpstr>PowerPoint Presentation</vt:lpstr>
      <vt:lpstr>PowerPoint Presentation</vt:lpstr>
      <vt:lpstr>END</vt:lpstr>
      <vt:lpstr>CBO amplitude and Muon capture</vt:lpstr>
      <vt:lpstr>WBS 476.3.5 ES&amp;H</vt:lpstr>
      <vt:lpstr>Modeling of Kicker-pulser</vt:lpstr>
      <vt:lpstr>PowerPoint Presentation</vt:lpstr>
      <vt:lpstr>Current Generator </vt:lpstr>
      <vt:lpstr>PowerPoint Presentation</vt:lpstr>
      <vt:lpstr>PowerPoint Presentation</vt:lpstr>
      <vt:lpstr>Kicker pulse </vt:lpstr>
      <vt:lpstr>PowerPoint Presentation</vt:lpstr>
      <vt:lpstr>Rise/fall and width</vt:lpstr>
      <vt:lpstr>Summary</vt:lpstr>
      <vt:lpstr>PowerPoint Presentation</vt:lpstr>
      <vt:lpstr>Pulse Forming Network</vt:lpstr>
      <vt:lpstr>PowerPoint Presentation</vt:lpstr>
      <vt:lpstr>Kicker Magnet</vt:lpstr>
      <vt:lpstr>476.3.5.4 – Pulse Forming Network</vt:lpstr>
      <vt:lpstr>PowerPoint Presentation</vt:lpstr>
      <vt:lpstr>PowerPoint Presentation</vt:lpstr>
      <vt:lpstr>g-2 Proposed Pulse Train (11.4 Hz mode) Extended Cycle Length</vt:lpstr>
      <vt:lpstr>PowerPoint Presentation</vt:lpstr>
      <vt:lpstr>Thyratron and charging input</vt:lpstr>
      <vt:lpstr>PowerPoint Presentation</vt:lpstr>
      <vt:lpstr>Load Resistors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Fermilab - CDF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Energy Camera</dc:title>
  <dc:creator> </dc:creator>
  <cp:lastModifiedBy>David Rubin</cp:lastModifiedBy>
  <cp:revision>672</cp:revision>
  <dcterms:created xsi:type="dcterms:W3CDTF">2003-12-02T22:53:08Z</dcterms:created>
  <dcterms:modified xsi:type="dcterms:W3CDTF">2015-07-13T18:29:34Z</dcterms:modified>
</cp:coreProperties>
</file>