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79" r:id="rId3"/>
    <p:sldId id="257" r:id="rId4"/>
    <p:sldId id="261" r:id="rId5"/>
    <p:sldId id="305" r:id="rId6"/>
    <p:sldId id="329" r:id="rId7"/>
    <p:sldId id="326" r:id="rId8"/>
    <p:sldId id="327" r:id="rId9"/>
    <p:sldId id="320" r:id="rId10"/>
    <p:sldId id="285" r:id="rId11"/>
    <p:sldId id="306" r:id="rId12"/>
    <p:sldId id="311" r:id="rId13"/>
    <p:sldId id="307" r:id="rId14"/>
    <p:sldId id="308" r:id="rId15"/>
    <p:sldId id="309" r:id="rId16"/>
    <p:sldId id="310" r:id="rId17"/>
    <p:sldId id="312" r:id="rId18"/>
    <p:sldId id="289" r:id="rId19"/>
    <p:sldId id="296" r:id="rId20"/>
    <p:sldId id="338" r:id="rId21"/>
    <p:sldId id="304" r:id="rId22"/>
    <p:sldId id="303" r:id="rId23"/>
    <p:sldId id="274" r:id="rId24"/>
    <p:sldId id="275" r:id="rId25"/>
    <p:sldId id="323" r:id="rId26"/>
    <p:sldId id="324" r:id="rId27"/>
    <p:sldId id="334" r:id="rId28"/>
    <p:sldId id="335" r:id="rId29"/>
    <p:sldId id="322" r:id="rId30"/>
    <p:sldId id="331" r:id="rId31"/>
    <p:sldId id="332" r:id="rId32"/>
    <p:sldId id="290" r:id="rId33"/>
    <p:sldId id="336" r:id="rId34"/>
    <p:sldId id="299" r:id="rId35"/>
    <p:sldId id="316" r:id="rId36"/>
    <p:sldId id="330" r:id="rId37"/>
    <p:sldId id="318" r:id="rId38"/>
    <p:sldId id="302" r:id="rId39"/>
    <p:sldId id="317" r:id="rId40"/>
    <p:sldId id="319" r:id="rId41"/>
    <p:sldId id="337" r:id="rId42"/>
    <p:sldId id="321" r:id="rId43"/>
    <p:sldId id="333" r:id="rId44"/>
    <p:sldId id="300" r:id="rId45"/>
    <p:sldId id="313" r:id="rId46"/>
    <p:sldId id="286" r:id="rId47"/>
    <p:sldId id="287" r:id="rId48"/>
    <p:sldId id="328" r:id="rId49"/>
    <p:sldId id="315" r:id="rId50"/>
    <p:sldId id="325" r:id="rId51"/>
    <p:sldId id="259" r:id="rId52"/>
    <p:sldId id="260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344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32316-2B1E-9944-91CB-23714A80D4CF}" type="datetimeFigureOut">
              <a:rPr lang="en-US" smtClean="0"/>
              <a:t>6/27/12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7B174-EDCB-944C-BD4A-4547228C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92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8B55D-059F-2C49-B45D-CED8C078B16B}" type="datetimeFigureOut">
              <a:rPr lang="en-US" smtClean="0"/>
              <a:t>6/27/12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D766F-8A5F-2A41-B6F8-2EF058EAA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14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D766F-8A5F-2A41-B6F8-2EF058EAA1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1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D766F-8A5F-2A41-B6F8-2EF058EAA1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4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9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0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5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4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6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5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5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403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66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A1D7B-89A1-574E-8FB5-1AD2D939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Storage Ring Kicker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6419" y="3886200"/>
            <a:ext cx="6905627" cy="1752600"/>
          </a:xfrm>
        </p:spPr>
        <p:txBody>
          <a:bodyPr/>
          <a:lstStyle/>
          <a:p>
            <a:r>
              <a:rPr lang="en-US" dirty="0" smtClean="0"/>
              <a:t>D. </a:t>
            </a:r>
            <a:r>
              <a:rPr lang="en-US" dirty="0" smtClean="0"/>
              <a:t>Rubin, A</a:t>
            </a:r>
            <a:r>
              <a:rPr lang="en-US" dirty="0" smtClean="0"/>
              <a:t>. </a:t>
            </a:r>
            <a:r>
              <a:rPr lang="en-US" dirty="0" err="1" smtClean="0"/>
              <a:t>Mikhailichenko</a:t>
            </a:r>
            <a:r>
              <a:rPr lang="en-US" dirty="0" smtClean="0"/>
              <a:t>, J. Bennett</a:t>
            </a:r>
            <a:endParaRPr lang="en-US" dirty="0" smtClean="0"/>
          </a:p>
          <a:p>
            <a:r>
              <a:rPr lang="en-US" dirty="0" smtClean="0"/>
              <a:t>Cornell University</a:t>
            </a:r>
          </a:p>
          <a:p>
            <a:r>
              <a:rPr lang="en-US" dirty="0" smtClean="0"/>
              <a:t>June 28, 2012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4859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171" y="1056923"/>
            <a:ext cx="7968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changes angle by </a:t>
            </a:r>
            <a:r>
              <a:rPr lang="en-US" dirty="0" err="1" smtClean="0"/>
              <a:t>θ</a:t>
            </a:r>
            <a:r>
              <a:rPr lang="en-US" dirty="0" smtClean="0"/>
              <a:t> =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inf</a:t>
            </a:r>
            <a:r>
              <a:rPr lang="en-US" dirty="0" smtClean="0"/>
              <a:t>/β 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 </a:t>
            </a:r>
            <a:r>
              <a:rPr lang="en-US" dirty="0" smtClean="0"/>
              <a:t>10 </a:t>
            </a:r>
            <a:r>
              <a:rPr lang="en-US" dirty="0" err="1" smtClean="0"/>
              <a:t>mrad</a:t>
            </a:r>
            <a:r>
              <a:rPr lang="en-US" dirty="0" smtClean="0"/>
              <a:t> to put injected </a:t>
            </a:r>
            <a:r>
              <a:rPr lang="en-US" dirty="0" err="1" smtClean="0"/>
              <a:t>muons</a:t>
            </a:r>
            <a:r>
              <a:rPr lang="en-US" dirty="0" smtClean="0"/>
              <a:t> on central orbit</a:t>
            </a:r>
          </a:p>
          <a:p>
            <a:endParaRPr lang="en-US" dirty="0"/>
          </a:p>
          <a:p>
            <a:r>
              <a:rPr lang="en-US" dirty="0" smtClean="0"/>
              <a:t>Now suppose the injected </a:t>
            </a:r>
            <a:r>
              <a:rPr lang="en-US" dirty="0" err="1" smtClean="0"/>
              <a:t>muon</a:t>
            </a:r>
            <a:r>
              <a:rPr lang="en-US" dirty="0" smtClean="0"/>
              <a:t> has fractional energy error ΔE/E = </a:t>
            </a:r>
            <a:r>
              <a:rPr lang="en-US" dirty="0" err="1" smtClean="0"/>
              <a:t>δ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3512" y="2211211"/>
            <a:ext cx="7097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ideal kick for off energy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  <a:r>
              <a:rPr lang="en-US" dirty="0" smtClean="0"/>
              <a:t>is    </a:t>
            </a:r>
            <a:r>
              <a:rPr lang="en-US" dirty="0" err="1" smtClean="0"/>
              <a:t>θ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inf</a:t>
            </a:r>
            <a:r>
              <a:rPr lang="en-US" baseline="-25000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ηδ</a:t>
            </a:r>
            <a:r>
              <a:rPr lang="en-US" dirty="0" smtClean="0"/>
              <a:t>)</a:t>
            </a:r>
            <a:r>
              <a:rPr lang="en-US" dirty="0" smtClean="0"/>
              <a:t>/</a:t>
            </a:r>
            <a:r>
              <a:rPr lang="en-US" dirty="0"/>
              <a:t>β </a:t>
            </a:r>
            <a:r>
              <a:rPr lang="en-US" dirty="0"/>
              <a:t>= (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r>
              <a:rPr lang="en-US" baseline="-25000" dirty="0"/>
              <a:t> </a:t>
            </a:r>
            <a:r>
              <a:rPr lang="en-US" dirty="0"/>
              <a:t>– x)/β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But the ideal kick for on energy </a:t>
            </a:r>
            <a:r>
              <a:rPr lang="en-US" dirty="0" err="1" smtClean="0"/>
              <a:t>muons</a:t>
            </a:r>
            <a:r>
              <a:rPr lang="en-US" dirty="0" smtClean="0"/>
              <a:t> with finite divergence angle </a:t>
            </a:r>
            <a:r>
              <a:rPr lang="en-US" dirty="0" err="1" smtClean="0"/>
              <a:t>φ</a:t>
            </a:r>
            <a:r>
              <a:rPr lang="en-US" dirty="0" smtClean="0"/>
              <a:t> emerging from inflector is </a:t>
            </a:r>
            <a:r>
              <a:rPr lang="en-US" dirty="0" err="1"/>
              <a:t>θ</a:t>
            </a:r>
            <a:r>
              <a:rPr lang="en-US" dirty="0"/>
              <a:t> = 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r>
              <a:rPr lang="en-US" dirty="0"/>
              <a:t>/</a:t>
            </a:r>
            <a:r>
              <a:rPr lang="en-US" dirty="0" smtClean="0"/>
              <a:t>β, independent of </a:t>
            </a:r>
            <a:r>
              <a:rPr lang="en-US" dirty="0" err="1" smtClean="0"/>
              <a:t>φ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4800" y="393700"/>
            <a:ext cx="198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Kicker Magnet</a:t>
            </a:r>
            <a:endParaRPr lang="en-US" sz="2400" dirty="0"/>
          </a:p>
        </p:txBody>
      </p:sp>
      <p:pic>
        <p:nvPicPr>
          <p:cNvPr id="10" name="Picture 9" descr="injected_trajectory_86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157105"/>
            <a:ext cx="4699000" cy="3631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3987800"/>
            <a:ext cx="48216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Optimum radial field profile depends on </a:t>
            </a:r>
          </a:p>
          <a:p>
            <a:r>
              <a:rPr lang="en-US" dirty="0"/>
              <a:t> </a:t>
            </a:r>
            <a:r>
              <a:rPr lang="en-US" dirty="0" smtClean="0"/>
              <a:t>energy and angular distribution of injected beam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Proceed with design that gives uniform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7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A657113-92DA-304F-9D65-33B374830418}" type="slidenum">
              <a:rPr lang="en-US">
                <a:solidFill>
                  <a:srgbClr val="898989"/>
                </a:solidFill>
              </a:rPr>
              <a:pPr eaLnBrk="1" hangingPunct="1"/>
              <a:t>11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lum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/>
          <a:stretch>
            <a:fillRect/>
          </a:stretch>
        </p:blipFill>
        <p:spPr bwMode="auto">
          <a:xfrm>
            <a:off x="117475" y="625475"/>
            <a:ext cx="4306888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lum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/>
          <a:stretch>
            <a:fillRect/>
          </a:stretch>
        </p:blipFill>
        <p:spPr bwMode="auto">
          <a:xfrm>
            <a:off x="4556125" y="614363"/>
            <a:ext cx="428466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304800" y="15240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	</a:t>
            </a:r>
            <a:r>
              <a:rPr lang="en-US" sz="2400"/>
              <a:t>Some profiles of the kicker electrodes and guidelines</a:t>
            </a: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117475" y="2819400"/>
            <a:ext cx="42259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               Wire style </a:t>
            </a:r>
          </a:p>
          <a:p>
            <a:pPr eaLnBrk="1" hangingPunct="1"/>
            <a:endParaRPr lang="en-US" sz="1200"/>
          </a:p>
          <a:p>
            <a:pPr eaLnBrk="1" hangingPunct="1"/>
            <a:endParaRPr lang="en-US" sz="1200"/>
          </a:p>
          <a:p>
            <a:pPr eaLnBrk="1" hangingPunct="1"/>
            <a:r>
              <a:rPr lang="en-US" sz="1200"/>
              <a:t>L.Roberts, </a:t>
            </a:r>
            <a:r>
              <a:rPr lang="ja-JP" altLang="en-US" sz="1200"/>
              <a:t>“</a:t>
            </a:r>
            <a:r>
              <a:rPr lang="en-US" sz="1200"/>
              <a:t>Kicker R&amp;D Work Plan: Options and Time Estimates</a:t>
            </a:r>
            <a:r>
              <a:rPr lang="ja-JP" altLang="en-US" sz="1200"/>
              <a:t>”</a:t>
            </a:r>
            <a:r>
              <a:rPr lang="en-US" sz="1200"/>
              <a:t>, New Muon (g-2) Technical Note #003, August 14, 2008.</a:t>
            </a:r>
          </a:p>
        </p:txBody>
      </p: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5300663" y="28194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Solid serpent style profile</a:t>
            </a:r>
          </a:p>
        </p:txBody>
      </p:sp>
      <p:sp>
        <p:nvSpPr>
          <p:cNvPr id="18440" name="TextBox 5"/>
          <p:cNvSpPr txBox="1">
            <a:spLocks noChangeArrowheads="1"/>
          </p:cNvSpPr>
          <p:nvPr/>
        </p:nvSpPr>
        <p:spPr bwMode="auto">
          <a:xfrm>
            <a:off x="71438" y="4006850"/>
            <a:ext cx="872331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 Make an impedance of the stripline kicker as low as possible;</a:t>
            </a:r>
            <a:r>
              <a:rPr lang="en-US"/>
              <a:t> </a:t>
            </a:r>
          </a:p>
          <a:p>
            <a:pPr eaLnBrk="1" hangingPunct="1"/>
            <a:r>
              <a:rPr lang="en-US"/>
              <a:t>     </a:t>
            </a:r>
          </a:p>
          <a:p>
            <a:pPr algn="just" eaLnBrk="1" hangingPunct="1"/>
            <a:r>
              <a:rPr lang="en-US" b="1" i="1"/>
              <a:t>Take care on the field distribution  </a:t>
            </a:r>
          </a:p>
          <a:p>
            <a:pPr algn="just" eaLnBrk="1" hangingPunct="1"/>
            <a:endParaRPr lang="en-US" b="1" i="1"/>
          </a:p>
          <a:p>
            <a:pPr algn="just" eaLnBrk="1" hangingPunct="1"/>
            <a:r>
              <a:rPr lang="en-US" b="1" i="1"/>
              <a:t>Choice of materials </a:t>
            </a:r>
            <a:r>
              <a:rPr lang="en-US"/>
              <a:t> </a:t>
            </a:r>
          </a:p>
          <a:p>
            <a:pPr algn="just" eaLnBrk="1" hangingPunct="1"/>
            <a:endParaRPr lang="en-US" b="1" i="1"/>
          </a:p>
          <a:p>
            <a:pPr algn="just" eaLnBrk="1" hangingPunct="1"/>
            <a:r>
              <a:rPr lang="en-US" b="1" i="1"/>
              <a:t>Stray fields in surroundings are another subject for research. </a:t>
            </a:r>
          </a:p>
          <a:p>
            <a:pPr algn="just" eaLnBrk="1" hangingPunct="1"/>
            <a:endParaRPr lang="en-US" b="1" i="1"/>
          </a:p>
          <a:p>
            <a:pPr algn="just" eaLnBrk="1" hangingPunct="1"/>
            <a:r>
              <a:rPr lang="en-US" b="1"/>
              <a:t>Profile of electrodes will be chosen with appropriate 3D modeling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0288" y="3810000"/>
            <a:ext cx="283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Serpent profile yields 70% greater B-field/Amp than E-821 style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8F773F5-FD45-5E41-A7CE-E2AB7B47A997}" type="slidenum">
              <a:rPr lang="en-US">
                <a:solidFill>
                  <a:srgbClr val="898989"/>
                </a:solidFill>
              </a:rPr>
              <a:pPr eaLnBrk="1" hangingPunct="1"/>
              <a:t>12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47244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9988"/>
            <a:ext cx="387667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1143000" y="457200"/>
            <a:ext cx="662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3D field calculation is in progress with FlexPDE</a:t>
            </a:r>
          </a:p>
          <a:p>
            <a:pPr algn="ctr" eaLnBrk="1" hangingPunct="1"/>
            <a:r>
              <a:rPr lang="en-US"/>
              <a:t>Plans to do this with HFSS and CTS studio (License granted)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762000" y="55626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Field distribution in a transverse plane</a:t>
            </a: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5486400" y="5334000"/>
            <a:ext cx="3114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Potential distribution. Longitudinal cut, top view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7A75D87-854A-094B-97DF-3714AE023A38}" type="slidenum">
              <a:rPr lang="en-US">
                <a:solidFill>
                  <a:srgbClr val="898989"/>
                </a:solidFill>
              </a:rPr>
              <a:pPr eaLnBrk="1" hangingPunct="1"/>
              <a:t>13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>
            <a:fillRect/>
          </a:stretch>
        </p:blipFill>
        <p:spPr bwMode="auto">
          <a:xfrm>
            <a:off x="685800" y="609600"/>
            <a:ext cx="75041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46EE8B0-168C-4845-9406-E7A190C7F019}" type="slidenum">
              <a:rPr lang="en-US">
                <a:solidFill>
                  <a:srgbClr val="898989"/>
                </a:solidFill>
              </a:rPr>
              <a:pPr eaLnBrk="1" hangingPunct="1"/>
              <a:t>14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6"/>
          <a:stretch>
            <a:fillRect/>
          </a:stretch>
        </p:blipFill>
        <p:spPr bwMode="auto">
          <a:xfrm>
            <a:off x="533400" y="914400"/>
            <a:ext cx="81534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990600" y="838200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Thin (0.4mm) Al profiled electrodes; will consider Ti also.</a:t>
            </a:r>
          </a:p>
          <a:p>
            <a:pPr eaLnBrk="1" hangingPunct="1"/>
            <a:r>
              <a:rPr lang="en-US"/>
              <a:t>Perforation might be useful.  </a:t>
            </a: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6477000" y="38862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4000500" y="5029200"/>
            <a:ext cx="323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Ceramic (Macor</a:t>
            </a:r>
            <a:r>
              <a:rPr lang="en-US" baseline="30000"/>
              <a:t>©</a:t>
            </a:r>
            <a:r>
              <a:rPr lang="en-US"/>
              <a:t>) rails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850DB85-4B5E-EC4F-AA79-2145264FC3D8}" type="slidenum">
              <a:rPr lang="en-US">
                <a:solidFill>
                  <a:srgbClr val="898989"/>
                </a:solidFill>
              </a:rPr>
              <a:pPr eaLnBrk="1" hangingPunct="1"/>
              <a:t>15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1"/>
          <a:stretch>
            <a:fillRect/>
          </a:stretch>
        </p:blipFill>
        <p:spPr bwMode="auto">
          <a:xfrm>
            <a:off x="4191000" y="3733800"/>
            <a:ext cx="4330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6"/>
          <a:stretch>
            <a:fillRect/>
          </a:stretch>
        </p:blipFill>
        <p:spPr bwMode="auto">
          <a:xfrm>
            <a:off x="457200" y="533400"/>
            <a:ext cx="48006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3200400" y="45720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End jumper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19600" y="4495800"/>
            <a:ext cx="1676400" cy="260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TextBox 10"/>
          <p:cNvSpPr txBox="1">
            <a:spLocks noChangeArrowheads="1"/>
          </p:cNvSpPr>
          <p:nvPr/>
        </p:nvSpPr>
        <p:spPr bwMode="auto">
          <a:xfrm>
            <a:off x="5448300" y="21336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NMR cartridge profile</a:t>
            </a:r>
          </a:p>
        </p:txBody>
      </p:sp>
      <p:cxnSp>
        <p:nvCxnSpPr>
          <p:cNvPr id="12" name="Straight Arrow Connector 11"/>
          <p:cNvCxnSpPr>
            <a:stCxn id="21511" idx="1"/>
          </p:cNvCxnSpPr>
          <p:nvPr/>
        </p:nvCxnSpPr>
        <p:spPr>
          <a:xfrm flipH="1">
            <a:off x="3810000" y="2317750"/>
            <a:ext cx="1638300" cy="120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5334000" y="60960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NMR cable duct wheels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715000" y="5676900"/>
            <a:ext cx="9906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705600" y="5676900"/>
            <a:ext cx="5334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66D64DC-C3D7-C44B-B179-BB5436C635AD}" type="slidenum">
              <a:rPr lang="en-US">
                <a:solidFill>
                  <a:srgbClr val="898989"/>
                </a:solidFill>
              </a:rPr>
              <a:pPr eaLnBrk="1" hangingPunct="1"/>
              <a:t>16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2388"/>
            <a:ext cx="78644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1724025" y="533400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/>
              <a:t>End jumper</a:t>
            </a:r>
          </a:p>
        </p:txBody>
      </p:sp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533400" y="5638800"/>
            <a:ext cx="853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Electrodes at the end will have the chamfer (similar to the magnetic pole chamfer) for better 3D field distribution. (The same could be recommended for the electrostatic Quadrupole)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943600" y="3467100"/>
            <a:ext cx="152400" cy="2247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562600" y="3657600"/>
            <a:ext cx="533400" cy="2057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7"/>
          <p:cNvSpPr txBox="1">
            <a:spLocks noChangeArrowheads="1"/>
          </p:cNvSpPr>
          <p:nvPr/>
        </p:nvSpPr>
        <p:spPr bwMode="auto">
          <a:xfrm>
            <a:off x="6934200" y="3124200"/>
            <a:ext cx="1768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Macor</a:t>
            </a:r>
            <a:r>
              <a:rPr lang="en-US" baseline="30000"/>
              <a:t>©</a:t>
            </a:r>
            <a:r>
              <a:rPr lang="en-US"/>
              <a:t> rails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696200" y="2590800"/>
            <a:ext cx="122238" cy="533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2537" idx="0"/>
          </p:cNvCxnSpPr>
          <p:nvPr/>
        </p:nvCxnSpPr>
        <p:spPr>
          <a:xfrm flipV="1">
            <a:off x="7818438" y="2209800"/>
            <a:ext cx="242887" cy="914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467600" y="3494088"/>
            <a:ext cx="350838" cy="10969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818438" y="3494088"/>
            <a:ext cx="122237" cy="773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2" name="TextBox 22"/>
          <p:cNvSpPr txBox="1">
            <a:spLocks noChangeArrowheads="1"/>
          </p:cNvSpPr>
          <p:nvPr/>
        </p:nvSpPr>
        <p:spPr bwMode="auto">
          <a:xfrm>
            <a:off x="152400" y="1346200"/>
            <a:ext cx="1768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Macor</a:t>
            </a:r>
            <a:r>
              <a:rPr lang="en-US" baseline="30000"/>
              <a:t>©</a:t>
            </a:r>
            <a:r>
              <a:rPr lang="en-US"/>
              <a:t> bolts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66800" y="1716088"/>
            <a:ext cx="914400" cy="646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66800" y="1716088"/>
            <a:ext cx="990600" cy="3313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14800" y="933450"/>
            <a:ext cx="1066800" cy="1733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0D4ABCF-0111-A64B-B4CB-E63C501E1EBA}" type="slidenum">
              <a:rPr lang="en-US">
                <a:solidFill>
                  <a:srgbClr val="898989"/>
                </a:solidFill>
              </a:rPr>
              <a:pPr eaLnBrk="1" hangingPunct="1"/>
              <a:t>17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13023" b="33192"/>
          <a:stretch>
            <a:fillRect/>
          </a:stretch>
        </p:blipFill>
        <p:spPr bwMode="auto">
          <a:xfrm>
            <a:off x="114300" y="3490913"/>
            <a:ext cx="4941888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0195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3352800" y="1981200"/>
            <a:ext cx="381000" cy="198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371600" y="2362200"/>
            <a:ext cx="457200" cy="419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38400" y="2133600"/>
            <a:ext cx="3429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4572000" y="4273550"/>
            <a:ext cx="342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Macor© rails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895600" y="4343400"/>
            <a:ext cx="16764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971800" y="4648200"/>
            <a:ext cx="1752600" cy="15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43000" y="4648200"/>
            <a:ext cx="3505200" cy="15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219200" y="4343400"/>
            <a:ext cx="34290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9" name="TextBox 36"/>
          <p:cNvSpPr txBox="1">
            <a:spLocks noChangeArrowheads="1"/>
          </p:cNvSpPr>
          <p:nvPr/>
        </p:nvSpPr>
        <p:spPr bwMode="auto">
          <a:xfrm>
            <a:off x="4800600" y="32004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Jumper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762250" y="3490913"/>
            <a:ext cx="2114550" cy="852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1" name="TextBox 39"/>
          <p:cNvSpPr txBox="1">
            <a:spLocks noChangeArrowheads="1"/>
          </p:cNvSpPr>
          <p:nvPr/>
        </p:nvSpPr>
        <p:spPr bwMode="auto">
          <a:xfrm>
            <a:off x="5257800" y="6172200"/>
            <a:ext cx="2743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Vacuum chamber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3733800" y="6362700"/>
            <a:ext cx="1322388" cy="1905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3" name="TextBox 42"/>
          <p:cNvSpPr txBox="1">
            <a:spLocks noChangeArrowheads="1"/>
          </p:cNvSpPr>
          <p:nvPr/>
        </p:nvSpPr>
        <p:spPr bwMode="auto">
          <a:xfrm>
            <a:off x="4191000" y="6858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Potential for another 20% increase of kick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ucture_injected_be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1" y="1447800"/>
            <a:ext cx="42545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163" y="1012513"/>
            <a:ext cx="18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Pulse width</a:t>
            </a:r>
            <a:endParaRPr lang="en-US" dirty="0"/>
          </a:p>
        </p:txBody>
      </p:sp>
      <p:pic>
        <p:nvPicPr>
          <p:cNvPr id="4" name="Picture 3" descr="rlcpuls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15" y="613169"/>
            <a:ext cx="3121093" cy="265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321127" y="1649716"/>
            <a:ext cx="3182426" cy="1065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tchedimpedanc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52" y="3352518"/>
            <a:ext cx="3077419" cy="20576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291931" y="3854203"/>
            <a:ext cx="2995588" cy="510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12305" y="408779"/>
            <a:ext cx="116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RLC </a:t>
            </a:r>
            <a:r>
              <a:rPr lang="en-US" dirty="0" err="1" smtClean="0"/>
              <a:t>pulser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31279" y="5430926"/>
            <a:ext cx="213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Matched line (Z</a:t>
            </a:r>
            <a:r>
              <a:rPr lang="en-US" baseline="-25000" dirty="0" smtClean="0"/>
              <a:t>0</a:t>
            </a:r>
            <a:r>
              <a:rPr lang="en-US" dirty="0" smtClean="0"/>
              <a:t>= Z</a:t>
            </a:r>
            <a:r>
              <a:rPr lang="en-US" baseline="-25000" dirty="0" smtClean="0"/>
              <a:t>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τ</a:t>
            </a:r>
            <a:r>
              <a:rPr lang="en-US" dirty="0" smtClean="0"/>
              <a:t> = 2L/c √(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r</a:t>
            </a:r>
            <a:r>
              <a:rPr lang="en-US" dirty="0" smtClean="0"/>
              <a:t>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59556" y="283633"/>
            <a:ext cx="95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Pulser</a:t>
            </a:r>
            <a:endParaRPr lang="en-US" sz="2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08C2D76-AE70-754C-BEE9-FF461BBB659D}" type="slidenum">
              <a:rPr lang="en-US">
                <a:solidFill>
                  <a:srgbClr val="898989"/>
                </a:solidFill>
              </a:rPr>
              <a:pPr eaLnBrk="1" hangingPunct="1"/>
              <a:t>19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4" y="1797050"/>
            <a:ext cx="4449709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0" y="2724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60700" y="1028700"/>
            <a:ext cx="233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Computed pulse shape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5444" y="1030111"/>
            <a:ext cx="5122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Kicker function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Kicker magnet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Pulser</a:t>
            </a:r>
            <a:r>
              <a:rPr lang="en-US" sz="24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Pulser</a:t>
            </a:r>
            <a:r>
              <a:rPr lang="en-US" sz="2400" dirty="0" smtClean="0"/>
              <a:t> test status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3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239BA86-3BA4-064B-8876-49A47C967B66}" type="slidenum">
              <a:rPr lang="en-US">
                <a:solidFill>
                  <a:srgbClr val="898989"/>
                </a:solidFill>
              </a:rPr>
              <a:pPr eaLnBrk="1" hangingPunct="1"/>
              <a:t>20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-101600" y="-95250"/>
            <a:ext cx="90360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baseline="-30000">
                <a:cs typeface="Times New Roman" charset="0"/>
              </a:rPr>
              <a:t>Meanwhile the current shape from previous figures, if embedded  in Fig. 51 from [1] (and all other publications),   become</a:t>
            </a:r>
            <a:r>
              <a:rPr lang="en-US" b="1">
                <a:cs typeface="Times New Roman" charset="0"/>
              </a:rPr>
              <a:t> </a:t>
            </a:r>
            <a:r>
              <a:rPr lang="en-US" b="1" baseline="-30000">
                <a:cs typeface="Times New Roman" charset="0"/>
              </a:rPr>
              <a:t>as the following</a:t>
            </a:r>
            <a:endParaRPr lang="en-US" b="1"/>
          </a:p>
          <a:p>
            <a:pPr eaLnBrk="0" hangingPunct="0"/>
            <a:endParaRPr lang="en-US"/>
          </a:p>
        </p:txBody>
      </p:sp>
      <p:pic>
        <p:nvPicPr>
          <p:cNvPr id="92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"/>
          <a:stretch>
            <a:fillRect/>
          </a:stretch>
        </p:blipFill>
        <p:spPr bwMode="auto">
          <a:xfrm>
            <a:off x="1704975" y="466725"/>
            <a:ext cx="57340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304800" y="4918075"/>
            <a:ext cx="87836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US" sz="1600">
                <a:ea typeface="Calibri" charset="0"/>
                <a:cs typeface="Times New Roman" charset="0"/>
              </a:rPr>
              <a:t>The Fig.51 from [1] with superimposed pulse shape obtained from Mathematica©. </a:t>
            </a:r>
          </a:p>
          <a:p>
            <a:pPr algn="just" eaLnBrk="0" hangingPunct="0"/>
            <a:endParaRPr lang="en-US" sz="1600">
              <a:ea typeface="Calibri" charset="0"/>
              <a:cs typeface="Times New Roman" charset="0"/>
            </a:endParaRPr>
          </a:p>
          <a:p>
            <a:pPr algn="just" eaLnBrk="0" hangingPunct="0"/>
            <a:r>
              <a:rPr lang="en-US" sz="1600">
                <a:ea typeface="Calibri" charset="0"/>
                <a:cs typeface="Times New Roman" charset="0"/>
              </a:rPr>
              <a:t>The source of this discrepancy is under investigation.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390B236-6FF5-224E-BA4D-CD7C8E1B88A5}" type="slidenum">
              <a:rPr lang="en-US">
                <a:solidFill>
                  <a:srgbClr val="898989"/>
                </a:solidFill>
              </a:rPr>
              <a:pPr eaLnBrk="1" hangingPunct="1"/>
              <a:t>21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63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5695"/>
          <a:stretch>
            <a:fillRect/>
          </a:stretch>
        </p:blipFill>
        <p:spPr bwMode="auto">
          <a:xfrm>
            <a:off x="995363" y="455613"/>
            <a:ext cx="723423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524000" y="76200"/>
            <a:ext cx="670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For modeling with PSPICE (Cadence)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649288" y="5565775"/>
            <a:ext cx="7924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a) </a:t>
            </a:r>
            <a:r>
              <a:rPr lang="en-US" sz="1400"/>
              <a:t>Original Blumlein scheme;</a:t>
            </a:r>
            <a:r>
              <a:rPr lang="en-US" sz="1400" i="1"/>
              <a:t> </a:t>
            </a:r>
            <a:endParaRPr lang="en-US" sz="1400"/>
          </a:p>
          <a:p>
            <a:pPr eaLnBrk="1" hangingPunct="1"/>
            <a:r>
              <a:rPr lang="en-US" sz="1400" i="1"/>
              <a:t>b)</a:t>
            </a:r>
            <a:r>
              <a:rPr lang="en-US" sz="1400"/>
              <a:t> In a second coaxial the conductors are switched, so the potential of inner left coaxial is the same as the potential of outer right coaxial; </a:t>
            </a:r>
          </a:p>
          <a:p>
            <a:pPr eaLnBrk="1" hangingPunct="1"/>
            <a:r>
              <a:rPr lang="en-US" sz="1400" i="1"/>
              <a:t>c)</a:t>
            </a:r>
            <a:r>
              <a:rPr lang="en-US" sz="1400"/>
              <a:t> Right coaxial inserted into the left one. For this purposes its radiuses increased accordingly. </a:t>
            </a:r>
          </a:p>
          <a:p>
            <a:pPr eaLnBrk="1" hangingPunct="1"/>
            <a:r>
              <a:rPr lang="en-US" sz="1400" i="1"/>
              <a:t>d) </a:t>
            </a:r>
            <a:r>
              <a:rPr lang="en-US" sz="1400"/>
              <a:t>Final scheme. 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1ADB946-9761-F145-AA84-E662C841ACC9}" type="slidenum">
              <a:rPr lang="en-US">
                <a:solidFill>
                  <a:srgbClr val="898989"/>
                </a:solidFill>
              </a:rPr>
              <a:pPr eaLnBrk="1" hangingPunct="1"/>
              <a:t>22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657600" y="5181600"/>
            <a:ext cx="449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While using a </a:t>
            </a:r>
            <a:r>
              <a:rPr lang="en-US" b="1" i="1"/>
              <a:t>bi-polar thyratron</a:t>
            </a:r>
            <a:r>
              <a:rPr lang="en-US"/>
              <a:t>, one can control the HV out-polarity</a:t>
            </a: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6781800" y="141605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+/-</a:t>
            </a:r>
          </a:p>
        </p:txBody>
      </p:sp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820738" y="228600"/>
            <a:ext cx="754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Scheme under development</a:t>
            </a:r>
          </a:p>
        </p:txBody>
      </p:sp>
      <p:pic>
        <p:nvPicPr>
          <p:cNvPr id="153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8"/>
          <a:stretch>
            <a:fillRect/>
          </a:stretch>
        </p:blipFill>
        <p:spPr bwMode="auto">
          <a:xfrm>
            <a:off x="304800" y="1520825"/>
            <a:ext cx="72612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4"/>
          <p:cNvSpPr txBox="1">
            <a:spLocks noChangeArrowheads="1"/>
          </p:cNvSpPr>
          <p:nvPr/>
        </p:nvSpPr>
        <p:spPr bwMode="auto">
          <a:xfrm>
            <a:off x="2286000" y="2046288"/>
            <a:ext cx="350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Voltage at the input exists only for the time while the pulse front travels to the end jumper and back</a:t>
            </a: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3124200" y="30480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Oil filled tri-axial line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057400" y="2895600"/>
            <a:ext cx="304800" cy="8223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3"/>
          <p:cNvSpPr txBox="1">
            <a:spLocks noChangeArrowheads="1"/>
          </p:cNvSpPr>
          <p:nvPr/>
        </p:nvSpPr>
        <p:spPr bwMode="auto">
          <a:xfrm>
            <a:off x="6129338" y="4233863"/>
            <a:ext cx="13382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Thyratron</a:t>
            </a:r>
          </a:p>
        </p:txBody>
      </p:sp>
      <p:sp>
        <p:nvSpPr>
          <p:cNvPr id="15371" name="TextBox 4"/>
          <p:cNvSpPr txBox="1">
            <a:spLocks noChangeArrowheads="1"/>
          </p:cNvSpPr>
          <p:nvPr/>
        </p:nvSpPr>
        <p:spPr bwMode="auto">
          <a:xfrm>
            <a:off x="6743700" y="863600"/>
            <a:ext cx="24003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tubing of the same outer diameter will be used for prototyping; </a:t>
            </a:r>
          </a:p>
          <a:p>
            <a:pPr eaLnBrk="1" hangingPunct="1"/>
            <a:r>
              <a:rPr lang="en-US"/>
              <a:t>in a future the outer diameter can be reduced ~2 times.</a:t>
            </a:r>
          </a:p>
          <a:p>
            <a:pPr eaLnBrk="1" hangingPunct="1"/>
            <a:r>
              <a:rPr lang="en-US"/>
              <a:t>We will add~4 m to the length.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m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9144000" cy="38967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me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085"/>
            <a:ext cx="9144000" cy="1934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1435" y="277392"/>
            <a:ext cx="213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L=10m =&gt; </a:t>
            </a:r>
            <a:r>
              <a:rPr lang="en-US" dirty="0" err="1" smtClean="0"/>
              <a:t>τ</a:t>
            </a:r>
            <a:r>
              <a:rPr lang="en-US" dirty="0" smtClean="0"/>
              <a:t> = 115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324" y="3051247"/>
            <a:ext cx="229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Rigid coaxial delay line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D438378-6E6B-4A4A-9E53-C9936C2D82B5}" type="slidenum">
              <a:rPr lang="en-US">
                <a:solidFill>
                  <a:srgbClr val="898989"/>
                </a:solidFill>
              </a:rPr>
              <a:pPr eaLnBrk="1" hangingPunct="1"/>
              <a:t>25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" b="39189"/>
          <a:stretch>
            <a:fillRect/>
          </a:stretch>
        </p:blipFill>
        <p:spPr bwMode="auto">
          <a:xfrm>
            <a:off x="914400" y="3197225"/>
            <a:ext cx="62515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5425"/>
            <a:ext cx="53435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1"/>
          <p:cNvSpPr txBox="1">
            <a:spLocks noChangeArrowheads="1"/>
          </p:cNvSpPr>
          <p:nvPr/>
        </p:nvSpPr>
        <p:spPr bwMode="auto">
          <a:xfrm>
            <a:off x="1371600" y="152400"/>
            <a:ext cx="617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Thyratron end station with transformer tank and HV pulser</a:t>
            </a:r>
          </a:p>
        </p:txBody>
      </p:sp>
      <p:sp>
        <p:nvSpPr>
          <p:cNvPr id="38919" name="TextBox 1"/>
          <p:cNvSpPr txBox="1">
            <a:spLocks noChangeArrowheads="1"/>
          </p:cNvSpPr>
          <p:nvPr/>
        </p:nvSpPr>
        <p:spPr bwMode="auto">
          <a:xfrm>
            <a:off x="0" y="61722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For prototyping we are planning to use existing thyratron housing and tubing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33D060E-C203-EC42-A511-72824E215586}" type="slidenum">
              <a:rPr lang="en-US">
                <a:solidFill>
                  <a:srgbClr val="898989"/>
                </a:solidFill>
              </a:rPr>
              <a:pPr eaLnBrk="1" hangingPunct="1"/>
              <a:t>26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21"/>
          <a:stretch>
            <a:fillRect/>
          </a:stretch>
        </p:blipFill>
        <p:spPr bwMode="auto">
          <a:xfrm>
            <a:off x="395288" y="2057400"/>
            <a:ext cx="83534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3D%20kicker%20input%20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1813"/>
            <a:ext cx="2227263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600200" y="2971800"/>
            <a:ext cx="1417638" cy="1752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914400" y="7620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Generator for 120ns pulse line in scale with g-2 ring</a:t>
            </a:r>
          </a:p>
        </p:txBody>
      </p:sp>
      <p:sp>
        <p:nvSpPr>
          <p:cNvPr id="39943" name="TextBox 4"/>
          <p:cNvSpPr txBox="1">
            <a:spLocks noChangeArrowheads="1"/>
          </p:cNvSpPr>
          <p:nvPr/>
        </p:nvSpPr>
        <p:spPr bwMode="auto">
          <a:xfrm>
            <a:off x="2514600" y="396875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Matching resistor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 descr="AD-RHIC-RD-28-pla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0" y="262132"/>
            <a:ext cx="4544665" cy="29509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5433" y="2289769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Power Supplies for RHIC</a:t>
            </a:r>
          </a:p>
          <a:p>
            <a:r>
              <a:rPr lang="en-US" dirty="0" smtClean="0"/>
              <a:t>E. Forsyth, M. Meth, W. Zhang</a:t>
            </a:r>
          </a:p>
          <a:p>
            <a:r>
              <a:rPr lang="en-US" dirty="0"/>
              <a:t> </a:t>
            </a:r>
            <a:r>
              <a:rPr lang="en-US" dirty="0" smtClean="0"/>
              <a:t> October 1991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5433" y="419100"/>
            <a:ext cx="323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application at BNL with</a:t>
            </a:r>
          </a:p>
          <a:p>
            <a:r>
              <a:rPr lang="en-US" dirty="0" smtClean="0"/>
              <a:t>similar to parameters to g-2</a:t>
            </a:r>
          </a:p>
        </p:txBody>
      </p:sp>
      <p:pic>
        <p:nvPicPr>
          <p:cNvPr id="11" name="Picture 10" descr="AD-RHIC-RD-28-blumlei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3364924"/>
            <a:ext cx="5753100" cy="29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3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 descr="AD-RHIC-RD-28-pulseshap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8" y="447675"/>
            <a:ext cx="4285325" cy="627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2374900"/>
            <a:ext cx="12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 kicker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05500" y="3605768"/>
            <a:ext cx="307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pulse with </a:t>
            </a:r>
            <a:r>
              <a:rPr lang="en-US" dirty="0" err="1" smtClean="0"/>
              <a:t>blumlein</a:t>
            </a:r>
            <a:r>
              <a:rPr lang="en-US" dirty="0" smtClean="0"/>
              <a:t> PFN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870200"/>
            <a:ext cx="88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5ns/div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61000" y="55118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Matching components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721100" y="5765800"/>
            <a:ext cx="1509363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3600" y="876300"/>
            <a:ext cx="179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 kicker pulse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27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F58D319-D313-3745-A5D1-859AA8E21217}" type="slidenum">
              <a:rPr lang="en-US">
                <a:solidFill>
                  <a:srgbClr val="898989"/>
                </a:solidFill>
              </a:rPr>
              <a:pPr eaLnBrk="1" hangingPunct="1"/>
              <a:t>29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48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484" r="-4094" b="47124"/>
          <a:stretch>
            <a:fillRect/>
          </a:stretch>
        </p:blipFill>
        <p:spPr bwMode="auto">
          <a:xfrm>
            <a:off x="1609725" y="685800"/>
            <a:ext cx="6100763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152400" y="5334000"/>
            <a:ext cx="853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Few triaxial Blumlein generators at RHIC inflector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6" y="706972"/>
            <a:ext cx="5465233" cy="5256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8334" y="860778"/>
            <a:ext cx="30056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Kickers are 90</a:t>
            </a:r>
            <a:r>
              <a:rPr lang="en-US" baseline="30000" dirty="0" smtClean="0"/>
              <a:t>o </a:t>
            </a:r>
            <a:r>
              <a:rPr lang="en-US" dirty="0" smtClean="0"/>
              <a:t>in </a:t>
            </a:r>
            <a:r>
              <a:rPr lang="en-US" dirty="0" err="1" smtClean="0"/>
              <a:t>betatron</a:t>
            </a:r>
            <a:r>
              <a:rPr lang="en-US" dirty="0" smtClean="0"/>
              <a:t> phase from the inflector exit</a:t>
            </a:r>
          </a:p>
          <a:p>
            <a:endParaRPr lang="en-US" dirty="0"/>
          </a:p>
          <a:p>
            <a:r>
              <a:rPr lang="en-US" dirty="0" smtClean="0"/>
              <a:t>Injected </a:t>
            </a:r>
            <a:r>
              <a:rPr lang="en-US" dirty="0" err="1" smtClean="0"/>
              <a:t>muons</a:t>
            </a:r>
            <a:r>
              <a:rPr lang="en-US" dirty="0" smtClean="0"/>
              <a:t> are crossing the central trajectory inside the kickers</a:t>
            </a:r>
          </a:p>
          <a:p>
            <a:endParaRPr lang="en-US" dirty="0"/>
          </a:p>
          <a:p>
            <a:r>
              <a:rPr lang="en-US" dirty="0" smtClean="0"/>
              <a:t>Kick directs </a:t>
            </a:r>
            <a:r>
              <a:rPr lang="en-US" dirty="0" err="1" smtClean="0"/>
              <a:t>muons</a:t>
            </a:r>
            <a:r>
              <a:rPr lang="en-US" dirty="0" smtClean="0"/>
              <a:t> onto central orbit 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3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43100" y="292100"/>
            <a:ext cx="170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Pulser</a:t>
            </a:r>
            <a:r>
              <a:rPr lang="en-US" dirty="0" smtClean="0"/>
              <a:t> Modeling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644959"/>
            <a:ext cx="7200899" cy="2719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1800" y="2057400"/>
            <a:ext cx="26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equivalent circuit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3387098"/>
            <a:ext cx="5245099" cy="30687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69200" y="44069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99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7516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Lumped line </a:t>
            </a:r>
            <a:r>
              <a:rPr lang="en-US" dirty="0" err="1" smtClean="0"/>
              <a:t>blumlein</a:t>
            </a:r>
            <a:r>
              <a:rPr lang="en-US" dirty="0" smtClean="0"/>
              <a:t> equivalent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9700" y="46863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pic>
        <p:nvPicPr>
          <p:cNvPr id="11" name="Picture 10" descr="LumpedPulseGraph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24" y="3707011"/>
            <a:ext cx="4891476" cy="2579489"/>
          </a:xfrm>
          <a:prstGeom prst="rect">
            <a:avLst/>
          </a:prstGeom>
        </p:spPr>
      </p:pic>
      <p:pic>
        <p:nvPicPr>
          <p:cNvPr id="12" name="Picture 11" descr="LumpedPulseCircu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5" y="546101"/>
            <a:ext cx="522654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07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353" y="1080345"/>
            <a:ext cx="8199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Modeling plan</a:t>
            </a:r>
          </a:p>
          <a:p>
            <a:endParaRPr lang="en-US" sz="2000" dirty="0"/>
          </a:p>
          <a:p>
            <a:r>
              <a:rPr lang="en-US" sz="2000" dirty="0" smtClean="0"/>
              <a:t>   - Continue to develop facility with SPICE</a:t>
            </a:r>
          </a:p>
          <a:p>
            <a:endParaRPr lang="en-US" sz="2000" dirty="0"/>
          </a:p>
          <a:p>
            <a:r>
              <a:rPr lang="en-US" sz="2000" dirty="0" smtClean="0"/>
              <a:t>   - J. Bennett is learning CST Micro-wave studio to model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-   </a:t>
            </a:r>
            <a:r>
              <a:rPr lang="en-US" sz="2000" dirty="0" err="1" smtClean="0"/>
              <a:t>blumlein</a:t>
            </a:r>
            <a:r>
              <a:rPr lang="en-US" sz="2000" dirty="0" smtClean="0"/>
              <a:t> coax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-   magnet </a:t>
            </a:r>
            <a:r>
              <a:rPr lang="en-US" sz="2000" dirty="0" err="1" smtClean="0"/>
              <a:t>stripline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-   eddy currents in vacuum chamber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-   time dependence of kick field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10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79600" y="1028700"/>
            <a:ext cx="3160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Status of prototype test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16100"/>
            <a:ext cx="5270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Restoring the E-821 prototype </a:t>
            </a:r>
            <a:r>
              <a:rPr lang="en-US" sz="2000" dirty="0" err="1" smtClean="0"/>
              <a:t>pulser</a:t>
            </a:r>
            <a:r>
              <a:rPr lang="en-US" sz="2000" dirty="0" smtClean="0"/>
              <a:t> and kicker</a:t>
            </a:r>
          </a:p>
          <a:p>
            <a:r>
              <a:rPr lang="en-US" sz="2000" dirty="0" smtClean="0"/>
              <a:t>Repaired and replaced electronic </a:t>
            </a:r>
            <a:r>
              <a:rPr lang="en-US" sz="2000" dirty="0" err="1" smtClean="0"/>
              <a:t>compnents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- </a:t>
            </a:r>
            <a:r>
              <a:rPr lang="en-US" sz="2000" dirty="0" err="1" smtClean="0"/>
              <a:t>Thyratron</a:t>
            </a:r>
            <a:r>
              <a:rPr lang="en-US" sz="2000" dirty="0" smtClean="0"/>
              <a:t> electronics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Reservoir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Heater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Trigger </a:t>
            </a:r>
            <a:r>
              <a:rPr lang="en-US" sz="2000" dirty="0" err="1" smtClean="0"/>
              <a:t>pulser</a:t>
            </a:r>
            <a:r>
              <a:rPr lang="en-US" sz="2000" dirty="0" smtClean="0"/>
              <a:t> (second grid)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(Meanwhile,  primary grid supply has failed)</a:t>
            </a:r>
          </a:p>
          <a:p>
            <a:r>
              <a:rPr lang="en-US" sz="2000" dirty="0"/>
              <a:t>  </a:t>
            </a:r>
            <a:r>
              <a:rPr lang="en-US" sz="2000" dirty="0" smtClean="0"/>
              <a:t>- HV power supply tested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- HV transformer tested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59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85A43B4-DA4A-E142-A1B5-70C4D4D58299}" type="slidenum">
              <a:rPr lang="en-US">
                <a:solidFill>
                  <a:srgbClr val="898989"/>
                </a:solidFill>
              </a:rPr>
              <a:pPr eaLnBrk="1" hangingPunct="1"/>
              <a:t>34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5692775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752600" y="320675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Thyratron grid pulser; this pulse goes to the second grid</a:t>
            </a: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504950"/>
            <a:ext cx="2859087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2"/>
          <p:cNvSpPr txBox="1">
            <a:spLocks noChangeArrowheads="1"/>
          </p:cNvSpPr>
          <p:nvPr/>
        </p:nvSpPr>
        <p:spPr bwMode="auto">
          <a:xfrm>
            <a:off x="228600" y="9144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Thyratron grid pulser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143000" y="1371600"/>
            <a:ext cx="32385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Box 1"/>
          <p:cNvSpPr txBox="1">
            <a:spLocks noChangeArrowheads="1"/>
          </p:cNvSpPr>
          <p:nvPr/>
        </p:nvSpPr>
        <p:spPr bwMode="auto">
          <a:xfrm>
            <a:off x="838200" y="5867400"/>
            <a:ext cx="723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For triggering CX1699 the amplitude on grid 2 required : 500-2kV, 0.5 </a:t>
            </a:r>
            <a:r>
              <a:rPr lang="el-GR"/>
              <a:t>μ</a:t>
            </a:r>
            <a:r>
              <a:rPr lang="en-US"/>
              <a:t>S</a:t>
            </a:r>
          </a:p>
        </p:txBody>
      </p:sp>
      <p:sp>
        <p:nvSpPr>
          <p:cNvPr id="12297" name="TextBox 2"/>
          <p:cNvSpPr txBox="1">
            <a:spLocks noChangeArrowheads="1"/>
          </p:cNvSpPr>
          <p:nvPr/>
        </p:nvSpPr>
        <p:spPr bwMode="auto">
          <a:xfrm>
            <a:off x="5410200" y="9906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Unloaded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6D1F7B9-0E0D-F54D-87F1-E3426D79298D}" type="slidenum">
              <a:rPr lang="en-US">
                <a:solidFill>
                  <a:srgbClr val="898989"/>
                </a:solidFill>
              </a:rPr>
              <a:pPr eaLnBrk="1" hangingPunct="1"/>
              <a:t>35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43243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6705600" y="28194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HV transformer tank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791200" y="3276600"/>
            <a:ext cx="1524000" cy="6858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92075" y="2906713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Thyratron/capacitor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05000" y="3292475"/>
            <a:ext cx="1981200" cy="74612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28800" y="3429000"/>
            <a:ext cx="533400" cy="16002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78D143A-F71F-204A-93E0-803342D75715}" type="slidenum">
              <a:rPr lang="en-US">
                <a:solidFill>
                  <a:srgbClr val="898989"/>
                </a:solidFill>
              </a:rPr>
              <a:pPr eaLnBrk="1" hangingPunct="1"/>
              <a:t>36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76200" y="76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For the </a:t>
            </a:r>
            <a:r>
              <a:rPr lang="en-US" b="1" dirty="0" err="1"/>
              <a:t>Blumlein</a:t>
            </a:r>
            <a:r>
              <a:rPr lang="en-US" b="1" dirty="0"/>
              <a:t> generator prototyping this 1.5 m-long section will be extended by 4 meters   </a:t>
            </a:r>
          </a:p>
        </p:txBody>
      </p:sp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685800" y="5975350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This will allow having 50ns flat top pulse</a:t>
            </a:r>
          </a:p>
          <a:p>
            <a:pPr algn="ctr" eaLnBrk="1" hangingPunct="1"/>
            <a:r>
              <a:rPr lang="en-US"/>
              <a:t>Fits in the room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24000" y="2286000"/>
            <a:ext cx="3581400" cy="45720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432548">
            <a:off x="2057400" y="2101850"/>
            <a:ext cx="2438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</a:rPr>
              <a:t>~1.5 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70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50BE5D3-0992-984F-BA76-4341D4B9EB70}" type="slidenum">
              <a:rPr lang="en-US">
                <a:solidFill>
                  <a:srgbClr val="898989"/>
                </a:solidFill>
              </a:rPr>
              <a:pPr eaLnBrk="1" hangingPunct="1"/>
              <a:t>37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219200" y="12319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Thyratron housing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685800" y="35814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Cathode cooling blower</a:t>
            </a:r>
          </a:p>
        </p:txBody>
      </p:sp>
      <p:sp>
        <p:nvSpPr>
          <p:cNvPr id="30726" name="TextBox 4"/>
          <p:cNvSpPr txBox="1">
            <a:spLocks noChangeArrowheads="1"/>
          </p:cNvSpPr>
          <p:nvPr/>
        </p:nvSpPr>
        <p:spPr bwMode="auto">
          <a:xfrm>
            <a:off x="3998913" y="411480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Thyratron Triggering cable (red)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784725" y="3773488"/>
            <a:ext cx="228600" cy="42545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TextBox 4"/>
          <p:cNvSpPr txBox="1">
            <a:spLocks noChangeArrowheads="1"/>
          </p:cNvSpPr>
          <p:nvPr/>
        </p:nvSpPr>
        <p:spPr bwMode="auto">
          <a:xfrm>
            <a:off x="4899025" y="120808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Thyratron Terminal Box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6558C52-EA8E-5847-AF88-560B5ABF6D08}" type="slidenum">
              <a:rPr lang="en-US">
                <a:solidFill>
                  <a:srgbClr val="898989"/>
                </a:solidFill>
              </a:rPr>
              <a:pPr eaLnBrk="1" hangingPunct="1"/>
              <a:t>38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304800" y="60198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New HV regulation block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90600" y="4419600"/>
            <a:ext cx="1066800" cy="1600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33450"/>
            <a:ext cx="25146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286000" y="933450"/>
            <a:ext cx="3429000" cy="12001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48000" y="2362200"/>
            <a:ext cx="2667000" cy="3048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86000" y="2590800"/>
            <a:ext cx="3429000" cy="26289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TextBox 17"/>
          <p:cNvSpPr txBox="1">
            <a:spLocks noChangeArrowheads="1"/>
          </p:cNvSpPr>
          <p:nvPr/>
        </p:nvSpPr>
        <p:spPr bwMode="auto">
          <a:xfrm>
            <a:off x="5257800" y="3179763"/>
            <a:ext cx="35814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This block </a:t>
            </a:r>
            <a:r>
              <a:rPr lang="en-US" b="1"/>
              <a:t>replaces </a:t>
            </a:r>
            <a:r>
              <a:rPr lang="en-US"/>
              <a:t>the thyratron triggering pulser, the PS for the heater, reservoir, prime, bias.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cost is $5500/one</a:t>
            </a:r>
          </a:p>
          <a:p>
            <a:pPr eaLnBrk="1" hangingPunct="1"/>
            <a:r>
              <a:rPr lang="en-US"/>
              <a:t>   $15000/set of three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For the reference: the cost of this HV PS is 12.5k$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3200400" y="4572000"/>
            <a:ext cx="2057400" cy="9144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8" name="TextBox 24"/>
          <p:cNvSpPr txBox="1">
            <a:spLocks noChangeArrowheads="1"/>
          </p:cNvSpPr>
          <p:nvPr/>
        </p:nvSpPr>
        <p:spPr bwMode="auto">
          <a:xfrm>
            <a:off x="1524000" y="762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We recommend to purchase the thyratron feeding unit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28EA246-F15A-A247-99FF-F51187000A44}" type="slidenum">
              <a:rPr lang="en-US">
                <a:solidFill>
                  <a:srgbClr val="898989"/>
                </a:solidFill>
              </a:rPr>
              <a:pPr eaLnBrk="1" hangingPunct="1"/>
              <a:t>39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96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953000" y="1066800"/>
            <a:ext cx="1524000" cy="1752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5257800" y="690563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Inductance ~1</a:t>
            </a:r>
            <a:r>
              <a:rPr lang="el-GR"/>
              <a:t>μ</a:t>
            </a:r>
            <a:r>
              <a:rPr lang="en-US"/>
              <a:t>H</a:t>
            </a:r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2438400" y="5857875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Without oil this device can operate at ~ 30KV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jected_trajectory_86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488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973" y="540172"/>
            <a:ext cx="37809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 of inflector is displaced 7.7cm radially outward from the central orbit</a:t>
            </a:r>
          </a:p>
          <a:p>
            <a:endParaRPr lang="en-US" dirty="0"/>
          </a:p>
          <a:p>
            <a:r>
              <a:rPr lang="en-US" dirty="0" smtClean="0"/>
              <a:t>Radius of central orbit = 7.112 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42974" y="2496476"/>
            <a:ext cx="31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 ~ 10 </a:t>
            </a:r>
            <a:r>
              <a:rPr lang="en-US" dirty="0" err="1" smtClean="0"/>
              <a:t>mrad</a:t>
            </a:r>
            <a:r>
              <a:rPr lang="en-US" dirty="0" smtClean="0"/>
              <a:t> on first pass and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0 on next turn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89222" y="3309681"/>
            <a:ext cx="1417275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E-821 kickers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73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F6E3BDC-4950-C041-A8AD-0DEDE324AAB1}" type="slidenum">
              <a:rPr lang="en-US">
                <a:solidFill>
                  <a:srgbClr val="898989"/>
                </a:solidFill>
              </a:rPr>
              <a:pPr eaLnBrk="1" hangingPunct="1"/>
              <a:t>40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7620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30163" y="4953000"/>
            <a:ext cx="1722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Other view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1956" y="914400"/>
            <a:ext cx="7353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voltage operation &gt; 30kV  (target is 100kV) requires that HV transformer, resistor, </a:t>
            </a:r>
            <a:r>
              <a:rPr lang="en-US" dirty="0" err="1" smtClean="0"/>
              <a:t>thyratron</a:t>
            </a:r>
            <a:r>
              <a:rPr lang="en-US" dirty="0" smtClean="0"/>
              <a:t> be bathed in oil – requires flanges to seal.</a:t>
            </a:r>
          </a:p>
          <a:p>
            <a:endParaRPr lang="en-US" dirty="0"/>
          </a:p>
          <a:p>
            <a:r>
              <a:rPr lang="en-US" dirty="0" smtClean="0"/>
              <a:t>We had hoped to test without oil, but </a:t>
            </a:r>
            <a:r>
              <a:rPr lang="en-US" dirty="0" err="1" smtClean="0"/>
              <a:t>thyratron</a:t>
            </a:r>
            <a:r>
              <a:rPr lang="en-US" dirty="0" smtClean="0"/>
              <a:t> does not fire at 30kV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Thyratron</a:t>
            </a:r>
            <a:r>
              <a:rPr lang="en-US" dirty="0" smtClean="0"/>
              <a:t> problem</a:t>
            </a:r>
          </a:p>
          <a:p>
            <a:r>
              <a:rPr lang="en-US" dirty="0"/>
              <a:t> </a:t>
            </a:r>
            <a:r>
              <a:rPr lang="en-US" dirty="0" smtClean="0"/>
              <a:t>    or 30kV insufficient to initiate breakdown in tube</a:t>
            </a:r>
          </a:p>
          <a:p>
            <a:endParaRPr lang="en-US" dirty="0"/>
          </a:p>
          <a:p>
            <a:r>
              <a:rPr lang="en-US" dirty="0" smtClean="0"/>
              <a:t>Next step is to fill with oil and test with dummy load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05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49644E3-F8C8-7F47-9CDB-4DFC5220EA1D}" type="slidenum">
              <a:rPr lang="en-US">
                <a:solidFill>
                  <a:srgbClr val="898989"/>
                </a:solidFill>
              </a:rPr>
              <a:pPr eaLnBrk="1" hangingPunct="1"/>
              <a:t>42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5720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990600" y="6019800"/>
            <a:ext cx="723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Three sections of the Blumlein generator in a machine shop.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800" y="800100"/>
            <a:ext cx="382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Meanwhile we are building a prototype </a:t>
            </a:r>
            <a:r>
              <a:rPr lang="en-US" dirty="0" err="1" smtClean="0"/>
              <a:t>blumlein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39900" y="698500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Summary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0961" y="1981200"/>
            <a:ext cx="81161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Design for kicker plates with uniform field</a:t>
            </a:r>
          </a:p>
          <a:p>
            <a:pPr marL="342900" indent="-342900">
              <a:buAutoNum type="arabicPeriod"/>
            </a:pPr>
            <a:r>
              <a:rPr lang="en-US" dirty="0" smtClean="0"/>
              <a:t>Design for PFN (</a:t>
            </a:r>
            <a:r>
              <a:rPr lang="en-US" dirty="0" err="1" smtClean="0"/>
              <a:t>bumlein</a:t>
            </a:r>
            <a:r>
              <a:rPr lang="en-US" dirty="0" smtClean="0"/>
              <a:t>) for 50 ns pulse</a:t>
            </a:r>
          </a:p>
          <a:p>
            <a:pPr marL="342900" indent="-342900">
              <a:buAutoNum type="arabicPeriod"/>
            </a:pPr>
            <a:r>
              <a:rPr lang="en-US" dirty="0" smtClean="0"/>
              <a:t>Developing models of </a:t>
            </a:r>
            <a:r>
              <a:rPr lang="en-US" dirty="0" err="1" smtClean="0"/>
              <a:t>pulser</a:t>
            </a:r>
            <a:r>
              <a:rPr lang="en-US" dirty="0" smtClean="0"/>
              <a:t>, kicker, including interconnects and vacuum chamber for simulation of time dependence of B-field, eddy currents etc. using SPICE and </a:t>
            </a:r>
            <a:r>
              <a:rPr lang="en-US" dirty="0" err="1" smtClean="0"/>
              <a:t>MicroWave</a:t>
            </a:r>
            <a:r>
              <a:rPr lang="en-US" dirty="0" smtClean="0"/>
              <a:t> Studio</a:t>
            </a:r>
          </a:p>
          <a:p>
            <a:pPr marL="342900" indent="-342900">
              <a:buAutoNum type="arabicPeriod"/>
            </a:pPr>
            <a:r>
              <a:rPr lang="en-US" dirty="0" smtClean="0"/>
              <a:t>Very nearly testing E-821 </a:t>
            </a:r>
            <a:r>
              <a:rPr lang="en-US" dirty="0" err="1" smtClean="0"/>
              <a:t>pulser</a:t>
            </a:r>
            <a:r>
              <a:rPr lang="en-US" dirty="0" smtClean="0"/>
              <a:t> with load</a:t>
            </a:r>
          </a:p>
          <a:p>
            <a:pPr marL="342900" indent="-342900">
              <a:buAutoNum type="arabicPeriod"/>
            </a:pPr>
            <a:r>
              <a:rPr lang="en-US" dirty="0" smtClean="0"/>
              <a:t>Fabricating prototype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Plan to test </a:t>
            </a:r>
            <a:r>
              <a:rPr lang="en-US" dirty="0" err="1" smtClean="0"/>
              <a:t>blumlein</a:t>
            </a:r>
            <a:r>
              <a:rPr lang="en-US" dirty="0" smtClean="0"/>
              <a:t>, and tune, guided by simulation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36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F829ED6-A485-A549-8273-0C1D92395F61}" type="slidenum">
              <a:rPr lang="en-US">
                <a:solidFill>
                  <a:srgbClr val="898989"/>
                </a:solidFill>
              </a:rPr>
              <a:pPr eaLnBrk="1" hangingPunct="1"/>
              <a:t>44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7088"/>
            <a:ext cx="739140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143000" y="457200"/>
            <a:ext cx="746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Scheme (and hardware) received from Chris Jensen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76200" y="59436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This scheme is restored finally and is ready to use. </a:t>
            </a:r>
          </a:p>
          <a:p>
            <a:pPr algn="ctr" eaLnBrk="1" hangingPunct="1"/>
            <a:r>
              <a:rPr lang="en-US"/>
              <a:t> Generates ~860 V unloaded, ~800ns duration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84328E4-F739-5249-9096-7762983DF456}" type="slidenum">
              <a:rPr lang="en-US">
                <a:solidFill>
                  <a:srgbClr val="898989"/>
                </a:solidFill>
              </a:rPr>
              <a:pPr eaLnBrk="1" hangingPunct="1"/>
              <a:t>45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603" name="Picture 2" descr="Paraphase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040688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3657600" y="53340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With matched resistor the distance between HV pulser and the kicker could be arbitrary </a:t>
            </a:r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3505200" y="41148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HV transformer</a:t>
            </a:r>
          </a:p>
        </p:txBody>
      </p:sp>
      <p:sp>
        <p:nvSpPr>
          <p:cNvPr id="25606" name="TextBox 4"/>
          <p:cNvSpPr txBox="1">
            <a:spLocks noChangeArrowheads="1"/>
          </p:cNvSpPr>
          <p:nvPr/>
        </p:nvSpPr>
        <p:spPr bwMode="auto">
          <a:xfrm>
            <a:off x="6934200" y="32004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Charging pulser</a:t>
            </a:r>
          </a:p>
        </p:txBody>
      </p:sp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57150" y="4953000"/>
            <a:ext cx="8915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Blumlein pulser: </a:t>
            </a:r>
          </a:p>
          <a:p>
            <a:pPr eaLnBrk="1" hangingPunct="1"/>
            <a:r>
              <a:rPr lang="en-US"/>
              <a:t>Provides higher current; </a:t>
            </a:r>
            <a:endParaRPr lang="en-US" b="1"/>
          </a:p>
          <a:p>
            <a:pPr eaLnBrk="1" hangingPunct="1">
              <a:spcAft>
                <a:spcPts val="600"/>
              </a:spcAft>
            </a:pPr>
            <a:r>
              <a:rPr lang="en-US"/>
              <a:t>Flat top pulse without tails;</a:t>
            </a:r>
          </a:p>
          <a:p>
            <a:pPr eaLnBrk="1" hangingPunct="1">
              <a:spcAft>
                <a:spcPts val="1200"/>
              </a:spcAft>
            </a:pPr>
            <a:r>
              <a:rPr lang="en-US"/>
              <a:t>Optimized electrodes will provide higher Field/current ratio</a:t>
            </a:r>
          </a:p>
          <a:p>
            <a:pPr algn="ctr" eaLnBrk="1" hangingPunct="1"/>
            <a:r>
              <a:rPr lang="en-US" b="1"/>
              <a:t>THEORETICALLY JUST A SINGLE KICKER CAN PROVIDE ENTIRE KICK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200400" y="855663"/>
            <a:ext cx="2057400" cy="13541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ck_vs_displacement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256" y="-779318"/>
            <a:ext cx="5299364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191957" y="3186289"/>
            <a:ext cx="0" cy="1157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74357" y="2641600"/>
            <a:ext cx="0" cy="11571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4090" y="1222022"/>
            <a:ext cx="0" cy="11571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44337" y="924468"/>
            <a:ext cx="3528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 aperture ± 45mm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70111" y="4106333"/>
            <a:ext cx="6773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30889" y="3921667"/>
            <a:ext cx="43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inj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74357" y="4106333"/>
            <a:ext cx="111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2556" y="5418667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kicker field depends on displacement from central orbit according to</a:t>
            </a:r>
          </a:p>
          <a:p>
            <a:r>
              <a:rPr lang="en-US" dirty="0"/>
              <a:t> </a:t>
            </a:r>
            <a:r>
              <a:rPr lang="en-US" dirty="0" smtClean="0"/>
              <a:t>    kick [</a:t>
            </a:r>
            <a:r>
              <a:rPr lang="en-US" dirty="0" err="1" smtClean="0"/>
              <a:t>mrad</a:t>
            </a:r>
            <a:r>
              <a:rPr lang="en-US" dirty="0" smtClean="0"/>
              <a:t>] ≈ 10(1-x/</a:t>
            </a:r>
            <a:r>
              <a:rPr lang="en-US" dirty="0" err="1" smtClean="0"/>
              <a:t>x</a:t>
            </a:r>
            <a:r>
              <a:rPr lang="en-US" baseline="-25000" dirty="0" err="1" smtClean="0"/>
              <a:t>inj</a:t>
            </a:r>
            <a:r>
              <a:rPr lang="en-US" dirty="0" smtClean="0"/>
              <a:t>) then all energies kicked onto corresponding closed orbit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92315" y="1072444"/>
            <a:ext cx="255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Energy dependence</a:t>
            </a:r>
            <a:endParaRPr lang="en-US" sz="20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2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0166" y="677333"/>
            <a:ext cx="587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Dependence on angular distribution of injected </a:t>
            </a:r>
            <a:r>
              <a:rPr lang="en-US" sz="2000" dirty="0" err="1" smtClean="0"/>
              <a:t>muons</a:t>
            </a:r>
            <a:endParaRPr lang="en-US" sz="2000" dirty="0" smtClean="0"/>
          </a:p>
        </p:txBody>
      </p:sp>
      <p:pic>
        <p:nvPicPr>
          <p:cNvPr id="3" name="Picture 2" descr="equations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78" y="1355790"/>
            <a:ext cx="3969241" cy="965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820" y="2511072"/>
            <a:ext cx="167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at </a:t>
            </a:r>
            <a:r>
              <a:rPr lang="en-US" dirty="0" err="1" smtClean="0"/>
              <a:t>Φ</a:t>
            </a:r>
            <a:r>
              <a:rPr lang="en-US" dirty="0" smtClean="0"/>
              <a:t> = π/2</a:t>
            </a:r>
            <a:endParaRPr lang="en-US" dirty="0"/>
          </a:p>
        </p:txBody>
      </p:sp>
      <p:pic>
        <p:nvPicPr>
          <p:cNvPr id="6" name="Picture 5" descr="equations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8" y="3039098"/>
            <a:ext cx="2243727" cy="1568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278" y="4667411"/>
            <a:ext cx="557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no kick that puts the </a:t>
            </a:r>
            <a:r>
              <a:rPr lang="en-US" dirty="0" err="1" smtClean="0"/>
              <a:t>muon</a:t>
            </a:r>
            <a:r>
              <a:rPr lang="en-US" dirty="0" smtClean="0"/>
              <a:t> onto the central orbit</a:t>
            </a:r>
          </a:p>
          <a:p>
            <a:r>
              <a:rPr lang="en-US" dirty="0" smtClean="0"/>
              <a:t>The best we can do is to minimize the invariant amplitude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5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istinggenerato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5" y="1755422"/>
            <a:ext cx="7165985" cy="3663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5205" y="5969000"/>
            <a:ext cx="244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– </a:t>
            </a:r>
            <a:r>
              <a:rPr lang="en-US" dirty="0" err="1" smtClean="0"/>
              <a:t>Pulser</a:t>
            </a:r>
            <a:r>
              <a:rPr lang="en-US" dirty="0" smtClean="0"/>
              <a:t> schematic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21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CEDBD3A-B338-684E-B14A-E5A142E962A4}" type="slidenum">
              <a:rPr lang="en-US">
                <a:solidFill>
                  <a:srgbClr val="898989"/>
                </a:solidFill>
              </a:rPr>
              <a:pPr eaLnBrk="1" hangingPunct="1"/>
              <a:t>49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109663"/>
            <a:ext cx="617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</a:rPr>
              <a:t>Thyratron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</a:rPr>
              <a:t>feeding section is running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lum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/>
          <a:stretch>
            <a:fillRect/>
          </a:stretch>
        </p:blipFill>
        <p:spPr bwMode="auto">
          <a:xfrm>
            <a:off x="4514850" y="228600"/>
            <a:ext cx="386238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r="4668" b="5879"/>
          <a:stretch>
            <a:fillRect/>
          </a:stretch>
        </p:blipFill>
        <p:spPr bwMode="auto">
          <a:xfrm>
            <a:off x="266700" y="755650"/>
            <a:ext cx="4000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lum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/>
          <a:stretch>
            <a:fillRect/>
          </a:stretch>
        </p:blipFill>
        <p:spPr bwMode="auto">
          <a:xfrm>
            <a:off x="4425950" y="3438525"/>
            <a:ext cx="41719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76200" y="4343400"/>
            <a:ext cx="4349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Kicker has 3 identical sections of 1.76 m-long each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Each section </a:t>
            </a:r>
            <a:r>
              <a:rPr lang="en-US" sz="1600" dirty="0" smtClean="0"/>
              <a:t>fed by </a:t>
            </a:r>
            <a:r>
              <a:rPr lang="en-US" sz="1600" dirty="0"/>
              <a:t>individual HV </a:t>
            </a:r>
            <a:r>
              <a:rPr lang="en-US" sz="1600" dirty="0" err="1"/>
              <a:t>pulser</a:t>
            </a:r>
            <a:endParaRPr lang="en-US" sz="1600" dirty="0"/>
          </a:p>
          <a:p>
            <a:pPr eaLnBrk="1" hangingPunct="1"/>
            <a:r>
              <a:rPr lang="en-US" sz="1600" dirty="0"/>
              <a:t>  </a:t>
            </a:r>
          </a:p>
        </p:txBody>
      </p:sp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4516438" y="2971800"/>
            <a:ext cx="3879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Magnetic field lines (or electric potential)</a:t>
            </a:r>
          </a:p>
        </p:txBody>
      </p:sp>
      <p:sp>
        <p:nvSpPr>
          <p:cNvPr id="17415" name="TextBox 3"/>
          <p:cNvSpPr txBox="1">
            <a:spLocks noChangeArrowheads="1"/>
          </p:cNvSpPr>
          <p:nvPr/>
        </p:nvSpPr>
        <p:spPr bwMode="auto">
          <a:xfrm>
            <a:off x="4425950" y="6248400"/>
            <a:ext cx="4489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Field distribution in transient moments</a:t>
            </a:r>
          </a:p>
        </p:txBody>
      </p:sp>
      <p:sp>
        <p:nvSpPr>
          <p:cNvPr id="5" name="Oval 4"/>
          <p:cNvSpPr/>
          <p:nvPr/>
        </p:nvSpPr>
        <p:spPr>
          <a:xfrm>
            <a:off x="6670675" y="3257550"/>
            <a:ext cx="1497013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10200" y="609600"/>
            <a:ext cx="1497013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8" name="TextBox 5"/>
          <p:cNvSpPr txBox="1">
            <a:spLocks noChangeArrowheads="1"/>
          </p:cNvSpPr>
          <p:nvPr/>
        </p:nvSpPr>
        <p:spPr bwMode="auto">
          <a:xfrm>
            <a:off x="7086600" y="1676400"/>
            <a:ext cx="205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These circled regions influence mostly to the field strength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38881DF-73FB-E24A-9553-7C634332CF95}" type="slidenum">
              <a:rPr lang="en-US">
                <a:solidFill>
                  <a:srgbClr val="898989"/>
                </a:solidFill>
              </a:rPr>
              <a:pPr eaLnBrk="1" hangingPunct="1"/>
              <a:t>5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6AAE5A1-FC50-024F-AA85-C2AFD1FF4761}" type="slidenum">
              <a:rPr lang="en-US">
                <a:solidFill>
                  <a:srgbClr val="898989"/>
                </a:solidFill>
              </a:rPr>
              <a:pPr eaLnBrk="1" hangingPunct="1"/>
              <a:t>50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381000" y="533400"/>
            <a:ext cx="86868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SCOPE OF WORK</a:t>
            </a:r>
            <a:endParaRPr lang="en-US"/>
          </a:p>
          <a:p>
            <a:pPr eaLnBrk="1" hangingPunct="1">
              <a:spcBef>
                <a:spcPts val="600"/>
              </a:spcBef>
            </a:pPr>
            <a:r>
              <a:rPr lang="en-US"/>
              <a:t>At a period of 2012, Cornell plans to provide:</a:t>
            </a:r>
          </a:p>
          <a:p>
            <a:pPr eaLnBrk="1" hangingPunct="1">
              <a:spcBef>
                <a:spcPts val="600"/>
              </a:spcBef>
            </a:pPr>
            <a:r>
              <a:rPr lang="en-US" sz="900"/>
              <a:t> </a:t>
            </a:r>
          </a:p>
          <a:p>
            <a:pPr eaLnBrk="1" hangingPunct="1"/>
            <a:r>
              <a:rPr lang="en-US"/>
              <a:t>√ Analyses of injection efficiency;</a:t>
            </a:r>
          </a:p>
          <a:p>
            <a:pPr eaLnBrk="1" hangingPunct="1"/>
            <a:r>
              <a:rPr lang="en-US"/>
              <a:t>√ Optimization of injection;</a:t>
            </a:r>
          </a:p>
          <a:p>
            <a:pPr eaLnBrk="1" hangingPunct="1"/>
            <a:r>
              <a:rPr lang="en-US"/>
              <a:t>√ Analyses  of existing kicker system performance with 3D codes;</a:t>
            </a:r>
          </a:p>
          <a:p>
            <a:pPr eaLnBrk="1" hangingPunct="1"/>
            <a:r>
              <a:rPr lang="en-US"/>
              <a:t>√ Reinstallation the E-821 hardware at Cornell and test; (accommodation in HV lab)</a:t>
            </a:r>
          </a:p>
          <a:p>
            <a:pPr eaLnBrk="1" hangingPunct="1"/>
            <a:r>
              <a:rPr lang="en-US"/>
              <a:t>● Fast field measurement equipment in existing model;</a:t>
            </a:r>
          </a:p>
          <a:p>
            <a:pPr eaLnBrk="1" hangingPunct="1"/>
            <a:r>
              <a:rPr lang="en-US"/>
              <a:t>√ Suggest the primary modification of the pulse generator and the kicker;  </a:t>
            </a:r>
          </a:p>
          <a:p>
            <a:pPr eaLnBrk="1" hangingPunct="1"/>
            <a:r>
              <a:rPr lang="en-US"/>
              <a:t>√ Analyses  of a new generator;</a:t>
            </a:r>
          </a:p>
          <a:p>
            <a:pPr eaLnBrk="1" hangingPunct="1"/>
            <a:r>
              <a:rPr lang="en-US"/>
              <a:t>● </a:t>
            </a:r>
            <a:r>
              <a:rPr lang="en-US" b="1"/>
              <a:t>Complete drawings </a:t>
            </a:r>
            <a:r>
              <a:rPr lang="en-US"/>
              <a:t>of the new generator and kicker;</a:t>
            </a:r>
          </a:p>
          <a:p>
            <a:pPr eaLnBrk="1" hangingPunct="1"/>
            <a:r>
              <a:rPr lang="en-US"/>
              <a:t>● Assembling a full scale prototype of a new pulser (Blumline) and the kicker;</a:t>
            </a:r>
          </a:p>
          <a:p>
            <a:pPr eaLnBrk="1" hangingPunct="1"/>
            <a:r>
              <a:rPr lang="en-US"/>
              <a:t>● Test the prototype and the kicker together; </a:t>
            </a:r>
          </a:p>
          <a:p>
            <a:pPr eaLnBrk="1" hangingPunct="1"/>
            <a:r>
              <a:rPr lang="en-US"/>
              <a:t>● Design drawings  of a Blumlein pulsed system able generation of bi-polar pulses without </a:t>
            </a:r>
          </a:p>
          <a:p>
            <a:pPr eaLnBrk="1" hangingPunct="1"/>
            <a:r>
              <a:rPr lang="en-US"/>
              <a:t>    mechanical  switching;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jected_trajectory_morekick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1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jected_trajectory_two_tur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9" y="2"/>
            <a:ext cx="4574367" cy="3430774"/>
          </a:xfrm>
          <a:prstGeom prst="rect">
            <a:avLst/>
          </a:prstGeom>
        </p:spPr>
      </p:pic>
      <p:pic>
        <p:nvPicPr>
          <p:cNvPr id="3" name="Picture 2" descr="DSC005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43" y="-30736"/>
            <a:ext cx="4615349" cy="3461512"/>
          </a:xfrm>
          <a:prstGeom prst="rect">
            <a:avLst/>
          </a:prstGeom>
        </p:spPr>
      </p:pic>
      <p:pic>
        <p:nvPicPr>
          <p:cNvPr id="4" name="Picture 3" descr="DSC00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8" y="3291418"/>
            <a:ext cx="4755442" cy="3566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7556" y="5235222"/>
            <a:ext cx="265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Downstream end of kicker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751667" y="5362222"/>
            <a:ext cx="2257777" cy="112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5667" y="310445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1333" y="679777"/>
            <a:ext cx="987778" cy="632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38363" y="399344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057444" y="1792111"/>
            <a:ext cx="268314" cy="1961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2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0C5745A-E34C-B04F-BDA6-9EB20F01EF74}" type="slidenum">
              <a:rPr lang="en-US">
                <a:solidFill>
                  <a:srgbClr val="898989"/>
                </a:solidFill>
              </a:rPr>
              <a:pPr eaLnBrk="1" hangingPunct="1"/>
              <a:t>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450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524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838200" y="11430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End jumpers in the model</a:t>
            </a:r>
          </a:p>
        </p:txBody>
      </p:sp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4876800" y="41910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Macor</a:t>
            </a:r>
            <a:r>
              <a:rPr lang="en-US" baseline="30000"/>
              <a:t>©</a:t>
            </a:r>
            <a:r>
              <a:rPr lang="en-US"/>
              <a:t> insulators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800" y="39370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E-821 prototype kicker plates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1D7B-89A1-574E-8FB5-1AD2D939E667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899"/>
            <a:ext cx="4662835" cy="266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834" y="3556000"/>
            <a:ext cx="3963393" cy="2318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501" y="40332"/>
            <a:ext cx="2543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Modeling E-821 </a:t>
            </a:r>
            <a:r>
              <a:rPr lang="en-US" sz="2400" dirty="0" err="1" smtClean="0"/>
              <a:t>pulser</a:t>
            </a:r>
            <a:r>
              <a:rPr lang="en-US" sz="2400" dirty="0" smtClean="0"/>
              <a:t> with SPICE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79500" y="3073400"/>
            <a:ext cx="239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E-821 equivalent circuit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8100" y="2959100"/>
            <a:ext cx="316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E-821 pulse (200ns/big division)</a:t>
            </a:r>
            <a:endParaRPr lang="en-US" dirty="0"/>
          </a:p>
        </p:txBody>
      </p:sp>
      <p:pic>
        <p:nvPicPr>
          <p:cNvPr id="10" name="Picture 9" descr="coa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2822" y="-1214722"/>
            <a:ext cx="2615004" cy="5222248"/>
          </a:xfrm>
          <a:prstGeom prst="rect">
            <a:avLst/>
          </a:prstGeom>
        </p:spPr>
      </p:pic>
      <p:pic>
        <p:nvPicPr>
          <p:cNvPr id="12" name="Picture 11" descr="rlcpuls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4" y="1048164"/>
            <a:ext cx="2818386" cy="23945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92330" y="1189813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100 kV)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87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78D143A-F71F-204A-93E0-803342D75715}" type="slidenum">
              <a:rPr lang="en-US">
                <a:solidFill>
                  <a:srgbClr val="898989"/>
                </a:solidFill>
              </a:rPr>
              <a:pPr eaLnBrk="1" hangingPunct="1"/>
              <a:t>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286000"/>
            <a:ext cx="3581400" cy="45720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432548">
            <a:off x="2057400" y="2101850"/>
            <a:ext cx="2438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</a:rPr>
              <a:t>~1.5 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g-2 Collaboation meeting 6/28/12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Rubin, A. Mikhailichenko, J. Bennett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2682</Words>
  <Application>Microsoft Macintosh PowerPoint</Application>
  <PresentationFormat>On-screen Show (4:3)</PresentationFormat>
  <Paragraphs>384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Storage Ring Kicker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 Ring Kicker Update</dc:title>
  <dc:creator>David Rubin</dc:creator>
  <cp:lastModifiedBy>David Rubin</cp:lastModifiedBy>
  <cp:revision>67</cp:revision>
  <dcterms:created xsi:type="dcterms:W3CDTF">2012-01-10T21:21:02Z</dcterms:created>
  <dcterms:modified xsi:type="dcterms:W3CDTF">2012-06-28T16:22:27Z</dcterms:modified>
</cp:coreProperties>
</file>