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59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63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6712-32F6-FA46-A794-0467E6800A91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9FF46-4A15-324C-951A-C6066FC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2C827-1DFA-C24D-A6B4-C7CF2B76C90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FE0B1-AFC3-234A-93BB-A3320FE2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6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CBO and Beam Width Modulation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October 30,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828800"/>
            <a:ext cx="4419600" cy="3187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8900" y="381000"/>
            <a:ext cx="7440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Dependence of beam width modulation on dispersion at inflector exit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104900" y="5232400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Emittance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Delta p/p=0.5%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36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gm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38"/>
            <a:ext cx="8466845" cy="654256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6452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D. Rubin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76714" y="63500"/>
            <a:ext cx="2794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Evolution over first 20 turns</a:t>
            </a:r>
          </a:p>
          <a:p>
            <a:r>
              <a:rPr lang="en-US" dirty="0"/>
              <a:t> </a:t>
            </a:r>
            <a:r>
              <a:rPr lang="en-US" dirty="0" smtClean="0"/>
              <a:t> VD distribution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5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7956" y="3000754"/>
            <a:ext cx="9144000" cy="33555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228226"/>
            <a:ext cx="86912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epsx</a:t>
            </a:r>
            <a:r>
              <a:rPr lang="en-US" dirty="0"/>
              <a:t>      = 14.e-6                                         ! </a:t>
            </a:r>
            <a:r>
              <a:rPr lang="en-US" dirty="0" err="1"/>
              <a:t>emittance</a:t>
            </a:r>
            <a:r>
              <a:rPr lang="en-US" dirty="0"/>
              <a:t> at inflector (m-rad)</a:t>
            </a:r>
          </a:p>
          <a:p>
            <a:r>
              <a:rPr lang="en-US" dirty="0"/>
              <a:t>  </a:t>
            </a:r>
            <a:r>
              <a:rPr lang="en-US" dirty="0" err="1"/>
              <a:t>epsy</a:t>
            </a:r>
            <a:r>
              <a:rPr lang="en-US" dirty="0"/>
              <a:t>      = 14.e-6                                         ! </a:t>
            </a:r>
            <a:r>
              <a:rPr lang="en-US" dirty="0" err="1"/>
              <a:t>emittance</a:t>
            </a:r>
            <a:r>
              <a:rPr lang="en-US" dirty="0"/>
              <a:t> at inflector (m-rad)</a:t>
            </a:r>
          </a:p>
          <a:p>
            <a:r>
              <a:rPr lang="en-US" dirty="0"/>
              <a:t>  </a:t>
            </a:r>
            <a:r>
              <a:rPr lang="en-US" dirty="0" err="1"/>
              <a:t>twiss</a:t>
            </a:r>
            <a:r>
              <a:rPr lang="en-US" dirty="0"/>
              <a:t>     = 5.0 10.0 0. 0.0 2.0 0. 0. 0.  0.7 0.7 0. 0.  ! </a:t>
            </a:r>
            <a:r>
              <a:rPr lang="en-US" dirty="0" err="1"/>
              <a:t>betax</a:t>
            </a:r>
            <a:r>
              <a:rPr lang="en-US" dirty="0"/>
              <a:t>, </a:t>
            </a:r>
            <a:r>
              <a:rPr lang="en-US" dirty="0" err="1"/>
              <a:t>betay</a:t>
            </a:r>
            <a:r>
              <a:rPr lang="en-US" dirty="0"/>
              <a:t>, </a:t>
            </a:r>
            <a:r>
              <a:rPr lang="en-US" dirty="0" err="1"/>
              <a:t>alphax</a:t>
            </a:r>
            <a:r>
              <a:rPr lang="en-US" dirty="0"/>
              <a:t>, </a:t>
            </a:r>
            <a:r>
              <a:rPr lang="en-US" dirty="0" err="1"/>
              <a:t>alphay</a:t>
            </a:r>
            <a:r>
              <a:rPr lang="en-US" dirty="0"/>
              <a:t>, </a:t>
            </a:r>
            <a:r>
              <a:rPr lang="en-US" dirty="0" err="1"/>
              <a:t>etax</a:t>
            </a:r>
            <a:r>
              <a:rPr lang="en-US" dirty="0"/>
              <a:t>, </a:t>
            </a:r>
            <a:r>
              <a:rPr lang="en-US" dirty="0" smtClean="0"/>
              <a:t>eta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1312371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kicker_params%kicker_field</a:t>
            </a:r>
            <a:r>
              <a:rPr lang="en-US" dirty="0"/>
              <a:t> =  287.943e-4   270.e-4   174.665e-4 ! Kick strength (Tesla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err="1"/>
              <a:t>quadPlates</a:t>
            </a:r>
            <a:r>
              <a:rPr lang="en-US" dirty="0"/>
              <a:t>    = 1 </a:t>
            </a:r>
          </a:p>
        </p:txBody>
      </p:sp>
    </p:spTree>
    <p:extLst>
      <p:ext uri="{BB962C8B-B14F-4D97-AF65-F5344CB8AC3E}">
        <p14:creationId xmlns:p14="http://schemas.microsoft.com/office/powerpoint/2010/main" val="905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2835"/>
            <a:ext cx="9144000" cy="3403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3258" y="160277"/>
            <a:ext cx="840784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pz</a:t>
            </a:r>
            <a:r>
              <a:rPr lang="en-US" dirty="0"/>
              <a:t>        = 0.01                                         ! cutoff of longitudinal momentum distribution</a:t>
            </a:r>
          </a:p>
          <a:p>
            <a:r>
              <a:rPr lang="en-US" dirty="0"/>
              <a:t>  </a:t>
            </a:r>
            <a:r>
              <a:rPr lang="en-US" dirty="0" err="1"/>
              <a:t>pzsigma</a:t>
            </a:r>
            <a:r>
              <a:rPr lang="en-US" dirty="0"/>
              <a:t>   = 0.01                                         ! sigma for </a:t>
            </a:r>
            <a:r>
              <a:rPr lang="en-US" dirty="0" err="1"/>
              <a:t>pzdistr</a:t>
            </a:r>
            <a:r>
              <a:rPr lang="en-US" dirty="0"/>
              <a:t>="</a:t>
            </a:r>
            <a:r>
              <a:rPr lang="en-US" dirty="0" err="1" smtClean="0"/>
              <a:t>gaus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 err="1" smtClean="0"/>
              <a:t>epsx</a:t>
            </a:r>
            <a:r>
              <a:rPr lang="en-US" dirty="0" smtClean="0"/>
              <a:t>      </a:t>
            </a:r>
            <a:r>
              <a:rPr lang="en-US" dirty="0"/>
              <a:t>= 14.e-6                                         ! </a:t>
            </a:r>
            <a:r>
              <a:rPr lang="en-US" dirty="0" err="1"/>
              <a:t>emittance</a:t>
            </a:r>
            <a:r>
              <a:rPr lang="en-US" dirty="0"/>
              <a:t> at inflector (m-rad)</a:t>
            </a:r>
          </a:p>
          <a:p>
            <a:r>
              <a:rPr lang="en-US" dirty="0"/>
              <a:t>  </a:t>
            </a:r>
            <a:r>
              <a:rPr lang="en-US" dirty="0" err="1"/>
              <a:t>epsy</a:t>
            </a:r>
            <a:r>
              <a:rPr lang="en-US" dirty="0"/>
              <a:t>      = 14.e-6                                         ! </a:t>
            </a:r>
            <a:r>
              <a:rPr lang="en-US" dirty="0" err="1"/>
              <a:t>emittance</a:t>
            </a:r>
            <a:r>
              <a:rPr lang="en-US" dirty="0"/>
              <a:t> at inflector (m-rad)</a:t>
            </a:r>
          </a:p>
          <a:p>
            <a:r>
              <a:rPr lang="en-US" dirty="0"/>
              <a:t>  </a:t>
            </a:r>
            <a:r>
              <a:rPr lang="en-US" dirty="0" err="1"/>
              <a:t>twiss</a:t>
            </a:r>
            <a:r>
              <a:rPr lang="en-US" dirty="0"/>
              <a:t>     = 5.0 10.0 0. 0.0 2.0 0. 0. 0.  0.7 0.7 0. 0.  ! </a:t>
            </a:r>
            <a:r>
              <a:rPr lang="en-US" dirty="0" err="1"/>
              <a:t>betax</a:t>
            </a:r>
            <a:r>
              <a:rPr lang="en-US" dirty="0"/>
              <a:t>, </a:t>
            </a:r>
            <a:r>
              <a:rPr lang="en-US" dirty="0" err="1"/>
              <a:t>betay</a:t>
            </a:r>
            <a:r>
              <a:rPr lang="en-US" dirty="0"/>
              <a:t>, </a:t>
            </a:r>
            <a:r>
              <a:rPr lang="en-US" dirty="0" err="1"/>
              <a:t>alphax</a:t>
            </a:r>
            <a:r>
              <a:rPr lang="en-US" dirty="0"/>
              <a:t>, </a:t>
            </a:r>
            <a:r>
              <a:rPr lang="en-US" dirty="0" err="1"/>
              <a:t>alphay</a:t>
            </a:r>
            <a:r>
              <a:rPr lang="en-US" dirty="0"/>
              <a:t>, </a:t>
            </a:r>
            <a:r>
              <a:rPr lang="en-US" dirty="0" err="1"/>
              <a:t>etax</a:t>
            </a:r>
            <a:r>
              <a:rPr lang="en-US" dirty="0"/>
              <a:t>, </a:t>
            </a:r>
            <a:r>
              <a:rPr lang="en-US" dirty="0" err="1" smtClean="0"/>
              <a:t>twiss</a:t>
            </a:r>
            <a:r>
              <a:rPr lang="en-US" dirty="0" smtClean="0"/>
              <a:t> </a:t>
            </a:r>
            <a:r>
              <a:rPr lang="en-US" dirty="0"/>
              <a:t>=   4.7998E+00 1.8873E+01 2.2813E-01 1.8901E-01 4.8748E+00 4.5077E-</a:t>
            </a:r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1415" y="2122396"/>
            <a:ext cx="1769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quadPlates</a:t>
            </a:r>
            <a:r>
              <a:rPr lang="en-US" dirty="0"/>
              <a:t>    = 1 </a:t>
            </a:r>
          </a:p>
        </p:txBody>
      </p:sp>
    </p:spTree>
    <p:extLst>
      <p:ext uri="{BB962C8B-B14F-4D97-AF65-F5344CB8AC3E}">
        <p14:creationId xmlns:p14="http://schemas.microsoft.com/office/powerpoint/2010/main" val="996884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313724"/>
            <a:ext cx="860956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twiss</a:t>
            </a:r>
            <a:r>
              <a:rPr lang="en-US" dirty="0"/>
              <a:t> =  9.1794E+00  1.0684E+01 -2.4185E-01  2.0662E-02 1.1021E+01   -2.7478E-02 </a:t>
            </a:r>
            <a:r>
              <a:rPr lang="en-US" dirty="0" smtClean="0"/>
              <a:t> </a:t>
            </a:r>
          </a:p>
          <a:p>
            <a:r>
              <a:rPr lang="en-US" dirty="0" smtClean="0"/>
              <a:t>! </a:t>
            </a:r>
            <a:r>
              <a:rPr lang="en-US" dirty="0" err="1"/>
              <a:t>kickerPlates</a:t>
            </a:r>
            <a:r>
              <a:rPr lang="en-US" dirty="0"/>
              <a:t> 989</a:t>
            </a:r>
            <a:r>
              <a:rPr lang="en-US" dirty="0" smtClean="0"/>
              <a:t>,  </a:t>
            </a:r>
            <a:r>
              <a:rPr lang="en-US" dirty="0" err="1"/>
              <a:t>kickerFieldType</a:t>
            </a:r>
            <a:r>
              <a:rPr lang="en-US" dirty="0"/>
              <a:t> 2, </a:t>
            </a:r>
            <a:r>
              <a:rPr lang="en-US" dirty="0" smtClean="0"/>
              <a:t> </a:t>
            </a:r>
            <a:r>
              <a:rPr lang="en-US" dirty="0" err="1" smtClean="0"/>
              <a:t>quadplates</a:t>
            </a:r>
            <a:r>
              <a:rPr lang="en-US" dirty="0" smtClean="0"/>
              <a:t> </a:t>
            </a:r>
            <a:r>
              <a:rPr lang="en-US" dirty="0"/>
              <a:t>989, </a:t>
            </a:r>
            <a:r>
              <a:rPr lang="en-US" dirty="0" smtClean="0"/>
              <a:t> </a:t>
            </a:r>
            <a:r>
              <a:rPr lang="en-US" dirty="0" err="1" smtClean="0"/>
              <a:t>quadfield</a:t>
            </a:r>
            <a:r>
              <a:rPr lang="en-US" dirty="0" smtClean="0"/>
              <a:t> 1</a:t>
            </a:r>
          </a:p>
          <a:p>
            <a:r>
              <a:rPr lang="en-US" dirty="0" smtClean="0"/>
              <a:t>! 821 inflector</a:t>
            </a:r>
          </a:p>
          <a:p>
            <a:endParaRPr lang="en-US" dirty="0" smtClean="0"/>
          </a:p>
          <a:p>
            <a:r>
              <a:rPr lang="sv-SE" dirty="0" err="1" smtClean="0"/>
              <a:t>twiss</a:t>
            </a:r>
            <a:r>
              <a:rPr lang="sv-SE" dirty="0" smtClean="0"/>
              <a:t> </a:t>
            </a:r>
            <a:r>
              <a:rPr lang="sv-SE" dirty="0"/>
              <a:t>=   8.1344E+00 </a:t>
            </a:r>
            <a:r>
              <a:rPr lang="sv-SE" dirty="0" smtClean="0"/>
              <a:t> </a:t>
            </a:r>
            <a:r>
              <a:rPr lang="sv-SE" dirty="0"/>
              <a:t>1.6304E+01 </a:t>
            </a:r>
            <a:r>
              <a:rPr lang="sv-SE" dirty="0" smtClean="0"/>
              <a:t>  -</a:t>
            </a:r>
            <a:r>
              <a:rPr lang="sv-SE" dirty="0"/>
              <a:t>2.2367E-02 </a:t>
            </a:r>
            <a:r>
              <a:rPr lang="sv-SE" dirty="0" smtClean="0"/>
              <a:t>  2.9548E</a:t>
            </a:r>
            <a:r>
              <a:rPr lang="sv-SE" dirty="0"/>
              <a:t>-02  </a:t>
            </a:r>
            <a:r>
              <a:rPr lang="sv-SE" dirty="0" smtClean="0"/>
              <a:t>   </a:t>
            </a:r>
            <a:r>
              <a:rPr lang="sv-SE" dirty="0"/>
              <a:t>8.8918E</a:t>
            </a:r>
            <a:r>
              <a:rPr lang="sv-SE" dirty="0" smtClean="0"/>
              <a:t>+00    </a:t>
            </a:r>
            <a:r>
              <a:rPr lang="sv-SE" dirty="0"/>
              <a:t>7.8912E-03</a:t>
            </a:r>
          </a:p>
          <a:p>
            <a:r>
              <a:rPr lang="nl-NL" dirty="0" smtClean="0"/>
              <a:t> kicker </a:t>
            </a:r>
            <a:r>
              <a:rPr lang="nl-NL" dirty="0" err="1" smtClean="0"/>
              <a:t>plates</a:t>
            </a:r>
            <a:r>
              <a:rPr lang="nl-NL" dirty="0" smtClean="0"/>
              <a:t> 1    </a:t>
            </a:r>
            <a:r>
              <a:rPr lang="nl-NL" dirty="0" err="1" smtClean="0"/>
              <a:t>quadplates</a:t>
            </a:r>
            <a:r>
              <a:rPr lang="nl-NL" dirty="0" smtClean="0"/>
              <a:t> 989</a:t>
            </a:r>
          </a:p>
          <a:p>
            <a:r>
              <a:rPr lang="nl-NL" dirty="0" smtClean="0"/>
              <a:t>821 </a:t>
            </a:r>
            <a:r>
              <a:rPr lang="nl-NL" dirty="0" err="1" smtClean="0"/>
              <a:t>inflector</a:t>
            </a:r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twiss</a:t>
            </a:r>
            <a:r>
              <a:rPr lang="nl-NL" dirty="0" smtClean="0"/>
              <a:t> </a:t>
            </a:r>
            <a:r>
              <a:rPr lang="nl-NL" dirty="0"/>
              <a:t>=  4.0390E+00  1.3766E+01  1.0595E-02  9.5600E-02  5.7078E+00   5.8104E-</a:t>
            </a:r>
            <a:r>
              <a:rPr lang="nl-NL" dirty="0" smtClean="0"/>
              <a:t>01</a:t>
            </a:r>
          </a:p>
          <a:p>
            <a:r>
              <a:rPr lang="en-US" dirty="0"/>
              <a:t>! </a:t>
            </a:r>
            <a:r>
              <a:rPr lang="en-US" dirty="0" err="1"/>
              <a:t>kickerPlates</a:t>
            </a:r>
            <a:r>
              <a:rPr lang="en-US" dirty="0"/>
              <a:t> 989,  </a:t>
            </a:r>
            <a:r>
              <a:rPr lang="en-US" dirty="0" err="1"/>
              <a:t>kickerFieldType</a:t>
            </a:r>
            <a:r>
              <a:rPr lang="en-US" dirty="0"/>
              <a:t> 2,  </a:t>
            </a:r>
            <a:r>
              <a:rPr lang="en-US" dirty="0" err="1"/>
              <a:t>quadplates</a:t>
            </a:r>
            <a:r>
              <a:rPr lang="en-US" dirty="0"/>
              <a:t> </a:t>
            </a:r>
            <a:r>
              <a:rPr lang="en-US" dirty="0" smtClean="0"/>
              <a:t>821,  </a:t>
            </a:r>
            <a:r>
              <a:rPr lang="en-US" dirty="0" err="1"/>
              <a:t>quadfield</a:t>
            </a:r>
            <a:r>
              <a:rPr lang="en-US" dirty="0"/>
              <a:t> 1</a:t>
            </a:r>
          </a:p>
          <a:p>
            <a:r>
              <a:rPr lang="en-US" dirty="0"/>
              <a:t>! 821 </a:t>
            </a:r>
            <a:r>
              <a:rPr lang="en-US" dirty="0" smtClean="0"/>
              <a:t>inflector</a:t>
            </a:r>
          </a:p>
          <a:p>
            <a:endParaRPr lang="en-US" dirty="0"/>
          </a:p>
          <a:p>
            <a:r>
              <a:rPr lang="sv-SE" dirty="0" err="1" smtClean="0"/>
              <a:t>twiss</a:t>
            </a:r>
            <a:r>
              <a:rPr lang="sv-SE" dirty="0" smtClean="0"/>
              <a:t> </a:t>
            </a:r>
            <a:r>
              <a:rPr lang="sv-SE" dirty="0"/>
              <a:t>=   4.2150E+00 </a:t>
            </a:r>
            <a:r>
              <a:rPr lang="sv-SE" dirty="0" smtClean="0"/>
              <a:t>  </a:t>
            </a:r>
            <a:r>
              <a:rPr lang="sv-SE" dirty="0"/>
              <a:t>1.9093E+01 </a:t>
            </a:r>
            <a:r>
              <a:rPr lang="sv-SE" dirty="0" smtClean="0"/>
              <a:t>   </a:t>
            </a:r>
            <a:r>
              <a:rPr lang="sv-SE" dirty="0"/>
              <a:t>1.9920E-01 </a:t>
            </a:r>
            <a:r>
              <a:rPr lang="sv-SE" dirty="0" smtClean="0"/>
              <a:t>    </a:t>
            </a:r>
            <a:r>
              <a:rPr lang="sv-SE" dirty="0"/>
              <a:t>2.3538E-01 </a:t>
            </a:r>
            <a:r>
              <a:rPr lang="sv-SE" dirty="0" smtClean="0"/>
              <a:t>   </a:t>
            </a:r>
            <a:r>
              <a:rPr lang="sv-SE" dirty="0"/>
              <a:t>4.4990E+00 </a:t>
            </a:r>
            <a:r>
              <a:rPr lang="sv-SE" dirty="0" smtClean="0"/>
              <a:t>  </a:t>
            </a:r>
            <a:r>
              <a:rPr lang="sv-SE" dirty="0"/>
              <a:t>5.7760E-01</a:t>
            </a:r>
          </a:p>
          <a:p>
            <a:r>
              <a:rPr lang="sv-SE" dirty="0"/>
              <a:t> </a:t>
            </a:r>
            <a:r>
              <a:rPr lang="sv-SE" dirty="0" err="1"/>
              <a:t>kickerPlates</a:t>
            </a:r>
            <a:r>
              <a:rPr lang="sv-SE" dirty="0"/>
              <a:t>    = 1 </a:t>
            </a:r>
            <a:endParaRPr lang="en-US" dirty="0"/>
          </a:p>
          <a:p>
            <a:r>
              <a:rPr lang="pt-BR" dirty="0"/>
              <a:t> </a:t>
            </a:r>
            <a:r>
              <a:rPr lang="pt-BR" dirty="0" err="1"/>
              <a:t>quadPlates</a:t>
            </a:r>
            <a:r>
              <a:rPr lang="pt-BR" dirty="0"/>
              <a:t>    = 821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753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01518"/>
              </p:ext>
            </p:extLst>
          </p:nvPr>
        </p:nvGraphicFramePr>
        <p:xfrm>
          <a:off x="1072686" y="3883045"/>
          <a:ext cx="6362368" cy="1927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5296"/>
                <a:gridCol w="795296"/>
                <a:gridCol w="795296"/>
                <a:gridCol w="795296"/>
                <a:gridCol w="795296"/>
                <a:gridCol w="795296"/>
                <a:gridCol w="795296"/>
                <a:gridCol w="795296"/>
              </a:tblGrid>
              <a:tr h="444430">
                <a:tc>
                  <a:txBody>
                    <a:bodyPr/>
                    <a:lstStyle/>
                    <a:p>
                      <a:r>
                        <a:rPr lang="en-US" dirty="0" smtClean="0"/>
                        <a:t>Quads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Kicker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[m]</a:t>
                      </a:r>
                      <a:endParaRPr lang="en-US" baseline="0" dirty="0">
                        <a:latin typeface="+mn-lt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[m]</a:t>
                      </a:r>
                      <a:endParaRPr lang="en-US" baseline="-25000" dirty="0">
                        <a:latin typeface="Symbol" charset="2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x</a:t>
                      </a:r>
                      <a:endParaRPr lang="en-US" baseline="-25000" dirty="0">
                        <a:latin typeface="+mn-lt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</a:t>
                      </a:r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                    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h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[m]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baseline="0" dirty="0" smtClean="0">
                          <a:latin typeface="Symbol" charset="2"/>
                          <a:cs typeface="Symbol" charset="2"/>
                        </a:rPr>
                        <a:t>’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-0.46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2686" y="2801485"/>
            <a:ext cx="4492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 (86mm offset at inflector exit)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0067" y="3341156"/>
            <a:ext cx="4945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Twiss</a:t>
            </a:r>
            <a:r>
              <a:rPr lang="en-US" dirty="0" smtClean="0"/>
              <a:t> parameters at inflector exit for match to ring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11034" y="690423"/>
            <a:ext cx="29706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Quads</a:t>
            </a:r>
          </a:p>
          <a:p>
            <a:r>
              <a:rPr lang="en-US" dirty="0"/>
              <a:t> </a:t>
            </a:r>
            <a:r>
              <a:rPr lang="en-US" dirty="0" smtClean="0"/>
              <a:t> - 989: Q1-long offset 7cm</a:t>
            </a:r>
          </a:p>
          <a:p>
            <a:r>
              <a:rPr lang="en-US" dirty="0"/>
              <a:t> </a:t>
            </a:r>
            <a:r>
              <a:rPr lang="en-US" dirty="0" smtClean="0"/>
              <a:t> - 821: Q1-long offset 5cm</a:t>
            </a:r>
          </a:p>
          <a:p>
            <a:endParaRPr lang="en-US" dirty="0"/>
          </a:p>
          <a:p>
            <a:r>
              <a:rPr lang="en-US" dirty="0" smtClean="0"/>
              <a:t>Kicker</a:t>
            </a:r>
          </a:p>
          <a:p>
            <a:r>
              <a:rPr lang="en-US" dirty="0"/>
              <a:t> </a:t>
            </a:r>
            <a:r>
              <a:rPr lang="en-US" dirty="0" smtClean="0"/>
              <a:t> - 989: curved “narrow” plate</a:t>
            </a:r>
          </a:p>
          <a:p>
            <a:r>
              <a:rPr lang="en-US" dirty="0"/>
              <a:t> </a:t>
            </a:r>
            <a:r>
              <a:rPr lang="en-US" dirty="0" smtClean="0"/>
              <a:t> - 821: flat “wide” 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5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param2-betax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606200"/>
            <a:ext cx="4306824" cy="332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5690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D. Rubin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17506" y="-7725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98182" y="152400"/>
            <a:ext cx="3656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Tuning</a:t>
            </a:r>
            <a:r>
              <a:rPr lang="en-US" sz="2400" dirty="0"/>
              <a:t>: kick, </a:t>
            </a:r>
            <a:r>
              <a:rPr lang="en-US" sz="2400" dirty="0" err="1" smtClean="0">
                <a:latin typeface="Symbol" charset="2"/>
                <a:cs typeface="Symbol" charset="2"/>
              </a:rPr>
              <a:t>b</a:t>
            </a:r>
            <a:r>
              <a:rPr lang="en-US" sz="2400" baseline="-25000" dirty="0" err="1" smtClean="0"/>
              <a:t>x</a:t>
            </a:r>
            <a:r>
              <a:rPr lang="en-US" sz="2400" dirty="0"/>
              <a:t>, </a:t>
            </a:r>
            <a:r>
              <a:rPr lang="en-US" sz="2400" dirty="0" smtClean="0">
                <a:latin typeface="Symbol" charset="2"/>
                <a:cs typeface="Symbol" charset="2"/>
              </a:rPr>
              <a:t>b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, and </a:t>
            </a:r>
            <a:r>
              <a:rPr lang="en-US" sz="2400" dirty="0" smtClean="0">
                <a:latin typeface="Symbol" charset="2"/>
                <a:cs typeface="Symbol" charset="2"/>
              </a:rPr>
              <a:t>h</a:t>
            </a:r>
            <a:endParaRPr lang="en-US" sz="2400" dirty="0">
              <a:latin typeface="Symbol" charset="2"/>
              <a:cs typeface="Symbol" charset="2"/>
            </a:endParaRPr>
          </a:p>
        </p:txBody>
      </p:sp>
      <p:pic>
        <p:nvPicPr>
          <p:cNvPr id="13" name="Picture 12" descr="Vparam2-et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685800"/>
            <a:ext cx="4306824" cy="3328000"/>
          </a:xfrm>
          <a:prstGeom prst="rect">
            <a:avLst/>
          </a:prstGeom>
        </p:spPr>
      </p:pic>
      <p:pic>
        <p:nvPicPr>
          <p:cNvPr id="14" name="Picture 13" descr="Vparam2-betay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606200"/>
            <a:ext cx="4306824" cy="3328000"/>
          </a:xfrm>
          <a:prstGeom prst="rect">
            <a:avLst/>
          </a:prstGeom>
        </p:spPr>
      </p:pic>
      <p:pic>
        <p:nvPicPr>
          <p:cNvPr id="16" name="Picture 15" descr="Vparam2-kick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1" y="710601"/>
            <a:ext cx="4306823" cy="332799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0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84182" y="6356350"/>
            <a:ext cx="2895600" cy="365125"/>
          </a:xfrm>
        </p:spPr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2900" y="310634"/>
            <a:ext cx="762000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the reference trajectory that emerges from the center of the inflector and tangential to the ring the kicks that place it onto the closed orbit of the ring: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18mm inflector</a:t>
            </a:r>
          </a:p>
          <a:p>
            <a:r>
              <a:rPr lang="en-US" dirty="0"/>
              <a:t> Kicker 1 = </a:t>
            </a:r>
            <a:r>
              <a:rPr lang="en-US" dirty="0" smtClean="0"/>
              <a:t>237.7 G  </a:t>
            </a:r>
          </a:p>
          <a:p>
            <a:r>
              <a:rPr lang="en-US" dirty="0" smtClean="0"/>
              <a:t> Kicker 2 = 220.0 G </a:t>
            </a:r>
          </a:p>
          <a:p>
            <a:r>
              <a:rPr lang="en-US" dirty="0"/>
              <a:t> </a:t>
            </a:r>
            <a:r>
              <a:rPr lang="en-US" dirty="0" smtClean="0"/>
              <a:t>Kicker 3 = 173.1 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36mm inflector</a:t>
            </a:r>
          </a:p>
          <a:p>
            <a:r>
              <a:rPr lang="en-US" dirty="0" smtClean="0"/>
              <a:t> Kicker 1  = 287.9 G   </a:t>
            </a:r>
          </a:p>
          <a:p>
            <a:r>
              <a:rPr lang="en-US" dirty="0" smtClean="0"/>
              <a:t> Kicker 2  = 270.0 G</a:t>
            </a:r>
          </a:p>
          <a:p>
            <a:r>
              <a:rPr lang="en-US" dirty="0" smtClean="0"/>
              <a:t> Kicker 3  = 174.7 G</a:t>
            </a:r>
            <a:endParaRPr lang="en-US" dirty="0"/>
          </a:p>
        </p:txBody>
      </p:sp>
      <p:pic>
        <p:nvPicPr>
          <p:cNvPr id="8" name="Picture 7" descr="sig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782" y="1625600"/>
            <a:ext cx="5588000" cy="41910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2324100" y="4025900"/>
            <a:ext cx="1663700" cy="596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90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sig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2584629"/>
            <a:ext cx="4436533" cy="332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0900" y="330200"/>
            <a:ext cx="20354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</a:p>
          <a:p>
            <a:r>
              <a:rPr lang="en-US" dirty="0" smtClean="0"/>
              <a:t>No scattering</a:t>
            </a:r>
          </a:p>
          <a:p>
            <a:r>
              <a:rPr lang="en-US" dirty="0" smtClean="0"/>
              <a:t>No energy loss</a:t>
            </a:r>
          </a:p>
          <a:p>
            <a:r>
              <a:rPr lang="en-US" dirty="0" smtClean="0"/>
              <a:t>Uniform kicker field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Emittance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Energy spread 0.5%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90500"/>
            <a:ext cx="3505200" cy="603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4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650" y="425450"/>
            <a:ext cx="3467100" cy="5930900"/>
          </a:xfrm>
          <a:prstGeom prst="rect">
            <a:avLst/>
          </a:prstGeom>
        </p:spPr>
      </p:pic>
      <p:pic>
        <p:nvPicPr>
          <p:cNvPr id="6" name="Picture 5" descr="sigm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3124200"/>
            <a:ext cx="4148666" cy="3111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6600" y="812800"/>
            <a:ext cx="25149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</a:p>
          <a:p>
            <a:r>
              <a:rPr lang="en-US" dirty="0" smtClean="0"/>
              <a:t>No scattering</a:t>
            </a:r>
          </a:p>
          <a:p>
            <a:r>
              <a:rPr lang="en-US" dirty="0" smtClean="0"/>
              <a:t>No energy loss</a:t>
            </a:r>
          </a:p>
          <a:p>
            <a:r>
              <a:rPr lang="en-US" dirty="0" smtClean="0"/>
              <a:t>Uniform kicker field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Emittance</a:t>
            </a:r>
            <a:r>
              <a:rPr lang="en-US" dirty="0" smtClean="0">
                <a:solidFill>
                  <a:srgbClr val="FF0000"/>
                </a:solidFill>
              </a:rPr>
              <a:t> = 50mm-mrad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Energy spread 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9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85750"/>
            <a:ext cx="3543300" cy="6070600"/>
          </a:xfrm>
          <a:prstGeom prst="rect">
            <a:avLst/>
          </a:prstGeom>
        </p:spPr>
      </p:pic>
      <p:pic>
        <p:nvPicPr>
          <p:cNvPr id="8" name="Picture 7" descr="sigm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05100"/>
            <a:ext cx="4064000" cy="304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6600" y="273050"/>
            <a:ext cx="25149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</a:p>
          <a:p>
            <a:r>
              <a:rPr lang="en-US" dirty="0" smtClean="0"/>
              <a:t>No scattering</a:t>
            </a:r>
          </a:p>
          <a:p>
            <a:r>
              <a:rPr lang="en-US" dirty="0" smtClean="0"/>
              <a:t>No energy loss</a:t>
            </a:r>
          </a:p>
          <a:p>
            <a:r>
              <a:rPr lang="en-US" dirty="0" smtClean="0"/>
              <a:t>Uniform kicker field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Emittance</a:t>
            </a:r>
            <a:r>
              <a:rPr lang="en-US" dirty="0" smtClean="0">
                <a:solidFill>
                  <a:srgbClr val="FF0000"/>
                </a:solidFill>
              </a:rPr>
              <a:t> = 50mm-mrad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Energy spread 0.5%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3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79600" y="825500"/>
            <a:ext cx="44374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Residual CBO is not</a:t>
            </a:r>
          </a:p>
          <a:p>
            <a:endParaRPr lang="en-US" dirty="0"/>
          </a:p>
          <a:p>
            <a:r>
              <a:rPr lang="en-US" dirty="0" smtClean="0"/>
              <a:t> - Energy spread</a:t>
            </a:r>
          </a:p>
          <a:p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Emittance</a:t>
            </a:r>
            <a:endParaRPr lang="en-US" dirty="0" smtClean="0"/>
          </a:p>
          <a:p>
            <a:r>
              <a:rPr lang="en-US" dirty="0" smtClean="0"/>
              <a:t> - or and energy spread/</a:t>
            </a:r>
            <a:r>
              <a:rPr lang="en-US" dirty="0" err="1" smtClean="0"/>
              <a:t>emittance</a:t>
            </a:r>
            <a:r>
              <a:rPr lang="en-US" dirty="0" smtClean="0"/>
              <a:t> conspiracy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Asymmetric aperture?</a:t>
            </a:r>
          </a:p>
          <a:p>
            <a:r>
              <a:rPr lang="en-US" dirty="0" smtClean="0"/>
              <a:t>Asymmetric acceptance?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84400" y="379968"/>
            <a:ext cx="353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Modulation of beam width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900" y="1790700"/>
            <a:ext cx="9144000" cy="32630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54100" y="5372100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Emittance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Energy spread = 0.5%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46700" y="5410200"/>
            <a:ext cx="1607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Big modulation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553200" y="4648200"/>
            <a:ext cx="152400" cy="723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09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800"/>
            <a:ext cx="9105900" cy="3276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92400" y="381000"/>
            <a:ext cx="353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Modulation of beam width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54100" y="5372100"/>
            <a:ext cx="2462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Emittance</a:t>
            </a:r>
            <a:r>
              <a:rPr lang="en-US" dirty="0" smtClean="0"/>
              <a:t> =50mm-mrad</a:t>
            </a:r>
          </a:p>
          <a:p>
            <a:r>
              <a:rPr lang="en-US" dirty="0" smtClean="0"/>
              <a:t>Energy spread = 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5511800"/>
            <a:ext cx="69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905500" y="4851400"/>
            <a:ext cx="196341" cy="520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4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794</Words>
  <Application>Microsoft Macintosh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CBO and Beam Width Modulation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63</cp:revision>
  <dcterms:created xsi:type="dcterms:W3CDTF">2014-03-26T19:33:44Z</dcterms:created>
  <dcterms:modified xsi:type="dcterms:W3CDTF">2014-11-13T04:08:17Z</dcterms:modified>
</cp:coreProperties>
</file>