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766" r:id="rId2"/>
    <p:sldId id="798" r:id="rId3"/>
    <p:sldId id="838" r:id="rId4"/>
    <p:sldId id="888" r:id="rId5"/>
    <p:sldId id="881" r:id="rId6"/>
    <p:sldId id="889" r:id="rId7"/>
    <p:sldId id="890" r:id="rId8"/>
    <p:sldId id="886" r:id="rId9"/>
    <p:sldId id="891" r:id="rId10"/>
    <p:sldId id="892" r:id="rId11"/>
    <p:sldId id="885" r:id="rId12"/>
    <p:sldId id="863" r:id="rId13"/>
    <p:sldId id="842" r:id="rId14"/>
    <p:sldId id="867" r:id="rId15"/>
    <p:sldId id="864" r:id="rId16"/>
    <p:sldId id="866" r:id="rId17"/>
    <p:sldId id="871" r:id="rId18"/>
    <p:sldId id="832" r:id="rId19"/>
    <p:sldId id="833" r:id="rId20"/>
    <p:sldId id="868" r:id="rId21"/>
    <p:sldId id="869" r:id="rId22"/>
    <p:sldId id="877" r:id="rId23"/>
    <p:sldId id="870" r:id="rId24"/>
    <p:sldId id="878" r:id="rId25"/>
    <p:sldId id="856" r:id="rId26"/>
    <p:sldId id="850" r:id="rId27"/>
    <p:sldId id="853" r:id="rId28"/>
    <p:sldId id="887" r:id="rId29"/>
    <p:sldId id="876" r:id="rId30"/>
    <p:sldId id="872" r:id="rId31"/>
    <p:sldId id="879" r:id="rId32"/>
    <p:sldId id="875" r:id="rId33"/>
    <p:sldId id="799" r:id="rId34"/>
    <p:sldId id="831" r:id="rId35"/>
    <p:sldId id="861" r:id="rId36"/>
    <p:sldId id="825" r:id="rId37"/>
    <p:sldId id="882" r:id="rId38"/>
    <p:sldId id="883" r:id="rId39"/>
    <p:sldId id="884" r:id="rId40"/>
    <p:sldId id="880" r:id="rId41"/>
    <p:sldId id="874" r:id="rId42"/>
    <p:sldId id="834" r:id="rId43"/>
    <p:sldId id="873" r:id="rId44"/>
    <p:sldId id="862" r:id="rId45"/>
    <p:sldId id="859" r:id="rId46"/>
    <p:sldId id="835" r:id="rId47"/>
    <p:sldId id="843" r:id="rId48"/>
    <p:sldId id="801" r:id="rId49"/>
    <p:sldId id="837" r:id="rId50"/>
  </p:sldIdLst>
  <p:sldSz cx="9144000" cy="6858000" type="screen4x3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99"/>
    <a:srgbClr val="00FF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2" autoAdjust="0"/>
    <p:restoredTop sz="94415" autoAdjust="0"/>
  </p:normalViewPr>
  <p:slideViewPr>
    <p:cSldViewPr>
      <p:cViewPr>
        <p:scale>
          <a:sx n="121" d="100"/>
          <a:sy n="121" d="100"/>
        </p:scale>
        <p:origin x="-280" y="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84625" y="0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DD760-FAA0-AE44-8D73-C04087E241BD}" type="datetimeFigureOut">
              <a:rPr lang="en-US" smtClean="0"/>
              <a:t>5/4/15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32838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84625" y="8732838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CA5E9-D3C0-AE45-A92B-A5E3780B3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428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4625" y="0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90563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3263" y="4367213"/>
            <a:ext cx="5629275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b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4625" y="8734425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4FC6092F-BA0A-3048-861E-110440E58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469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36E1E-2C41-B049-81D7-A9BA679C5F5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g-2 optics review - October 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3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A0381-4F62-2740-A4B1-0CAF41EACCA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g-2 optics review - October 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192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C759F-90FD-6046-B0DD-04A63823D9B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g-2 optics review - October 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50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BF5F8-8E97-CE4A-9D22-1C70D73E46B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g-2 optics review - October 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91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4440A-EBFA-A94F-ABE2-7C16066D44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1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7352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ctr">
              <a:defRPr sz="900"/>
            </a:lvl1pPr>
          </a:lstStyle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7A71B87-488D-2746-8DA6-6B7EAA69EF5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15340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               Muon g-2</a:t>
            </a:r>
            <a:endParaRPr lang="en-US" sz="1100" dirty="0">
              <a:solidFill>
                <a:srgbClr val="0000FF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8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08760" y="731520"/>
            <a:ext cx="6172200" cy="1588"/>
          </a:xfrm>
          <a:prstGeom prst="line">
            <a:avLst/>
          </a:prstGeom>
          <a:ln w="412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1645920" y="821371"/>
            <a:ext cx="5903881" cy="1588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7"/>
          <a:srcRect r="69780"/>
          <a:stretch>
            <a:fillRect/>
          </a:stretch>
        </p:blipFill>
        <p:spPr bwMode="auto">
          <a:xfrm>
            <a:off x="53126" y="91440"/>
            <a:ext cx="769834" cy="67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m2logo2.gi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29.emf"/><Relationship Id="rId8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Relationship Id="rId3" Type="http://schemas.openxmlformats.org/officeDocument/2006/relationships/image" Target="../media/image6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Relationship Id="rId3" Type="http://schemas.openxmlformats.org/officeDocument/2006/relationships/image" Target="../media/image3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14400" y="2286000"/>
            <a:ext cx="7239000" cy="137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Ring Commissioning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60570" y="16675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8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6800" y="1676400"/>
            <a:ext cx="7543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Tune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Initial angle offset (upstream </a:t>
            </a:r>
            <a:r>
              <a:rPr lang="en-US" dirty="0" err="1" smtClean="0"/>
              <a:t>steerings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Inflector field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Kicker fields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To maximize capture and minimize CBO</a:t>
            </a:r>
          </a:p>
        </p:txBody>
      </p:sp>
    </p:spTree>
    <p:extLst>
      <p:ext uri="{BB962C8B-B14F-4D97-AF65-F5344CB8AC3E}">
        <p14:creationId xmlns:p14="http://schemas.microsoft.com/office/powerpoint/2010/main" val="1762492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 descr="fbmRotation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5" y="1384300"/>
            <a:ext cx="4051695" cy="4711700"/>
          </a:xfrm>
          <a:prstGeom prst="rect">
            <a:avLst/>
          </a:prstGeom>
        </p:spPr>
      </p:pic>
      <p:pic>
        <p:nvPicPr>
          <p:cNvPr id="18" name="Picture 17" descr="fbmGlowing_o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362200"/>
            <a:ext cx="370084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84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6705600" cy="609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Storage ring optics</a:t>
            </a:r>
            <a:endParaRPr lang="en-US" dirty="0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645275"/>
            <a:ext cx="4038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g-2 optics review - October 7,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90600" y="1143000"/>
            <a:ext cx="729825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Weak focusing</a:t>
            </a:r>
          </a:p>
          <a:p>
            <a:r>
              <a:rPr lang="en-US" dirty="0" smtClean="0"/>
              <a:t>Uniform vertical magnetic field</a:t>
            </a:r>
          </a:p>
          <a:p>
            <a:r>
              <a:rPr lang="en-US" dirty="0" smtClean="0"/>
              <a:t>4 – electrostatic </a:t>
            </a:r>
            <a:r>
              <a:rPr lang="en-US" dirty="0" err="1" smtClean="0"/>
              <a:t>quadrupoles</a:t>
            </a:r>
            <a:r>
              <a:rPr lang="en-US" dirty="0" smtClean="0"/>
              <a:t> – each with arc length of 39 </a:t>
            </a:r>
            <a:r>
              <a:rPr lang="en-US" dirty="0" err="1" smtClean="0"/>
              <a:t>deg</a:t>
            </a:r>
            <a:r>
              <a:rPr lang="en-US" dirty="0" smtClean="0"/>
              <a:t>, equally spaced around the ring</a:t>
            </a:r>
          </a:p>
          <a:p>
            <a:endParaRPr lang="en-US" dirty="0" smtClean="0"/>
          </a:p>
          <a:p>
            <a:r>
              <a:rPr lang="en-US" dirty="0" err="1" smtClean="0"/>
              <a:t>Q</a:t>
            </a:r>
            <a:r>
              <a:rPr lang="en-US" baseline="-25000" dirty="0" err="1" smtClean="0"/>
              <a:t>h</a:t>
            </a:r>
            <a:r>
              <a:rPr lang="en-US" dirty="0" smtClean="0"/>
              <a:t>=0.904, Q</a:t>
            </a:r>
            <a:r>
              <a:rPr lang="en-US" sz="1600" baseline="-25000" dirty="0" smtClean="0"/>
              <a:t>v</a:t>
            </a:r>
            <a:r>
              <a:rPr lang="en-US" sz="1600" dirty="0" smtClean="0"/>
              <a:t> = 0.433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834" y="3500791"/>
            <a:ext cx="1498600" cy="1206500"/>
          </a:xfrm>
          <a:prstGeom prst="rect">
            <a:avLst/>
          </a:prstGeom>
        </p:spPr>
      </p:pic>
      <p:pic>
        <p:nvPicPr>
          <p:cNvPr id="8" name="Picture 7" descr="beta_e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" y="2844200"/>
            <a:ext cx="4306824" cy="3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99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6705600" cy="609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Injection aperture</a:t>
            </a:r>
            <a:endParaRPr lang="en-US" dirty="0">
              <a:latin typeface="Arial" charset="0"/>
            </a:endParaRPr>
          </a:p>
        </p:txBody>
      </p:sp>
      <p:pic>
        <p:nvPicPr>
          <p:cNvPr id="44052" name="Picture 4" descr="poles-CP5-mod2-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198" r="-2560"/>
          <a:stretch>
            <a:fillRect/>
          </a:stretch>
        </p:blipFill>
        <p:spPr bwMode="auto">
          <a:xfrm>
            <a:off x="1447800" y="1219199"/>
            <a:ext cx="5791200" cy="329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645275"/>
            <a:ext cx="4038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g-2 optics review - October 7,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38441" y="4933247"/>
            <a:ext cx="36728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Apertures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Inflector half-width = 9mm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Inflector half-height = 28mm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Storage volume radius = 45mm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6705600" cy="609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Mismatch</a:t>
            </a:r>
            <a:endParaRPr lang="en-US" dirty="0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645275"/>
            <a:ext cx="4038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g-2 optics review - October 7,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800" y="1371600"/>
            <a:ext cx="7086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Disparate apertures suggest varying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>
                <a:latin typeface="+mn-lt"/>
                <a:cs typeface="Symbol" charset="2"/>
              </a:rPr>
              <a:t>-functions</a:t>
            </a:r>
            <a:endParaRPr lang="en-US" dirty="0" smtClean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With mismatch of </a:t>
            </a:r>
            <a:r>
              <a:rPr lang="en-US" dirty="0" err="1" smtClean="0"/>
              <a:t>twiss</a:t>
            </a:r>
            <a:r>
              <a:rPr lang="en-US" dirty="0" smtClean="0"/>
              <a:t> parameters at inflector-ring interface, peak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&amp;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in the ring are always greater than closed ring values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62200" y="3352800"/>
            <a:ext cx="45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=&gt;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48200" y="5867400"/>
            <a:ext cx="2108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Mismatch example</a:t>
            </a:r>
            <a:endParaRPr lang="en-US" dirty="0"/>
          </a:p>
        </p:txBody>
      </p:sp>
      <p:pic>
        <p:nvPicPr>
          <p:cNvPr id="4" name="Picture 3" descr="mismatch_beta_e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76" y="2387000"/>
            <a:ext cx="4306824" cy="33280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3759200"/>
            <a:ext cx="1003300" cy="279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38400" y="5105400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Inflector exit</a:t>
            </a:r>
            <a:endParaRPr lang="en-US" sz="1400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581400" y="5029200"/>
            <a:ext cx="212308" cy="23008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atexit-dra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893722"/>
            <a:ext cx="1409700" cy="279400"/>
          </a:xfrm>
          <a:prstGeom prst="rect">
            <a:avLst/>
          </a:prstGeom>
        </p:spPr>
      </p:pic>
      <p:pic>
        <p:nvPicPr>
          <p:cNvPr id="19" name="Picture 18" descr="latexit-dra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3340100"/>
            <a:ext cx="15367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0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143000"/>
            <a:ext cx="7924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maximize transmission and capture by focusing the beam so that inflector and ring have equivalent acceptance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981200"/>
            <a:ext cx="5753100" cy="7980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3183" y="2983468"/>
            <a:ext cx="6959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maximum     in the ring depends on the matching according to  </a:t>
            </a:r>
            <a:endParaRPr lang="en-US" dirty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086100"/>
            <a:ext cx="165100" cy="2667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505200"/>
            <a:ext cx="2108200" cy="711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1107" y="4507468"/>
            <a:ext cx="71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 </a:t>
            </a:r>
            <a:endParaRPr lang="en-US" dirty="0"/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88" y="4419600"/>
            <a:ext cx="2032000" cy="6731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38200" y="5257800"/>
            <a:ext cx="630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find that inflector and ring have equivalent acceptance if </a:t>
            </a:r>
            <a:endParaRPr lang="en-US" dirty="0"/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791200"/>
            <a:ext cx="3251200" cy="317500"/>
          </a:xfrm>
          <a:prstGeom prst="rect">
            <a:avLst/>
          </a:prstGeom>
        </p:spPr>
      </p:pic>
      <p:pic>
        <p:nvPicPr>
          <p:cNvPr id="9" name="Picture 8" descr="latexit-drag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363" y="3880747"/>
            <a:ext cx="19431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28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1107" y="4736068"/>
            <a:ext cx="45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=&gt;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143000"/>
            <a:ext cx="58913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nergy acceptance of inflector and ring are equivalent if</a:t>
            </a:r>
          </a:p>
          <a:p>
            <a:endParaRPr lang="en-US" dirty="0"/>
          </a:p>
          <a:p>
            <a:r>
              <a:rPr lang="en-US" dirty="0" smtClean="0"/>
              <a:t>                                     and since </a:t>
            </a:r>
          </a:p>
          <a:p>
            <a:endParaRPr lang="en-US" dirty="0"/>
          </a:p>
          <a:p>
            <a:r>
              <a:rPr lang="en-US" dirty="0" smtClean="0"/>
              <a:t>=&gt;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02003" y="2645060"/>
            <a:ext cx="5198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Tracking simulations indicate optimal capture for</a:t>
            </a:r>
          </a:p>
          <a:p>
            <a:endParaRPr lang="en-US" dirty="0" smtClean="0"/>
          </a:p>
          <a:p>
            <a:r>
              <a:rPr lang="en-US" dirty="0" smtClean="0"/>
              <a:t>The energy acceptance follows from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2717800"/>
            <a:ext cx="647700" cy="2540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59200"/>
            <a:ext cx="2946400" cy="5080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81" y="4787900"/>
            <a:ext cx="1066800" cy="2413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84" y="2286000"/>
            <a:ext cx="1384300" cy="2540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724400"/>
            <a:ext cx="2730500" cy="10033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542282"/>
            <a:ext cx="2565400" cy="673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52600"/>
            <a:ext cx="29210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5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Channel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7" name="Picture 6" descr="injectionchann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276600"/>
            <a:ext cx="4961397" cy="20701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9031" y="1207071"/>
            <a:ext cx="7647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need to understand how to propagate distribution through injection channel so that at the inflector exit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69" y="1935166"/>
            <a:ext cx="1225381" cy="9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6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Channel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6" name="Picture 5" descr="InjectionChannelCrossSe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33800"/>
            <a:ext cx="4927600" cy="2743200"/>
          </a:xfrm>
          <a:prstGeom prst="rect">
            <a:avLst/>
          </a:prstGeom>
        </p:spPr>
      </p:pic>
      <p:pic>
        <p:nvPicPr>
          <p:cNvPr id="7" name="Picture 6" descr="injectionchann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03" y="1219200"/>
            <a:ext cx="4961397" cy="2070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1" y="1447800"/>
            <a:ext cx="396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Muons</a:t>
            </a:r>
            <a:r>
              <a:rPr lang="en-US" dirty="0" smtClean="0"/>
              <a:t> come to the end of the M5 line and then propagate through: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ole in magnet yoke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ipole fringe field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Inflector</a:t>
            </a:r>
          </a:p>
          <a:p>
            <a:r>
              <a:rPr lang="en-US" dirty="0" smtClean="0"/>
              <a:t>And exit the inflector 77 mm from the center of the dipole aperture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733800" y="1600200"/>
            <a:ext cx="10668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42672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magnetic field is near zero at the inner surface of the yoke, and rises to 1.45T between the magnet poles, over a distance of ~39cm 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334000" y="5715000"/>
            <a:ext cx="10668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410200" y="5334000"/>
            <a:ext cx="838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39cm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69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010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Magnetic field through Injection Channel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6" name="Picture 5" descr="bfield_total_along_injection_axi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17" y="1143000"/>
            <a:ext cx="4536142" cy="3505200"/>
          </a:xfrm>
          <a:prstGeom prst="rect">
            <a:avLst/>
          </a:prstGeom>
        </p:spPr>
      </p:pic>
      <p:pic>
        <p:nvPicPr>
          <p:cNvPr id="3" name="Picture 2" descr="bfield_along_injection_axi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990600"/>
            <a:ext cx="4930588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4494073"/>
            <a:ext cx="853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vertical magnetic field of the dipole and the inflector along the axis of the injection channel separately(left) and summed(right). The horizontal component is zero due to </a:t>
            </a:r>
            <a:r>
              <a:rPr lang="en-US" dirty="0" err="1" smtClean="0"/>
              <a:t>midplane</a:t>
            </a:r>
            <a:r>
              <a:rPr lang="en-US" dirty="0" smtClean="0"/>
              <a:t> symmetry. There is net steering and significant focusing</a:t>
            </a:r>
          </a:p>
          <a:p>
            <a:endParaRPr lang="en-US" dirty="0"/>
          </a:p>
          <a:p>
            <a:r>
              <a:rPr lang="en-US" dirty="0" smtClean="0"/>
              <a:t>  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- Horizontally defocusing, vertically focusing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5800" y="914400"/>
            <a:ext cx="3834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De-focusing in dipole fringe field</a:t>
            </a:r>
            <a:endParaRPr lang="en-US" sz="2000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86400"/>
            <a:ext cx="4905780" cy="54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34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/>
          </a:bodyPr>
          <a:lstStyle/>
          <a:p>
            <a:pPr marL="400050"/>
            <a:r>
              <a:rPr lang="en-US" dirty="0" smtClean="0"/>
              <a:t>Diagnostics</a:t>
            </a:r>
          </a:p>
          <a:p>
            <a:pPr marL="800100" lvl="1"/>
            <a:r>
              <a:rPr lang="en-US" dirty="0" smtClean="0"/>
              <a:t>Injection Beam Monitor System (injection line)</a:t>
            </a:r>
          </a:p>
          <a:p>
            <a:pPr marL="800100" lvl="1"/>
            <a:r>
              <a:rPr lang="en-US" dirty="0" smtClean="0"/>
              <a:t>Fiber harps (storage ring)</a:t>
            </a:r>
          </a:p>
          <a:p>
            <a:pPr marL="400050"/>
            <a:r>
              <a:rPr lang="en-US" dirty="0" smtClean="0">
                <a:solidFill>
                  <a:srgbClr val="000000"/>
                </a:solidFill>
              </a:rPr>
              <a:t>Variables</a:t>
            </a:r>
          </a:p>
          <a:p>
            <a:pPr marL="800100" lvl="1"/>
            <a:r>
              <a:rPr lang="en-US" dirty="0" smtClean="0"/>
              <a:t>M5 line final focus </a:t>
            </a:r>
            <a:r>
              <a:rPr lang="en-US" dirty="0" err="1" smtClean="0"/>
              <a:t>quadrupoles</a:t>
            </a:r>
            <a:endParaRPr lang="en-US" dirty="0" smtClean="0"/>
          </a:p>
          <a:p>
            <a:pPr marL="800100" lvl="1"/>
            <a:r>
              <a:rPr lang="en-US" dirty="0" smtClean="0">
                <a:solidFill>
                  <a:srgbClr val="000000"/>
                </a:solidFill>
              </a:rPr>
              <a:t>M5 line horizontal and vertical dipole correctors</a:t>
            </a:r>
          </a:p>
          <a:p>
            <a:pPr marL="800100" lvl="1"/>
            <a:r>
              <a:rPr lang="en-US" dirty="0" smtClean="0"/>
              <a:t>Inflector B-field</a:t>
            </a:r>
          </a:p>
          <a:p>
            <a:pPr marL="800100" lvl="1"/>
            <a:r>
              <a:rPr lang="en-US" dirty="0" smtClean="0">
                <a:solidFill>
                  <a:srgbClr val="000000"/>
                </a:solidFill>
              </a:rPr>
              <a:t>Kicker timing and amplitude (X3)</a:t>
            </a:r>
          </a:p>
          <a:p>
            <a:pPr marL="800100" lvl="1"/>
            <a:r>
              <a:rPr lang="en-US" dirty="0" smtClean="0"/>
              <a:t>Quad voltage (X4)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/>
              <a:t>Strategy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ransmission through injection line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Optimizing capture and storage in ring</a:t>
            </a:r>
            <a:endParaRPr lang="en-US" dirty="0" smtClean="0"/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07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0104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Inflector field gradient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2" name="Picture 11" descr="InflectorMengUnrotat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4660900" cy="33374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42214" y="4502900"/>
            <a:ext cx="2006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Inflector field map</a:t>
            </a:r>
            <a:endParaRPr lang="en-US" dirty="0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905000"/>
            <a:ext cx="3327400" cy="547804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173" y="2979896"/>
            <a:ext cx="2095500" cy="254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2000" y="487680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is some uncertainty regarding magnitude of the gradient in the inflector.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86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channel defocusing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90600" y="3429000"/>
            <a:ext cx="1752600" cy="15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038600" y="3352800"/>
            <a:ext cx="26670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" y="1676400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4.3m injection channel can be modeled </a:t>
            </a:r>
            <a:r>
              <a:rPr lang="en-US" dirty="0" smtClean="0"/>
              <a:t>as follows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64138" y="3048000"/>
            <a:ext cx="5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drift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906413" y="2667000"/>
            <a:ext cx="15131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 quad</a:t>
            </a:r>
          </a:p>
          <a:p>
            <a:r>
              <a:rPr lang="en-US" sz="1600" dirty="0" err="1" smtClean="0"/>
              <a:t>Q</a:t>
            </a:r>
            <a:r>
              <a:rPr lang="en-US" sz="1600" baseline="-25000" dirty="0" err="1" smtClean="0"/>
              <a:t>fringe</a:t>
            </a:r>
            <a:r>
              <a:rPr lang="en-US" sz="1600" dirty="0" smtClean="0"/>
              <a:t>(k=-0.36)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437851" y="3733800"/>
            <a:ext cx="69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1.6m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01056" y="3810000"/>
            <a:ext cx="64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1.3m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890794" y="3810000"/>
            <a:ext cx="64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1.7m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856716" y="2667000"/>
            <a:ext cx="13154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 quad</a:t>
            </a:r>
          </a:p>
          <a:p>
            <a:r>
              <a:rPr lang="en-US" sz="1600" dirty="0" err="1" smtClean="0"/>
              <a:t>Q</a:t>
            </a:r>
            <a:r>
              <a:rPr lang="en-US" sz="1600" baseline="-25000" dirty="0" err="1" smtClean="0"/>
              <a:t>inf</a:t>
            </a:r>
            <a:r>
              <a:rPr lang="en-US" sz="1600" dirty="0" smtClean="0"/>
              <a:t>(k=-0.16)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799286" y="4502900"/>
            <a:ext cx="23729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Dipole fringe and inflector overlap</a:t>
            </a:r>
            <a:endParaRPr lang="en-US" sz="16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4419600" y="3810000"/>
            <a:ext cx="1524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2819400" y="3276600"/>
            <a:ext cx="1676400" cy="457200"/>
          </a:xfrm>
          <a:prstGeom prst="roundRect">
            <a:avLst/>
          </a:prstGeom>
          <a:solidFill>
            <a:srgbClr val="FF00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19200" y="5562600"/>
            <a:ext cx="645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Or we can compute the transfer maps numerically by trackin</a:t>
            </a:r>
            <a:r>
              <a:rPr lang="en-US" dirty="0" smtClean="0"/>
              <a:t>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593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eta_eta_compare-18mm-WG-vs-unif-inflect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0"/>
            <a:ext cx="4891054" cy="377945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6452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98036" y="2209800"/>
            <a:ext cx="1197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18mm inflector</a:t>
            </a:r>
            <a:endParaRPr lang="en-US" sz="12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912113"/>
              </p:ext>
            </p:extLst>
          </p:nvPr>
        </p:nvGraphicFramePr>
        <p:xfrm>
          <a:off x="437327" y="4546601"/>
          <a:ext cx="8020873" cy="1473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266"/>
                <a:gridCol w="801007"/>
                <a:gridCol w="685800"/>
                <a:gridCol w="762000"/>
                <a:gridCol w="762000"/>
                <a:gridCol w="609600"/>
                <a:gridCol w="609600"/>
                <a:gridCol w="762000"/>
                <a:gridCol w="762000"/>
                <a:gridCol w="609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inflector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 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x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endParaRPr lang="en-US" sz="1400" baseline="-25000" dirty="0" smtClean="0">
                        <a:latin typeface="+mn-lt"/>
                        <a:cs typeface="Symbol" charset="2"/>
                      </a:endParaRPr>
                    </a:p>
                    <a:p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baseline="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sz="1400" dirty="0" err="1" smtClean="0">
                          <a:latin typeface="+mn-lt"/>
                          <a:cs typeface="Symbol" charset="2"/>
                        </a:rPr>
                        <a:t>'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endParaRPr lang="en-US" sz="1400" baseline="-25000" dirty="0" smtClean="0">
                        <a:latin typeface="+mn-lt"/>
                        <a:cs typeface="Symbol" charset="2"/>
                      </a:endParaRPr>
                    </a:p>
                    <a:p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baseline="0" dirty="0" smtClean="0">
                        <a:latin typeface="Symbol" charset="2"/>
                        <a:cs typeface="Symbol" charset="2"/>
                      </a:endParaRPr>
                    </a:p>
                    <a:p>
                      <a:endParaRPr lang="en-US" sz="1400" baseline="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 (exit)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(exit)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endParaRPr lang="en-US" sz="1400" baseline="-25000" dirty="0" smtClean="0">
                        <a:latin typeface="+mn-lt"/>
                        <a:cs typeface="Symbol" charset="2"/>
                      </a:endParaRPr>
                    </a:p>
                    <a:p>
                      <a:r>
                        <a:rPr lang="en-US" sz="1400" dirty="0" smtClean="0">
                          <a:latin typeface="+mn-lt"/>
                          <a:cs typeface="Symbol" charset="2"/>
                        </a:rPr>
                        <a:t>(exit)</a:t>
                      </a:r>
                      <a:endParaRPr lang="en-US" sz="1400" dirty="0">
                        <a:latin typeface="+mn-lt"/>
                        <a:cs typeface="Symbol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E821(WG </a:t>
                      </a:r>
                      <a:r>
                        <a:rPr lang="en-US" sz="1400" dirty="0" err="1" smtClean="0"/>
                        <a:t>inf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53.1 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15.9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3.96 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3.53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1.5m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E821(</a:t>
                      </a:r>
                      <a:r>
                        <a:rPr lang="en-US" sz="1400" dirty="0" err="1" smtClean="0"/>
                        <a:t>unif-inf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37.72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10.82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0.958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1.5m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70750" y="272903"/>
            <a:ext cx="424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Propagating </a:t>
            </a:r>
            <a:r>
              <a:rPr lang="en-US" dirty="0" smtClean="0">
                <a:latin typeface="Symbol" charset="2"/>
                <a:cs typeface="Symbol" charset="2"/>
              </a:rPr>
              <a:t>b </a:t>
            </a:r>
            <a:r>
              <a:rPr lang="en-US" dirty="0" smtClean="0">
                <a:latin typeface="+mn-lt"/>
                <a:cs typeface="Symbol" charset="2"/>
              </a:rPr>
              <a:t>through injection channel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21336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Match at entrance to magnet iron, depends on inflector gradient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Extremes are indicated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295400" y="1676400"/>
            <a:ext cx="1005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2% gradient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0" y="2895600"/>
            <a:ext cx="869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 gradient</a:t>
            </a:r>
            <a:endParaRPr lang="en-US" sz="12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143000" y="2590800"/>
            <a:ext cx="1295400" cy="0"/>
          </a:xfrm>
          <a:prstGeom prst="straightConnector1">
            <a:avLst/>
          </a:prstGeom>
          <a:ln w="3175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362200" y="2590800"/>
            <a:ext cx="865632" cy="0"/>
          </a:xfrm>
          <a:prstGeom prst="straightConnector1">
            <a:avLst/>
          </a:prstGeom>
          <a:ln w="3175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200400" y="2590800"/>
            <a:ext cx="1258824" cy="0"/>
          </a:xfrm>
          <a:prstGeom prst="straightConnector1">
            <a:avLst/>
          </a:prstGeom>
          <a:ln w="3175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21026" y="2209800"/>
            <a:ext cx="1545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Hole through iron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2514600" y="2667000"/>
            <a:ext cx="56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fringe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27512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295400" y="6645275"/>
            <a:ext cx="6781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0" y="2895600"/>
            <a:ext cx="3657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Larger aperture inflector requires</a:t>
            </a:r>
          </a:p>
          <a:p>
            <a:r>
              <a:rPr lang="en-US" dirty="0"/>
              <a:t>a</a:t>
            </a:r>
            <a:r>
              <a:rPr lang="en-US" dirty="0" smtClean="0"/>
              <a:t>djustment of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incident offset and angle (to center beam in aperture)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Symbol" charset="2"/>
                <a:cs typeface="Symbol" charset="2"/>
              </a:rPr>
              <a:t>b,h</a:t>
            </a:r>
            <a:r>
              <a:rPr lang="en-US" dirty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latin typeface="+mn-lt"/>
                <a:cs typeface="Symbol" charset="2"/>
              </a:rPr>
              <a:t>functions at inflector exit</a:t>
            </a:r>
            <a:endParaRPr lang="en-US" dirty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kicker field </a:t>
            </a:r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Larger aperture inflector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1" name="Picture 10" descr="inj_traj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532503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71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eta_eta_inj_36mmin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753" y="1752600"/>
            <a:ext cx="4110647" cy="308298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6452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29955" y="2743200"/>
            <a:ext cx="162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36mm inflector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751156"/>
              </p:ext>
            </p:extLst>
          </p:nvPr>
        </p:nvGraphicFramePr>
        <p:xfrm>
          <a:off x="381000" y="5029200"/>
          <a:ext cx="8020873" cy="1102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266"/>
                <a:gridCol w="801007"/>
                <a:gridCol w="685800"/>
                <a:gridCol w="762000"/>
                <a:gridCol w="762000"/>
                <a:gridCol w="609600"/>
                <a:gridCol w="609600"/>
                <a:gridCol w="762000"/>
                <a:gridCol w="762000"/>
                <a:gridCol w="609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inflector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 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x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endParaRPr lang="en-US" sz="1400" baseline="-25000" dirty="0" smtClean="0">
                        <a:latin typeface="+mn-lt"/>
                        <a:cs typeface="Symbol" charset="2"/>
                      </a:endParaRPr>
                    </a:p>
                    <a:p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baseline="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sz="1400" dirty="0" err="1" smtClean="0">
                          <a:latin typeface="+mn-lt"/>
                          <a:cs typeface="Symbol" charset="2"/>
                        </a:rPr>
                        <a:t>'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endParaRPr lang="en-US" sz="1400" baseline="-25000" dirty="0" smtClean="0">
                        <a:latin typeface="+mn-lt"/>
                        <a:cs typeface="Symbol" charset="2"/>
                      </a:endParaRPr>
                    </a:p>
                    <a:p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baseline="0" dirty="0" smtClean="0">
                        <a:latin typeface="Symbol" charset="2"/>
                        <a:cs typeface="Symbol" charset="2"/>
                      </a:endParaRPr>
                    </a:p>
                    <a:p>
                      <a:endParaRPr lang="en-US" sz="1400" baseline="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 (exit)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(exit)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endParaRPr lang="en-US" sz="1400" baseline="-25000" dirty="0" smtClean="0">
                        <a:latin typeface="+mn-lt"/>
                        <a:cs typeface="Symbol" charset="2"/>
                      </a:endParaRPr>
                    </a:p>
                    <a:p>
                      <a:r>
                        <a:rPr lang="en-US" sz="1400" dirty="0" smtClean="0">
                          <a:latin typeface="+mn-lt"/>
                          <a:cs typeface="Symbol" charset="2"/>
                        </a:rPr>
                        <a:t>(exit)</a:t>
                      </a:r>
                      <a:endParaRPr lang="en-US" sz="1400" dirty="0">
                        <a:latin typeface="+mn-lt"/>
                        <a:cs typeface="Symbol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36mm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41.8 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11.2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1.2 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5.2m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-1.34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16m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2m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70750" y="272903"/>
            <a:ext cx="424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Propagating </a:t>
            </a:r>
            <a:r>
              <a:rPr lang="en-US" dirty="0" smtClean="0">
                <a:latin typeface="Symbol" charset="2"/>
                <a:cs typeface="Symbol" charset="2"/>
              </a:rPr>
              <a:t>b </a:t>
            </a:r>
            <a:r>
              <a:rPr lang="en-US" dirty="0" smtClean="0">
                <a:latin typeface="+mn-lt"/>
                <a:cs typeface="Symbol" charset="2"/>
              </a:rPr>
              <a:t>through injection channel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202" y="1217567"/>
            <a:ext cx="3340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a larger aperture inflector, 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>
                <a:latin typeface="+mn-lt"/>
                <a:cs typeface="Symbol" charset="2"/>
              </a:rPr>
              <a:t>x</a:t>
            </a:r>
            <a:r>
              <a:rPr lang="en-US" baseline="-25000" dirty="0" smtClean="0">
                <a:latin typeface="+mn-lt"/>
                <a:cs typeface="Symbol" charset="2"/>
              </a:rPr>
              <a:t> </a:t>
            </a:r>
            <a:r>
              <a:rPr lang="en-US" dirty="0" smtClean="0">
                <a:latin typeface="+mn-lt"/>
                <a:cs typeface="Symbol" charset="2"/>
              </a:rPr>
              <a:t>increases to 5m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h </a:t>
            </a:r>
            <a:r>
              <a:rPr lang="en-US" dirty="0" smtClean="0">
                <a:latin typeface="+mn-lt"/>
                <a:cs typeface="Symbol" charset="2"/>
              </a:rPr>
              <a:t>Increases to 2m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3962400"/>
            <a:ext cx="3335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(assume zero gradient in inflector)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903151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650" y="1189672"/>
            <a:ext cx="74217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view of various tradeoffs, identification of optimum focusing, angle and offset at entrance to injection channel, kicker field</a:t>
            </a:r>
            <a:r>
              <a:rPr lang="en-US" dirty="0"/>
              <a:t> </a:t>
            </a:r>
            <a:r>
              <a:rPr lang="en-US" dirty="0" smtClean="0"/>
              <a:t>and timing, quad voltage, etc. are best determined by simulation. </a:t>
            </a:r>
          </a:p>
          <a:p>
            <a:r>
              <a:rPr lang="en-US" dirty="0" smtClean="0"/>
              <a:t>The simulation requires a model</a:t>
            </a:r>
          </a:p>
          <a:p>
            <a:r>
              <a:rPr lang="en-US" dirty="0"/>
              <a:t> </a:t>
            </a:r>
            <a:r>
              <a:rPr lang="en-US" dirty="0" smtClean="0"/>
              <a:t>  We have developed both a GEANT based model and a BMAD model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124200"/>
            <a:ext cx="861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</a:t>
            </a:r>
            <a:r>
              <a:rPr lang="en-US" dirty="0" smtClean="0"/>
              <a:t>njection channel (yoke, fringe, inflector) characterized in terms of field maps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</a:t>
            </a:r>
            <a:r>
              <a:rPr lang="en-US" dirty="0" smtClean="0"/>
              <a:t>ultiple scattering in the coils overlapping the entrance and exit of the inflector (effectively increasing </a:t>
            </a:r>
            <a:r>
              <a:rPr lang="en-US" dirty="0" err="1" smtClean="0"/>
              <a:t>emittance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Kicker field map based on real plate geometry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Quadrupole</a:t>
            </a:r>
            <a:r>
              <a:rPr lang="en-US" dirty="0" smtClean="0"/>
              <a:t> fields represented by </a:t>
            </a:r>
            <a:r>
              <a:rPr lang="en-US" dirty="0" err="1" smtClean="0"/>
              <a:t>multipole</a:t>
            </a:r>
            <a:r>
              <a:rPr lang="en-US" dirty="0" smtClean="0"/>
              <a:t> expansion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Multiple scattering of </a:t>
            </a:r>
            <a:r>
              <a:rPr lang="en-US" dirty="0" err="1" smtClean="0"/>
              <a:t>muons</a:t>
            </a:r>
            <a:r>
              <a:rPr lang="en-US" dirty="0" smtClean="0"/>
              <a:t> that enter storage region through quad plates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Collimators define storage region aperture</a:t>
            </a:r>
          </a:p>
          <a:p>
            <a:endParaRPr lang="en-US" sz="1600" i="1" dirty="0" smtClean="0"/>
          </a:p>
          <a:p>
            <a:r>
              <a:rPr lang="en-US" sz="1600" i="1" dirty="0" err="1" smtClean="0"/>
              <a:t>Muons</a:t>
            </a:r>
            <a:r>
              <a:rPr lang="en-US" sz="1600" i="1" dirty="0" smtClean="0"/>
              <a:t> that hit the inner walls of the inflector or the storage ring collimators are assumed </a:t>
            </a:r>
            <a:r>
              <a:rPr lang="en-US" sz="1600" b="1" i="1" dirty="0" smtClean="0"/>
              <a:t>lost</a:t>
            </a:r>
          </a:p>
          <a:p>
            <a:r>
              <a:rPr lang="en-US" sz="1600" i="1" dirty="0" err="1" smtClean="0"/>
              <a:t>Muons</a:t>
            </a:r>
            <a:r>
              <a:rPr lang="en-US" sz="1600" i="1" dirty="0" smtClean="0"/>
              <a:t> that survive 20 turns are </a:t>
            </a:r>
            <a:r>
              <a:rPr lang="en-US" sz="1600" b="1" i="1" dirty="0" smtClean="0">
                <a:solidFill>
                  <a:schemeClr val="tx2">
                    <a:lumMod val="75000"/>
                  </a:schemeClr>
                </a:solidFill>
              </a:rPr>
              <a:t>captured</a:t>
            </a:r>
            <a:r>
              <a:rPr lang="en-US" sz="1600" i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endParaRPr lang="en-US" sz="16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057400" y="6645275"/>
            <a:ext cx="5410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Injection Simulation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44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distribution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g-2 optics review - October 7, 2014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838200"/>
            <a:ext cx="2667000" cy="259886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26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581400" y="1981200"/>
            <a:ext cx="2438400" cy="457200"/>
          </a:xfrm>
          <a:prstGeom prst="straightConnector1">
            <a:avLst/>
          </a:prstGeom>
          <a:ln w="3175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1000" y="129540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MARS and G4beamline used to simulate pion production, focusing by Lithium lens, collection of </a:t>
            </a:r>
            <a:r>
              <a:rPr lang="en-US" dirty="0" err="1" smtClean="0"/>
              <a:t>muons</a:t>
            </a:r>
            <a:r>
              <a:rPr lang="en-US" dirty="0" smtClean="0"/>
              <a:t> from pion decay and transport to ring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latin typeface="Symbol" charset="2"/>
                <a:cs typeface="Symbol" charset="2"/>
              </a:rPr>
              <a:t>dE</a:t>
            </a:r>
            <a:r>
              <a:rPr lang="en-US" dirty="0">
                <a:latin typeface="Symbol" charset="2"/>
                <a:cs typeface="Symbol" charset="2"/>
              </a:rPr>
              <a:t>/E </a:t>
            </a:r>
            <a:r>
              <a:rPr lang="en-US" dirty="0" smtClean="0">
                <a:latin typeface="Symbol" charset="2"/>
                <a:cs typeface="Symbol" charset="2"/>
              </a:rPr>
              <a:t>&lt; 2%</a:t>
            </a:r>
            <a:endParaRPr lang="en-US" dirty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baseline="-25000" dirty="0" smtClean="0">
                <a:latin typeface="Symbol" charset="2"/>
                <a:cs typeface="Symbol" charset="2"/>
              </a:rPr>
              <a:t>0</a:t>
            </a:r>
            <a:r>
              <a:rPr lang="en-US" dirty="0" smtClean="0">
                <a:latin typeface="Symbol" charset="2"/>
                <a:cs typeface="Symbol" charset="2"/>
              </a:rPr>
              <a:t> ~ 50 </a:t>
            </a:r>
            <a:r>
              <a:rPr lang="en-US" dirty="0">
                <a:latin typeface="Arial"/>
                <a:cs typeface="Arial"/>
              </a:rPr>
              <a:t>mm-</a:t>
            </a:r>
            <a:r>
              <a:rPr lang="en-US" dirty="0" err="1">
                <a:latin typeface="Arial"/>
                <a:cs typeface="Arial"/>
              </a:rPr>
              <a:t>mrad</a:t>
            </a:r>
            <a:r>
              <a:rPr lang="en-US" dirty="0">
                <a:latin typeface="Symbol" charset="2"/>
                <a:cs typeface="Symbol" charset="2"/>
              </a:rPr>
              <a:t> 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3581400"/>
            <a:ext cx="766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raw distribution is the starting point for simulation of injection into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82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60198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Initialization of Injection Simulation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1066801"/>
            <a:ext cx="8229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Compute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>
                <a:latin typeface="Arial"/>
                <a:cs typeface="Arial"/>
              </a:rPr>
              <a:t>-matrix of the raw distribution. Extract </a:t>
            </a:r>
            <a:r>
              <a:rPr lang="en-US" dirty="0" smtClean="0">
                <a:latin typeface="Symbol" charset="2"/>
                <a:cs typeface="Symbol" charset="2"/>
              </a:rPr>
              <a:t>e, 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>
                <a:latin typeface="+mn-lt"/>
                <a:cs typeface="Symbol" charset="2"/>
              </a:rPr>
              <a:t>x</a:t>
            </a:r>
            <a:r>
              <a:rPr lang="en-US" dirty="0" err="1" smtClean="0">
                <a:latin typeface="Symbol" charset="2"/>
                <a:cs typeface="Symbol" charset="2"/>
              </a:rPr>
              <a:t>,b</a:t>
            </a:r>
            <a:r>
              <a:rPr lang="en-US" baseline="-25000" dirty="0" err="1" smtClean="0">
                <a:latin typeface="+mn-lt"/>
                <a:cs typeface="Symbol" charset="2"/>
              </a:rPr>
              <a:t>y</a:t>
            </a:r>
            <a:r>
              <a:rPr lang="en-US" dirty="0" err="1" smtClean="0">
                <a:latin typeface="Symbol" charset="2"/>
                <a:cs typeface="Symbol" charset="2"/>
              </a:rPr>
              <a:t>,a</a:t>
            </a:r>
            <a:r>
              <a:rPr lang="en-US" baseline="-25000" dirty="0" err="1" smtClean="0">
                <a:latin typeface="+mn-lt"/>
                <a:cs typeface="Symbol" charset="2"/>
              </a:rPr>
              <a:t>x</a:t>
            </a:r>
            <a:r>
              <a:rPr lang="en-US" dirty="0" err="1" smtClean="0">
                <a:latin typeface="Symbol" charset="2"/>
                <a:cs typeface="Symbol" charset="2"/>
              </a:rPr>
              <a:t>,a</a:t>
            </a:r>
            <a:r>
              <a:rPr lang="en-US" baseline="-25000" dirty="0" err="1" smtClean="0">
                <a:latin typeface="+mn-lt"/>
                <a:cs typeface="Symbol" charset="2"/>
              </a:rPr>
              <a:t>y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err="1">
                <a:latin typeface="Symbol" charset="2"/>
                <a:cs typeface="Symbol" charset="2"/>
              </a:rPr>
              <a:t>h,d</a:t>
            </a:r>
            <a:endParaRPr lang="en-US" dirty="0" smtClean="0">
              <a:latin typeface="Symbol" charset="2"/>
              <a:cs typeface="Symbol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Create matrix R(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>
                <a:latin typeface="+mn-lt"/>
                <a:cs typeface="Symbol" charset="2"/>
              </a:rPr>
              <a:t>raw</a:t>
            </a:r>
            <a:r>
              <a:rPr lang="en-US" dirty="0">
                <a:latin typeface="+mn-lt"/>
                <a:cs typeface="Symbol" charset="2"/>
              </a:rPr>
              <a:t> </a:t>
            </a:r>
            <a:r>
              <a:rPr lang="en-US" dirty="0" smtClean="0">
                <a:latin typeface="+mn-lt"/>
                <a:cs typeface="Symbol" charset="2"/>
              </a:rPr>
              <a:t>&gt; 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>
                <a:latin typeface="+mn-lt"/>
                <a:cs typeface="Symbol" charset="2"/>
              </a:rPr>
              <a:t>inf</a:t>
            </a:r>
            <a:r>
              <a:rPr lang="en-US" dirty="0" smtClean="0">
                <a:latin typeface="+mn-lt"/>
                <a:cs typeface="Symbol" charset="2"/>
              </a:rPr>
              <a:t>) </a:t>
            </a:r>
            <a:endParaRPr lang="en-US" dirty="0" smtClean="0">
              <a:latin typeface="Symbol" charset="2"/>
              <a:cs typeface="Symbol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Compute matrix R(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>
                <a:cs typeface="Symbol" charset="2"/>
              </a:rPr>
              <a:t>M5 </a:t>
            </a:r>
            <a:r>
              <a:rPr lang="en-US" dirty="0" smtClean="0">
                <a:cs typeface="Symbol" charset="2"/>
              </a:rPr>
              <a:t>&gt; 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>
                <a:cs typeface="Symbol" charset="2"/>
              </a:rPr>
              <a:t>inf</a:t>
            </a:r>
            <a:r>
              <a:rPr lang="en-US" dirty="0" smtClean="0">
                <a:latin typeface="Arial"/>
                <a:cs typeface="Arial"/>
              </a:rPr>
              <a:t>) for propagation from end of M5 line through injection channel to the inflector exit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Transform raw distribution as follows: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>
                <a:latin typeface="Arial"/>
                <a:cs typeface="Arial"/>
              </a:rPr>
              <a:t>X</a:t>
            </a:r>
            <a:r>
              <a:rPr lang="en-US" baseline="-25000" dirty="0" err="1" smtClean="0">
                <a:latin typeface="Arial"/>
                <a:cs typeface="Arial"/>
              </a:rPr>
              <a:t>start</a:t>
            </a:r>
            <a:r>
              <a:rPr lang="en-US" baseline="-25000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= R</a:t>
            </a:r>
            <a:r>
              <a:rPr lang="en-US" dirty="0">
                <a:latin typeface="Arial"/>
                <a:cs typeface="Arial"/>
              </a:rPr>
              <a:t>(</a:t>
            </a:r>
            <a:r>
              <a:rPr lang="en-US" dirty="0" err="1">
                <a:latin typeface="Symbol" charset="2"/>
                <a:cs typeface="Symbol" charset="2"/>
              </a:rPr>
              <a:t>b</a:t>
            </a:r>
            <a:r>
              <a:rPr lang="en-US" baseline="-25000" dirty="0" err="1">
                <a:cs typeface="Symbol" charset="2"/>
              </a:rPr>
              <a:t>raw</a:t>
            </a:r>
            <a:r>
              <a:rPr lang="en-US" dirty="0">
                <a:cs typeface="Symbol" charset="2"/>
              </a:rPr>
              <a:t> &gt; </a:t>
            </a:r>
            <a:r>
              <a:rPr lang="en-US" dirty="0" err="1">
                <a:latin typeface="Symbol" charset="2"/>
                <a:cs typeface="Symbol" charset="2"/>
              </a:rPr>
              <a:t>b</a:t>
            </a:r>
            <a:r>
              <a:rPr lang="en-US" baseline="-25000" dirty="0" err="1">
                <a:cs typeface="Symbol" charset="2"/>
              </a:rPr>
              <a:t>inf</a:t>
            </a:r>
            <a:r>
              <a:rPr lang="en-US" dirty="0" smtClean="0">
                <a:cs typeface="Symbol" charset="2"/>
              </a:rPr>
              <a:t>) </a:t>
            </a:r>
            <a:r>
              <a:rPr lang="en-US" dirty="0" smtClean="0">
                <a:latin typeface="Arial"/>
                <a:cs typeface="Arial"/>
              </a:rPr>
              <a:t>R</a:t>
            </a:r>
            <a:r>
              <a:rPr lang="en-US" baseline="30000" dirty="0" smtClean="0">
                <a:latin typeface="Arial"/>
                <a:cs typeface="Arial"/>
              </a:rPr>
              <a:t>-1</a:t>
            </a:r>
            <a:r>
              <a:rPr lang="en-US" dirty="0" smtClean="0">
                <a:latin typeface="Arial"/>
                <a:cs typeface="Arial"/>
              </a:rPr>
              <a:t>(</a:t>
            </a:r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baseline="-25000" dirty="0">
                <a:cs typeface="Symbol" charset="2"/>
              </a:rPr>
              <a:t>M5 </a:t>
            </a:r>
            <a:r>
              <a:rPr lang="en-US" dirty="0">
                <a:cs typeface="Symbol" charset="2"/>
              </a:rPr>
              <a:t>&gt; </a:t>
            </a:r>
            <a:r>
              <a:rPr lang="en-US" dirty="0" err="1">
                <a:latin typeface="Symbol" charset="2"/>
                <a:cs typeface="Symbol" charset="2"/>
              </a:rPr>
              <a:t>b</a:t>
            </a:r>
            <a:r>
              <a:rPr lang="en-US" baseline="-25000" dirty="0" err="1">
                <a:cs typeface="Symbol" charset="2"/>
              </a:rPr>
              <a:t>inf</a:t>
            </a:r>
            <a:r>
              <a:rPr lang="en-US" dirty="0" smtClean="0">
                <a:latin typeface="Arial"/>
                <a:cs typeface="Arial"/>
              </a:rPr>
              <a:t>) </a:t>
            </a:r>
            <a:r>
              <a:rPr lang="en-US" dirty="0" err="1" smtClean="0">
                <a:latin typeface="Arial"/>
                <a:cs typeface="Arial"/>
              </a:rPr>
              <a:t>X</a:t>
            </a:r>
            <a:r>
              <a:rPr lang="en-US" baseline="-25000" dirty="0" err="1" smtClean="0">
                <a:latin typeface="Arial"/>
                <a:cs typeface="Arial"/>
              </a:rPr>
              <a:t>raw</a:t>
            </a:r>
            <a:r>
              <a:rPr lang="en-US" dirty="0" smtClean="0">
                <a:latin typeface="Arial"/>
                <a:cs typeface="Arial"/>
              </a:rPr>
              <a:t> </a:t>
            </a:r>
            <a:endParaRPr lang="en-US" dirty="0" smtClean="0">
              <a:latin typeface="Symbol" charset="2"/>
              <a:cs typeface="Symbol" charset="2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The </a:t>
            </a:r>
            <a:r>
              <a:rPr lang="en-US" dirty="0">
                <a:latin typeface="Arial"/>
                <a:cs typeface="Arial"/>
              </a:rPr>
              <a:t>distribution </a:t>
            </a:r>
            <a:r>
              <a:rPr lang="en-US" dirty="0" err="1" smtClean="0">
                <a:latin typeface="Arial"/>
                <a:cs typeface="Arial"/>
              </a:rPr>
              <a:t>X</a:t>
            </a:r>
            <a:r>
              <a:rPr lang="en-US" baseline="-25000" dirty="0" err="1" smtClean="0">
                <a:latin typeface="Arial"/>
                <a:cs typeface="Arial"/>
              </a:rPr>
              <a:t>start</a:t>
            </a:r>
            <a:r>
              <a:rPr lang="en-US" baseline="-25000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 tracked to the inflector exit will have the desired 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>
                <a:latin typeface="+mn-lt"/>
                <a:cs typeface="Symbol" charset="2"/>
              </a:rPr>
              <a:t>inf</a:t>
            </a:r>
            <a:r>
              <a:rPr lang="en-US" dirty="0" err="1" smtClean="0">
                <a:latin typeface="Symbol" charset="2"/>
                <a:cs typeface="Symbol" charset="2"/>
              </a:rPr>
              <a:t>,a</a:t>
            </a:r>
            <a:r>
              <a:rPr lang="en-US" baseline="-25000" dirty="0" err="1" smtClean="0">
                <a:latin typeface="+mn-lt"/>
                <a:cs typeface="Symbol" charset="2"/>
              </a:rPr>
              <a:t>inf</a:t>
            </a:r>
            <a:r>
              <a:rPr lang="en-US" dirty="0" err="1" smtClean="0">
                <a:latin typeface="Symbol" charset="2"/>
                <a:cs typeface="Symbol" charset="2"/>
              </a:rPr>
              <a:t>,h</a:t>
            </a:r>
            <a:r>
              <a:rPr lang="en-US" baseline="-25000" dirty="0" err="1" smtClean="0">
                <a:latin typeface="+mn-lt"/>
                <a:cs typeface="Symbol" charset="2"/>
              </a:rPr>
              <a:t>inf</a:t>
            </a:r>
            <a:endParaRPr lang="en-US" dirty="0" smtClean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Set initial offset and angle with respect to reference trajector</a:t>
            </a:r>
            <a:r>
              <a:rPr lang="en-US" dirty="0">
                <a:latin typeface="Arial"/>
                <a:cs typeface="Arial"/>
              </a:rPr>
              <a:t>y</a:t>
            </a:r>
            <a:endParaRPr lang="en-US" dirty="0" smtClean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Set inflector field, kicker field, pulse width, quad voltage etc.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Track </a:t>
            </a:r>
            <a:r>
              <a:rPr lang="en-US" dirty="0" err="1" smtClean="0">
                <a:latin typeface="Arial"/>
                <a:cs typeface="Arial"/>
              </a:rPr>
              <a:t>muons</a:t>
            </a:r>
            <a:r>
              <a:rPr lang="en-US" dirty="0" smtClean="0">
                <a:latin typeface="Arial"/>
                <a:cs typeface="Arial"/>
              </a:rPr>
              <a:t> through injection channel into and around the ring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   </a:t>
            </a:r>
            <a:r>
              <a:rPr lang="en-US" dirty="0" err="1" smtClean="0">
                <a:latin typeface="Arial"/>
                <a:cs typeface="Arial"/>
              </a:rPr>
              <a:t>Muons</a:t>
            </a:r>
            <a:r>
              <a:rPr lang="en-US" dirty="0" smtClean="0">
                <a:latin typeface="Arial"/>
                <a:cs typeface="Arial"/>
              </a:rPr>
              <a:t> that survive 20 turns are </a:t>
            </a:r>
            <a:r>
              <a:rPr lang="en-US" i="1" dirty="0" smtClean="0">
                <a:latin typeface="Arial"/>
                <a:cs typeface="Arial"/>
              </a:rPr>
              <a:t>stored </a:t>
            </a:r>
            <a:r>
              <a:rPr lang="en-US" dirty="0" smtClean="0">
                <a:latin typeface="Arial"/>
                <a:cs typeface="Arial"/>
              </a:rPr>
              <a:t> </a:t>
            </a:r>
            <a:endParaRPr lang="en-US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88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eta_inj-18mminf-gradi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600200"/>
            <a:ext cx="4724400" cy="3650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60198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Initialization of </a:t>
            </a:r>
            <a:r>
              <a:rPr lang="en-US" dirty="0" err="1" smtClean="0"/>
              <a:t>Muon</a:t>
            </a:r>
            <a:r>
              <a:rPr lang="en-US" dirty="0" smtClean="0"/>
              <a:t> Distribution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00200"/>
            <a:ext cx="3962400" cy="4101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990600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Raw distribution projected to match point just upstream of entrance to ring magnet iron</a:t>
            </a:r>
            <a:endParaRPr lang="en-US" sz="16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165032"/>
              </p:ext>
            </p:extLst>
          </p:nvPr>
        </p:nvGraphicFramePr>
        <p:xfrm>
          <a:off x="914400" y="5791199"/>
          <a:ext cx="7145172" cy="838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2356"/>
                <a:gridCol w="924300"/>
                <a:gridCol w="791360"/>
                <a:gridCol w="879289"/>
                <a:gridCol w="879289"/>
                <a:gridCol w="879289"/>
                <a:gridCol w="879289"/>
              </a:tblGrid>
              <a:tr h="4885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inflector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 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x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 (exit)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(exit)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</a:tr>
              <a:tr h="34965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E821(WG </a:t>
                      </a:r>
                      <a:r>
                        <a:rPr lang="en-US" sz="1400" dirty="0" err="1" smtClean="0"/>
                        <a:t>inf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53.1 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15.9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3.96 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3.53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1.5m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10m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029200" y="5029200"/>
            <a:ext cx="3593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/>
              <a:t>x</a:t>
            </a:r>
            <a:r>
              <a:rPr lang="en-US" baseline="-25000" dirty="0" smtClean="0"/>
              <a:t> </a:t>
            </a:r>
            <a:r>
              <a:rPr lang="en-US" dirty="0" smtClean="0"/>
              <a:t>=1.5m,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 </a:t>
            </a:r>
            <a:r>
              <a:rPr lang="en-US" dirty="0" smtClean="0"/>
              <a:t>=10m at inflector exit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904680" y="1490246"/>
            <a:ext cx="3629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Propagation through injection channel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7184236" y="3152001"/>
            <a:ext cx="1197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18mm inflector</a:t>
            </a:r>
            <a:endParaRPr lang="en-US" sz="12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053360" y="3533001"/>
            <a:ext cx="1295400" cy="0"/>
          </a:xfrm>
          <a:prstGeom prst="straightConnector1">
            <a:avLst/>
          </a:prstGeom>
          <a:ln w="3175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272560" y="3533001"/>
            <a:ext cx="865632" cy="0"/>
          </a:xfrm>
          <a:prstGeom prst="straightConnector1">
            <a:avLst/>
          </a:prstGeom>
          <a:ln w="3175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110760" y="3533001"/>
            <a:ext cx="1295400" cy="0"/>
          </a:xfrm>
          <a:prstGeom prst="straightConnector1">
            <a:avLst/>
          </a:prstGeom>
          <a:ln w="3175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031386" y="3152001"/>
            <a:ext cx="1545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Hole through iron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6424960" y="3609201"/>
            <a:ext cx="56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fringe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1405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gm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038"/>
            <a:ext cx="8466845" cy="654256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6452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76714" y="63500"/>
            <a:ext cx="2794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Evolution over first 20 turns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74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524000" y="6356350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5" name="Picture 4" descr="M5-line-f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5838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35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param2-beta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06200"/>
            <a:ext cx="4306824" cy="332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5690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17506" y="-7725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98182" y="152400"/>
            <a:ext cx="365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Tuning</a:t>
            </a:r>
            <a:r>
              <a:rPr lang="en-US" sz="2400" dirty="0"/>
              <a:t>: kick, </a:t>
            </a:r>
            <a:r>
              <a:rPr lang="en-US" sz="2400" dirty="0" err="1" smtClean="0">
                <a:latin typeface="Symbol" charset="2"/>
                <a:cs typeface="Symbol" charset="2"/>
              </a:rPr>
              <a:t>b</a:t>
            </a:r>
            <a:r>
              <a:rPr lang="en-US" sz="2400" baseline="-25000" dirty="0" err="1" smtClean="0"/>
              <a:t>x</a:t>
            </a:r>
            <a:r>
              <a:rPr lang="en-US" sz="2400" dirty="0"/>
              <a:t>, </a:t>
            </a:r>
            <a:r>
              <a:rPr lang="en-US" sz="2400" dirty="0" smtClean="0">
                <a:latin typeface="Symbol" charset="2"/>
                <a:cs typeface="Symbol" charset="2"/>
              </a:rPr>
              <a:t>b</a:t>
            </a:r>
            <a:r>
              <a:rPr lang="en-US" sz="2400" baseline="-25000" dirty="0" smtClean="0"/>
              <a:t>y</a:t>
            </a:r>
            <a:r>
              <a:rPr lang="en-US" sz="2400" dirty="0" smtClean="0"/>
              <a:t>, and </a:t>
            </a:r>
            <a:r>
              <a:rPr lang="en-US" sz="2400" dirty="0" smtClean="0">
                <a:latin typeface="Symbol" charset="2"/>
                <a:cs typeface="Symbol" charset="2"/>
              </a:rPr>
              <a:t>h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pic>
        <p:nvPicPr>
          <p:cNvPr id="13" name="Picture 12" descr="Vparam2-e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85800"/>
            <a:ext cx="4306824" cy="3328000"/>
          </a:xfrm>
          <a:prstGeom prst="rect">
            <a:avLst/>
          </a:prstGeom>
        </p:spPr>
      </p:pic>
      <p:pic>
        <p:nvPicPr>
          <p:cNvPr id="14" name="Picture 13" descr="Vparam2-beta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606200"/>
            <a:ext cx="4306824" cy="3328000"/>
          </a:xfrm>
          <a:prstGeom prst="rect">
            <a:avLst/>
          </a:prstGeom>
        </p:spPr>
      </p:pic>
      <p:pic>
        <p:nvPicPr>
          <p:cNvPr id="16" name="Picture 15" descr="Vparam2-kick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710601"/>
            <a:ext cx="4306823" cy="33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0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EndOfTracking_hi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71055"/>
            <a:ext cx="7772400" cy="6005945"/>
          </a:xfrm>
          <a:prstGeom prst="rect">
            <a:avLst/>
          </a:prstGeom>
        </p:spPr>
      </p:pic>
      <p:pic>
        <p:nvPicPr>
          <p:cNvPr id="19" name="Picture 18" descr="InflectorExit-ScatteringCollimation_his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71055"/>
            <a:ext cx="7772400" cy="6005945"/>
          </a:xfrm>
          <a:prstGeom prst="rect">
            <a:avLst/>
          </a:prstGeom>
        </p:spPr>
      </p:pic>
      <p:pic>
        <p:nvPicPr>
          <p:cNvPr id="17" name="Picture 16" descr="InflectorExitNoScatter_his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471055"/>
            <a:ext cx="7772400" cy="60059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Distributions before and after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81000" y="6629400"/>
            <a:ext cx="8077200" cy="476250"/>
          </a:xfrm>
        </p:spPr>
        <p:txBody>
          <a:bodyPr/>
          <a:lstStyle/>
          <a:p>
            <a:r>
              <a:rPr lang="en-US" dirty="0" smtClean="0"/>
              <a:t>g-2 optics review - October 7,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1462" y="5943600"/>
            <a:ext cx="2436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Initial distribution projected to inflector exit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657600" y="60153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Distribution of </a:t>
            </a:r>
            <a:r>
              <a:rPr lang="en-US" sz="1200" dirty="0" err="1" smtClean="0"/>
              <a:t>muons</a:t>
            </a:r>
            <a:r>
              <a:rPr lang="en-US" sz="1200" dirty="0" smtClean="0"/>
              <a:t> that survive tracking through injection channel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629400" y="5939135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Distribution of </a:t>
            </a:r>
            <a:r>
              <a:rPr lang="en-US" sz="1200" dirty="0" err="1" smtClean="0"/>
              <a:t>muons</a:t>
            </a:r>
            <a:r>
              <a:rPr lang="en-US" sz="1200" dirty="0" smtClean="0"/>
              <a:t> that survive 20 turns</a:t>
            </a:r>
            <a:endParaRPr lang="en-US" sz="12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10200" y="2590800"/>
            <a:ext cx="4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h</a:t>
            </a:r>
            <a:r>
              <a:rPr lang="en-US" sz="1400" dirty="0" smtClean="0"/>
              <a:t>=0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1600199" y="2590800"/>
            <a:ext cx="350518" cy="6858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175" cmpd="sng">
            <a:solidFill>
              <a:srgbClr val="40404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86000" y="2819400"/>
            <a:ext cx="619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±0.5%</a:t>
            </a:r>
            <a:endParaRPr lang="en-US" sz="12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219200" y="2590800"/>
            <a:ext cx="304800" cy="0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981200" y="2590800"/>
            <a:ext cx="304800" cy="0"/>
          </a:xfrm>
          <a:prstGeom prst="straightConnector1">
            <a:avLst/>
          </a:prstGeom>
          <a:ln w="3175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2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6452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76600" y="228600"/>
            <a:ext cx="126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Lost </a:t>
            </a:r>
            <a:r>
              <a:rPr lang="en-US" dirty="0" err="1" smtClean="0"/>
              <a:t>muons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86892" y="4584908"/>
            <a:ext cx="148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E821 inflector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75846" y="4522950"/>
            <a:ext cx="162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36mm inflector</a:t>
            </a:r>
            <a:endParaRPr lang="en-US" dirty="0"/>
          </a:p>
        </p:txBody>
      </p:sp>
      <p:pic>
        <p:nvPicPr>
          <p:cNvPr id="10" name="Picture 9" descr="lost_muo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3106" y="507847"/>
            <a:ext cx="3374293" cy="43667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77358" y="1914071"/>
            <a:ext cx="141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3.92% stored</a:t>
            </a:r>
            <a:endParaRPr lang="en-US" dirty="0"/>
          </a:p>
        </p:txBody>
      </p:sp>
      <p:pic>
        <p:nvPicPr>
          <p:cNvPr id="12" name="Picture 11" descr="lost_muons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8232" y="455471"/>
            <a:ext cx="3374136" cy="43665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60025" y="1805214"/>
            <a:ext cx="141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7.31% stored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2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Initial angle and offset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33400" y="6610350"/>
            <a:ext cx="8077200" cy="476250"/>
          </a:xfrm>
        </p:spPr>
        <p:txBody>
          <a:bodyPr/>
          <a:lstStyle/>
          <a:p>
            <a:r>
              <a:rPr lang="en-US" dirty="0" smtClean="0"/>
              <a:t>g-2 optics review - October 7, 2014</a:t>
            </a:r>
            <a:endParaRPr lang="en-US" dirty="0"/>
          </a:p>
        </p:txBody>
      </p:sp>
      <p:pic>
        <p:nvPicPr>
          <p:cNvPr id="6" name="Picture 5" descr="capture_loss_only_angle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176" y="782177"/>
            <a:ext cx="2971800" cy="3845847"/>
          </a:xfrm>
          <a:prstGeom prst="rect">
            <a:avLst/>
          </a:prstGeom>
        </p:spPr>
      </p:pic>
      <p:pic>
        <p:nvPicPr>
          <p:cNvPr id="7" name="Picture 6" descr="capture_loss_only_vs_offset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042" y="3274360"/>
            <a:ext cx="3124198" cy="40430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9144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“tune” steering magnets  in the M5 line to determine optimum offset and angle of incoming </a:t>
            </a:r>
            <a:r>
              <a:rPr lang="en-US" dirty="0" err="1" smtClean="0"/>
              <a:t>muons</a:t>
            </a:r>
            <a:r>
              <a:rPr lang="en-US" dirty="0" smtClean="0"/>
              <a:t> (</a:t>
            </a:r>
            <a:r>
              <a:rPr lang="en-US" i="1" dirty="0" err="1" smtClean="0"/>
              <a:t>muons</a:t>
            </a:r>
            <a:r>
              <a:rPr lang="en-US" i="1" dirty="0" smtClean="0"/>
              <a:t> surviving 20 turns are “captured”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70974" y="1676400"/>
            <a:ext cx="1658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smtClean="0"/>
              <a:t>’ ~ 0.5 </a:t>
            </a:r>
            <a:r>
              <a:rPr lang="en-US" dirty="0" err="1" smtClean="0"/>
              <a:t>mrad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7875" y="4191000"/>
            <a:ext cx="121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/>
              <a:t>x</a:t>
            </a:r>
            <a:r>
              <a:rPr lang="en-US" dirty="0" smtClean="0"/>
              <a:t> ~ 3mm</a:t>
            </a:r>
            <a:endParaRPr lang="en-US" dirty="0"/>
          </a:p>
        </p:txBody>
      </p:sp>
      <p:pic>
        <p:nvPicPr>
          <p:cNvPr id="11" name="Picture 10" descr="displacement_0mrad_newinf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62200"/>
            <a:ext cx="4011167" cy="30564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6547" y="5793941"/>
            <a:ext cx="3326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Vary 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smtClean="0"/>
              <a:t>  and </a:t>
            </a: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dirty="0" err="1"/>
              <a:t>x</a:t>
            </a:r>
            <a:r>
              <a:rPr lang="en-US" dirty="0"/>
              <a:t>’ </a:t>
            </a:r>
            <a:r>
              <a:rPr lang="en-US" dirty="0" smtClean="0"/>
              <a:t>with respect to reference trajectory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867400" y="4572000"/>
            <a:ext cx="609600" cy="1066800"/>
          </a:xfrm>
          <a:prstGeom prst="straightConnector1">
            <a:avLst/>
          </a:prstGeom>
          <a:ln w="3175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61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h </a:t>
            </a:r>
            <a:r>
              <a:rPr lang="en-US" dirty="0" smtClean="0">
                <a:latin typeface="Arial"/>
                <a:cs typeface="Arial"/>
              </a:rPr>
              <a:t>at inflector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g-2 optics review - October 7, 2014</a:t>
            </a:r>
            <a:endParaRPr lang="en-US" dirty="0"/>
          </a:p>
        </p:txBody>
      </p:sp>
      <p:pic>
        <p:nvPicPr>
          <p:cNvPr id="6" name="Picture 5" descr="capture_lost_only_eta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5788" y="9271"/>
            <a:ext cx="3564082" cy="4612341"/>
          </a:xfrm>
          <a:prstGeom prst="rect">
            <a:avLst/>
          </a:prstGeom>
        </p:spPr>
      </p:pic>
      <p:pic>
        <p:nvPicPr>
          <p:cNvPr id="7" name="Picture 6" descr="capture_lost_only_beta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5971" y="2812371"/>
            <a:ext cx="3792682" cy="4908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295400"/>
            <a:ext cx="3895274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Muons</a:t>
            </a:r>
            <a:r>
              <a:rPr lang="en-US" dirty="0" smtClean="0"/>
              <a:t> are either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Lost in the injection channel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Lost in the ring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Or captured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By increasing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in the inflector (“tuning” M5 quads), particles that otherwise would be lost in the ring (and into the calorimeters) are scraped away upstream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19200" y="4953000"/>
            <a:ext cx="22370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Maximum capture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Symbol" charset="2"/>
                <a:cs typeface="Symbol" charset="2"/>
              </a:rPr>
              <a:t>b=1.5</a:t>
            </a:r>
            <a:r>
              <a:rPr lang="en-US" dirty="0" smtClean="0">
                <a:latin typeface="Arial"/>
                <a:cs typeface="Arial"/>
              </a:rPr>
              <a:t>m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Symbol" charset="2"/>
                <a:cs typeface="Symbol" charset="2"/>
              </a:rPr>
              <a:t>h &lt; 2 </a:t>
            </a:r>
            <a:r>
              <a:rPr lang="en-US" dirty="0" smtClean="0">
                <a:latin typeface="Arial"/>
                <a:cs typeface="Arial"/>
              </a:rPr>
              <a:t>m</a:t>
            </a:r>
          </a:p>
          <a:p>
            <a:r>
              <a:rPr lang="en-US" dirty="0" smtClean="0">
                <a:latin typeface="Arial"/>
                <a:cs typeface="Arial"/>
              </a:rPr>
              <a:t>Minimum lost in ring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Symbol" charset="2"/>
                <a:cs typeface="Symbol" charset="2"/>
              </a:rPr>
              <a:t>h = </a:t>
            </a:r>
            <a:r>
              <a:rPr lang="en-US" dirty="0">
                <a:latin typeface="Symbol" charset="2"/>
                <a:cs typeface="Symbol" charset="2"/>
              </a:rPr>
              <a:t>2 </a:t>
            </a:r>
            <a:r>
              <a:rPr lang="en-US" dirty="0">
                <a:latin typeface="Arial"/>
                <a:cs typeface="Arial"/>
              </a:rPr>
              <a:t>m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86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057400" y="6645275"/>
            <a:ext cx="5410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g-2 optics review - October 7, 2014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990600"/>
            <a:ext cx="8534400" cy="52578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/>
              <a:t>Inflector and ring apertures are very different</a:t>
            </a:r>
          </a:p>
          <a:p>
            <a:r>
              <a:rPr lang="en-US" dirty="0" err="1" smtClean="0"/>
              <a:t>Twiss</a:t>
            </a:r>
            <a:r>
              <a:rPr lang="en-US" dirty="0" smtClean="0"/>
              <a:t> parameters in the inflector are chosen to maximize transmission and capture</a:t>
            </a:r>
          </a:p>
          <a:p>
            <a:r>
              <a:rPr lang="en-US" dirty="0" smtClean="0"/>
              <a:t>Propagation of </a:t>
            </a:r>
            <a:r>
              <a:rPr lang="en-US" dirty="0" err="1" smtClean="0"/>
              <a:t>twiss</a:t>
            </a:r>
            <a:r>
              <a:rPr lang="en-US" dirty="0" smtClean="0"/>
              <a:t> parameters backwards to entrance into </a:t>
            </a:r>
            <a:r>
              <a:rPr lang="en-US" dirty="0" err="1" smtClean="0"/>
              <a:t>backleg</a:t>
            </a:r>
            <a:r>
              <a:rPr lang="en-US" dirty="0" smtClean="0"/>
              <a:t> iron defines matching requirements </a:t>
            </a:r>
          </a:p>
          <a:p>
            <a:r>
              <a:rPr lang="en-US" dirty="0" smtClean="0"/>
              <a:t>The range of matching conditions is specified to include flexibility to accommodate 18mm inflector with or without gradient, as well as a 36mm inflector  </a:t>
            </a:r>
          </a:p>
          <a:p>
            <a:r>
              <a:rPr lang="en-US" dirty="0" smtClean="0"/>
              <a:t>Simulations based on detailed models of injection channel and storage ring are used to guide the optimization of parameters (tuning)</a:t>
            </a:r>
          </a:p>
          <a:p>
            <a:pPr lvl="1"/>
            <a:r>
              <a:rPr lang="en-US" dirty="0" smtClean="0"/>
              <a:t>Steering and Focusing at end of M5 line </a:t>
            </a:r>
          </a:p>
          <a:p>
            <a:pPr lvl="2"/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smtClean="0"/>
              <a:t> and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smtClean="0"/>
              <a:t>’ at entrance to </a:t>
            </a:r>
            <a:r>
              <a:rPr lang="en-US" dirty="0" err="1" smtClean="0"/>
              <a:t>backleg</a:t>
            </a:r>
            <a:r>
              <a:rPr lang="en-US" dirty="0" smtClean="0"/>
              <a:t> iron</a:t>
            </a:r>
          </a:p>
          <a:p>
            <a:pPr lvl="2"/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dirty="0"/>
              <a:t> and 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 at </a:t>
            </a:r>
            <a:r>
              <a:rPr lang="en-US" dirty="0" smtClean="0"/>
              <a:t>inflector</a:t>
            </a:r>
          </a:p>
          <a:p>
            <a:pPr lvl="1"/>
            <a:r>
              <a:rPr lang="en-US" dirty="0" smtClean="0"/>
              <a:t>Inflector field</a:t>
            </a:r>
          </a:p>
          <a:p>
            <a:pPr lvl="1"/>
            <a:r>
              <a:rPr lang="en-US" dirty="0" smtClean="0"/>
              <a:t>Kicker parameters</a:t>
            </a:r>
          </a:p>
          <a:p>
            <a:pPr lvl="2"/>
            <a:r>
              <a:rPr lang="en-US" dirty="0" smtClean="0"/>
              <a:t>Field and timing for each of the 3 kicker </a:t>
            </a:r>
            <a:r>
              <a:rPr lang="en-US" dirty="0" err="1" smtClean="0"/>
              <a:t>pulsers</a:t>
            </a:r>
            <a:endParaRPr lang="en-US" dirty="0" smtClean="0"/>
          </a:p>
          <a:p>
            <a:pPr lvl="1"/>
            <a:r>
              <a:rPr lang="en-US" dirty="0" err="1" smtClean="0"/>
              <a:t>Quadrupole</a:t>
            </a:r>
            <a:r>
              <a:rPr lang="en-US" dirty="0" smtClean="0"/>
              <a:t> voltage</a:t>
            </a:r>
          </a:p>
          <a:p>
            <a:pPr marL="0" indent="0">
              <a:buNone/>
            </a:pPr>
            <a:r>
              <a:rPr lang="en-US" dirty="0" smtClean="0"/>
              <a:t>Providing dependencies of</a:t>
            </a:r>
            <a:endParaRPr lang="en-US" dirty="0"/>
          </a:p>
          <a:p>
            <a:r>
              <a:rPr lang="en-US" dirty="0" smtClean="0"/>
              <a:t>Capture efficiency </a:t>
            </a:r>
            <a:endParaRPr lang="en-US" dirty="0"/>
          </a:p>
          <a:p>
            <a:r>
              <a:rPr lang="en-US" dirty="0" smtClean="0"/>
              <a:t>CBO amplitude and modulation of beam width and height</a:t>
            </a:r>
          </a:p>
          <a:p>
            <a:r>
              <a:rPr lang="en-US" dirty="0" smtClean="0"/>
              <a:t>Characteristics of stored beam and lost particles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Two distinct models have been developed, based on BMAD and GEANT respectively, are in reasonable good agreement </a:t>
            </a:r>
          </a:p>
          <a:p>
            <a:pPr lvl="1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4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84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jection_trajector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4" y="353010"/>
            <a:ext cx="6095365" cy="457152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9/11/14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4746152"/>
            <a:ext cx="16484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30 cm upstream of yoke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58544" y="4420792"/>
            <a:ext cx="245405" cy="2788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526291"/>
              </p:ext>
            </p:extLst>
          </p:nvPr>
        </p:nvGraphicFramePr>
        <p:xfrm>
          <a:off x="5529379" y="2682633"/>
          <a:ext cx="3614621" cy="1381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6751"/>
                <a:gridCol w="1192612"/>
                <a:gridCol w="141525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inflector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Offset[cm]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Angle[</a:t>
                      </a:r>
                      <a:r>
                        <a:rPr lang="en-US" dirty="0" err="1" smtClean="0"/>
                        <a:t>mrad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e821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-4.77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36mm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-2.90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489665" y="263322"/>
            <a:ext cx="113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Trajectory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906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9/11/14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 descr="beta_old_in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9" y="492440"/>
            <a:ext cx="4111380" cy="3083535"/>
          </a:xfrm>
          <a:prstGeom prst="rect">
            <a:avLst/>
          </a:prstGeom>
        </p:spPr>
      </p:pic>
      <p:pic>
        <p:nvPicPr>
          <p:cNvPr id="6" name="Picture 5" descr="beta_wide_in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68" y="492450"/>
            <a:ext cx="4111373" cy="3083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9965" y="1208185"/>
            <a:ext cx="148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E821 inflector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19800" y="1208185"/>
            <a:ext cx="162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36mm inflector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624521"/>
              </p:ext>
            </p:extLst>
          </p:nvPr>
        </p:nvGraphicFramePr>
        <p:xfrm>
          <a:off x="929307" y="4556885"/>
          <a:ext cx="7000784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12"/>
                <a:gridCol w="1000112"/>
                <a:gridCol w="1000112"/>
                <a:gridCol w="1000112"/>
                <a:gridCol w="1000112"/>
                <a:gridCol w="1000112"/>
                <a:gridCol w="100011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inflector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r>
                        <a:rPr lang="en-US" baseline="-25000" dirty="0" smtClean="0">
                          <a:latin typeface="+mn-lt"/>
                          <a:cs typeface="Symbol" charset="2"/>
                        </a:rPr>
                        <a:t>   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baseline="-25000" dirty="0" smtClean="0">
                          <a:latin typeface="+mn-lt"/>
                          <a:cs typeface="Symbol" charset="2"/>
                        </a:rPr>
                        <a:t>x 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baseline="-25000" dirty="0" smtClean="0">
                          <a:latin typeface="+mn-lt"/>
                          <a:cs typeface="Symbol" charset="2"/>
                        </a:rPr>
                        <a:t>y  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baseline="-25000" dirty="0" smtClean="0">
                          <a:latin typeface="+mn-lt"/>
                          <a:cs typeface="Symbol" charset="2"/>
                        </a:rPr>
                        <a:t>y  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 (exit)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baseline="-25000" dirty="0" smtClean="0">
                          <a:latin typeface="+mn-lt"/>
                          <a:cs typeface="Symbol" charset="2"/>
                        </a:rPr>
                        <a:t>y 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(exit)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e821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53.1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3.96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36mm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41.8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7512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9/04/14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04782" y="5249317"/>
            <a:ext cx="16484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30 cm upstream of yoke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361982" y="4970427"/>
            <a:ext cx="245405" cy="2788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39</a:t>
            </a:fld>
            <a:endParaRPr lang="en-US"/>
          </a:p>
        </p:txBody>
      </p:sp>
      <p:pic>
        <p:nvPicPr>
          <p:cNvPr id="2" name="Picture 1" descr="trajectory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9118" y="17318"/>
            <a:ext cx="529936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43517" y="3648367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396009" y="1459057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99141" y="4058779"/>
            <a:ext cx="1484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Entrance to iron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599189" y="2278454"/>
            <a:ext cx="1685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Entrance to inflector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8565475" y="1544876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632719" y="2386212"/>
            <a:ext cx="1110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Inflector exit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352732" y="3099792"/>
            <a:ext cx="2086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Silicon detectors ?</a:t>
            </a:r>
          </a:p>
          <a:p>
            <a:r>
              <a:rPr lang="en-US" dirty="0" smtClean="0"/>
              <a:t>=&gt; Centroid and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906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2856"/>
            <a:ext cx="8192731" cy="578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697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54712" y="25191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5374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z="1100" dirty="0" smtClean="0"/>
              <a:t>g-2 optics review - October 7, 2014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 descr="BACKLEG_START_phase_space.dat_hist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t="65264" r="7890" b="4842"/>
          <a:stretch/>
        </p:blipFill>
        <p:spPr>
          <a:xfrm rot="5400000">
            <a:off x="-961572" y="2204355"/>
            <a:ext cx="4499429" cy="2050143"/>
          </a:xfrm>
          <a:prstGeom prst="rect">
            <a:avLst/>
          </a:prstGeom>
        </p:spPr>
      </p:pic>
      <p:pic>
        <p:nvPicPr>
          <p:cNvPr id="7" name="Picture 6" descr="EndOfTracking_phase_space.dat_hist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5144" r="7547" b="7740"/>
          <a:stretch/>
        </p:blipFill>
        <p:spPr>
          <a:xfrm rot="5400000">
            <a:off x="5642381" y="2295070"/>
            <a:ext cx="4381500" cy="1859643"/>
          </a:xfrm>
          <a:prstGeom prst="rect">
            <a:avLst/>
          </a:prstGeom>
        </p:spPr>
      </p:pic>
      <p:pic>
        <p:nvPicPr>
          <p:cNvPr id="8" name="Picture 7" descr="MARK_INFLECTOR_DS_phase_space.dat_hist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t="65541" r="7548" b="6020"/>
          <a:stretch/>
        </p:blipFill>
        <p:spPr>
          <a:xfrm rot="5400000">
            <a:off x="3470744" y="2236105"/>
            <a:ext cx="4463142" cy="1950357"/>
          </a:xfrm>
          <a:prstGeom prst="rect">
            <a:avLst/>
          </a:prstGeom>
        </p:spPr>
      </p:pic>
      <p:pic>
        <p:nvPicPr>
          <p:cNvPr id="9" name="Picture 8" descr="MARK_INFLECTOR_US_phase_space.dat_hist.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t="66335" r="8917" b="6020"/>
          <a:stretch/>
        </p:blipFill>
        <p:spPr>
          <a:xfrm rot="5400000">
            <a:off x="1424228" y="2267856"/>
            <a:ext cx="4363360" cy="18959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367" y="5497288"/>
            <a:ext cx="1195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Entrance to iron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093360" y="5497285"/>
            <a:ext cx="1348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Inflector upstream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270500" y="5515429"/>
            <a:ext cx="1539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Inflector downstream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356929" y="5506361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End 200 turns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124857" y="317500"/>
            <a:ext cx="6466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Evolution of distribution through injection channel and around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889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324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Trajectory through injection channel</a:t>
            </a:r>
            <a:endParaRPr lang="en-US" dirty="0"/>
          </a:p>
        </p:txBody>
      </p:sp>
      <p:pic>
        <p:nvPicPr>
          <p:cNvPr id="5" name="Content Placeholder 4" descr="trajectoryAndField20140707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53" r="-20253"/>
          <a:stretch>
            <a:fillRect/>
          </a:stretch>
        </p:blipFill>
        <p:spPr>
          <a:xfrm>
            <a:off x="-1066800" y="990600"/>
            <a:ext cx="6512094" cy="35814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6" name="Picture 5" descr="injectionchann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33800"/>
            <a:ext cx="4199397" cy="1752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4648200"/>
            <a:ext cx="4419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is a unique combination of initial offset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smtClean="0"/>
              <a:t> and angle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err="1" smtClean="0">
                <a:latin typeface="Symbol" charset="2"/>
                <a:cs typeface="Symbol" charset="2"/>
              </a:rPr>
              <a:t>’</a:t>
            </a:r>
            <a:r>
              <a:rPr lang="en-US" dirty="0" err="1" smtClean="0"/>
              <a:t>for</a:t>
            </a:r>
            <a:r>
              <a:rPr lang="en-US" dirty="0" smtClean="0"/>
              <a:t> the injected beam that exits along the axis of the inflector. </a:t>
            </a:r>
          </a:p>
          <a:p>
            <a:endParaRPr lang="en-US" sz="1600" dirty="0" smtClean="0"/>
          </a:p>
          <a:p>
            <a:r>
              <a:rPr lang="en-US" sz="1600" dirty="0" smtClean="0"/>
              <a:t>(Steering magnets near the end of the M5 line provide the flexibility to maximize transmission by tuning </a:t>
            </a:r>
            <a:r>
              <a:rPr lang="en-US" sz="1600" dirty="0" err="1" smtClean="0">
                <a:latin typeface="Symbol" charset="2"/>
                <a:cs typeface="Symbol" charset="2"/>
              </a:rPr>
              <a:t>D</a:t>
            </a:r>
            <a:r>
              <a:rPr lang="en-US" sz="1600" dirty="0" err="1" smtClean="0"/>
              <a:t>x</a:t>
            </a:r>
            <a:r>
              <a:rPr lang="en-US" sz="1600" dirty="0" smtClean="0"/>
              <a:t> </a:t>
            </a:r>
            <a:r>
              <a:rPr lang="en-US" sz="1600" dirty="0"/>
              <a:t>and </a:t>
            </a:r>
            <a:r>
              <a:rPr lang="en-US" sz="1600" dirty="0" err="1" smtClean="0">
                <a:latin typeface="Symbol" charset="2"/>
                <a:cs typeface="Symbol" charset="2"/>
              </a:rPr>
              <a:t>D</a:t>
            </a:r>
            <a:r>
              <a:rPr lang="en-US" sz="1600" dirty="0" err="1" smtClean="0"/>
              <a:t>x</a:t>
            </a:r>
            <a:r>
              <a:rPr lang="en-US" sz="1600" dirty="0" smtClean="0"/>
              <a:t>’)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6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z="1100" dirty="0" smtClean="0"/>
              <a:t>g-2 optics review - October 7, 2014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 descr="Vparam2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1" t="49182" r="8555" b="6982"/>
          <a:stretch/>
        </p:blipFill>
        <p:spPr>
          <a:xfrm rot="5400000">
            <a:off x="388144" y="961130"/>
            <a:ext cx="2480292" cy="3006246"/>
          </a:xfrm>
          <a:prstGeom prst="rect">
            <a:avLst/>
          </a:prstGeom>
        </p:spPr>
      </p:pic>
      <p:pic>
        <p:nvPicPr>
          <p:cNvPr id="6" name="Picture 5" descr="Vparam2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7" t="49038" r="8368" b="6548"/>
          <a:stretch/>
        </p:blipFill>
        <p:spPr>
          <a:xfrm rot="5400000">
            <a:off x="3443759" y="999377"/>
            <a:ext cx="2400921" cy="30459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9219" y="3744085"/>
            <a:ext cx="2476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Includes scattering &amp; 989 kicker field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515496" y="3763922"/>
            <a:ext cx="2138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 scattering &amp; 989 kicker field</a:t>
            </a:r>
            <a:endParaRPr lang="en-US" sz="1200" dirty="0"/>
          </a:p>
        </p:txBody>
      </p:sp>
      <p:pic>
        <p:nvPicPr>
          <p:cNvPr id="9" name="Picture 8" descr="Vparam2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7" t="50484" r="8368" b="6839"/>
          <a:stretch/>
        </p:blipFill>
        <p:spPr>
          <a:xfrm rot="5400000">
            <a:off x="6549549" y="1100030"/>
            <a:ext cx="2262027" cy="29268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25318" y="3753284"/>
            <a:ext cx="2405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 scattering &amp; uniform kicker field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21360" y="406400"/>
            <a:ext cx="761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Dependence of optimum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 </a:t>
            </a:r>
            <a:r>
              <a:rPr lang="en-US" dirty="0" smtClean="0"/>
              <a:t>at the inflector on scattering and kicker field profile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87929" y="4762500"/>
            <a:ext cx="6084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Conclusion: Soft dependence on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 </a:t>
            </a:r>
            <a:r>
              <a:rPr lang="en-US" dirty="0" smtClean="0"/>
              <a:t>. Peak is near 10m. </a:t>
            </a:r>
          </a:p>
          <a:p>
            <a:r>
              <a:rPr lang="en-US" dirty="0" smtClean="0"/>
              <a:t>Note that ring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 </a:t>
            </a:r>
            <a:r>
              <a:rPr lang="en-US" dirty="0" smtClean="0"/>
              <a:t>= 15.5m. Larger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 </a:t>
            </a:r>
            <a:r>
              <a:rPr lang="en-US" dirty="0" smtClean="0"/>
              <a:t>increases losses in inflector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89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6705600" cy="609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Radial beam motion</a:t>
            </a:r>
          </a:p>
        </p:txBody>
      </p:sp>
      <p:pic>
        <p:nvPicPr>
          <p:cNvPr id="44035" name="Picture 5" descr="inflector-coil-vac-chm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2" t="41731" r="34074" b="6390"/>
          <a:stretch>
            <a:fillRect/>
          </a:stretch>
        </p:blipFill>
        <p:spPr bwMode="auto">
          <a:xfrm>
            <a:off x="76200" y="1217187"/>
            <a:ext cx="3124200" cy="24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2" name="Picture 4" descr="poles-CP5-mod2-v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198" r="-2560"/>
          <a:stretch>
            <a:fillRect/>
          </a:stretch>
        </p:blipFill>
        <p:spPr bwMode="auto">
          <a:xfrm>
            <a:off x="3505200" y="895750"/>
            <a:ext cx="5257800" cy="299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152400" y="4267200"/>
            <a:ext cx="3352800" cy="1935163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/>
              <a:t>Beam exits yoke</a:t>
            </a:r>
          </a:p>
          <a:p>
            <a:pPr eaLnBrk="1" hangingPunct="1">
              <a:defRPr/>
            </a:pPr>
            <a:r>
              <a:rPr lang="en-US" sz="2000" dirty="0" smtClean="0"/>
              <a:t>Beam through outer coil</a:t>
            </a:r>
          </a:p>
          <a:p>
            <a:pPr eaLnBrk="1" hangingPunct="1">
              <a:defRPr/>
            </a:pPr>
            <a:r>
              <a:rPr lang="en-US" sz="2000" dirty="0" smtClean="0"/>
              <a:t>Beam through Inflector</a:t>
            </a:r>
          </a:p>
          <a:p>
            <a:pPr eaLnBrk="1" hangingPunct="1">
              <a:defRPr/>
            </a:pPr>
            <a:r>
              <a:rPr lang="en-US" sz="2000" dirty="0" smtClean="0"/>
              <a:t>Beam kicked onto orbit</a:t>
            </a:r>
          </a:p>
          <a:p>
            <a:pPr eaLnBrk="1" hangingPunct="1">
              <a:defRPr/>
            </a:pP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4038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32" name="Picture 31" descr="InjectionChannelCrossSe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906625"/>
            <a:ext cx="4343400" cy="24179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39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3246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Propagating </a:t>
            </a:r>
            <a:r>
              <a:rPr lang="en-US" dirty="0" err="1" smtClean="0"/>
              <a:t>twiss</a:t>
            </a:r>
            <a:r>
              <a:rPr lang="en-US" dirty="0" smtClean="0"/>
              <a:t> parameters</a:t>
            </a:r>
            <a:endParaRPr lang="en-US" dirty="0"/>
          </a:p>
        </p:txBody>
      </p:sp>
      <p:pic>
        <p:nvPicPr>
          <p:cNvPr id="5" name="Content Placeholder 4" descr="trajectoryAndField20140707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53" r="-20253"/>
          <a:stretch>
            <a:fillRect/>
          </a:stretch>
        </p:blipFill>
        <p:spPr>
          <a:xfrm>
            <a:off x="3276600" y="1143000"/>
            <a:ext cx="6512094" cy="35814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886" y="1437989"/>
            <a:ext cx="424391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propagate </a:t>
            </a:r>
            <a:r>
              <a:rPr lang="en-US" dirty="0" err="1" smtClean="0"/>
              <a:t>twiss</a:t>
            </a:r>
            <a:r>
              <a:rPr lang="en-US" dirty="0" smtClean="0"/>
              <a:t> parameters through the injection channel it is convenient to construct a transfer matrix. </a:t>
            </a:r>
          </a:p>
          <a:p>
            <a:endParaRPr lang="en-US" dirty="0"/>
          </a:p>
          <a:p>
            <a:r>
              <a:rPr lang="en-US" dirty="0" smtClean="0"/>
              <a:t>The transport is roughly equivalent to</a:t>
            </a:r>
          </a:p>
          <a:p>
            <a:r>
              <a:rPr lang="en-US" dirty="0"/>
              <a:t> </a:t>
            </a:r>
            <a:r>
              <a:rPr lang="en-US" dirty="0" smtClean="0"/>
              <a:t>    Drift – Quad – Drift</a:t>
            </a:r>
          </a:p>
          <a:p>
            <a:r>
              <a:rPr lang="en-US" dirty="0"/>
              <a:t>w</a:t>
            </a:r>
            <a:r>
              <a:rPr lang="en-US" dirty="0" smtClean="0"/>
              <a:t>here the quad G ~ 3.7T/m</a:t>
            </a:r>
          </a:p>
          <a:p>
            <a:endParaRPr lang="en-US" dirty="0"/>
          </a:p>
          <a:p>
            <a:r>
              <a:rPr lang="en-US" dirty="0" smtClean="0"/>
              <a:t>In practice we determine the transfer matrix (M) by numerically computing the phase space mapping in the neighborhood of the reference trajectory.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65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600200" y="6356350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00200"/>
            <a:ext cx="5715000" cy="359375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Inflector Aperture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685800"/>
            <a:ext cx="3749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Aperture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Inflector </a:t>
            </a:r>
            <a:r>
              <a:rPr lang="en-US" dirty="0"/>
              <a:t> </a:t>
            </a:r>
            <a:r>
              <a:rPr lang="en-US" dirty="0" smtClean="0"/>
              <a:t> a</a:t>
            </a:r>
            <a:r>
              <a:rPr lang="en-US" baseline="-25000" dirty="0" smtClean="0"/>
              <a:t>x</a:t>
            </a:r>
            <a:r>
              <a:rPr lang="en-US" dirty="0" smtClean="0"/>
              <a:t>= ±9mm,a</a:t>
            </a:r>
            <a:r>
              <a:rPr lang="en-US" baseline="-25000" dirty="0" smtClean="0"/>
              <a:t>y</a:t>
            </a:r>
            <a:r>
              <a:rPr lang="en-US" dirty="0" smtClean="0"/>
              <a:t>= ±28mm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storage ring  ±45mm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52578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clear the inflector aperture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/>
              <a:t>x</a:t>
            </a:r>
            <a:r>
              <a:rPr lang="en-US" dirty="0" smtClean="0"/>
              <a:t> ≤ 2m, (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</a:t>
            </a:r>
            <a:r>
              <a:rPr lang="en-US" dirty="0" smtClean="0"/>
              <a:t> = 17m)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 ≤ 1.8m</a:t>
            </a:r>
          </a:p>
          <a:p>
            <a:endParaRPr lang="en-US" dirty="0" smtClean="0"/>
          </a:p>
        </p:txBody>
      </p:sp>
      <p:cxnSp>
        <p:nvCxnSpPr>
          <p:cNvPr id="12" name="Straight Arrow Connector 11"/>
          <p:cNvCxnSpPr>
            <a:stCxn id="7" idx="3"/>
          </p:cNvCxnSpPr>
          <p:nvPr/>
        </p:nvCxnSpPr>
        <p:spPr>
          <a:xfrm>
            <a:off x="4283144" y="1147465"/>
            <a:ext cx="288856" cy="2433935"/>
          </a:xfrm>
          <a:prstGeom prst="straightConnector1">
            <a:avLst/>
          </a:prstGeom>
          <a:ln w="3175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048000" y="1447800"/>
            <a:ext cx="2057400" cy="2133600"/>
          </a:xfrm>
          <a:prstGeom prst="straightConnector1">
            <a:avLst/>
          </a:prstGeom>
          <a:ln w="3175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62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gnet_d19-m-3195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24" y="300816"/>
            <a:ext cx="8151905" cy="629604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399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-2_98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33400"/>
            <a:ext cx="670560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76200"/>
            <a:ext cx="5410200" cy="6096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Storage Ring Kicker Requirements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990600"/>
            <a:ext cx="4724399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Kickers steer injected </a:t>
            </a:r>
            <a:r>
              <a:rPr lang="en-US" sz="2400" dirty="0" err="1" smtClean="0"/>
              <a:t>muons</a:t>
            </a:r>
            <a:r>
              <a:rPr lang="en-US" sz="2400" dirty="0" smtClean="0"/>
              <a:t> onto the closed orbit of the storage ring</a:t>
            </a:r>
          </a:p>
          <a:p>
            <a:endParaRPr lang="en-US" sz="2400" dirty="0" smtClean="0"/>
          </a:p>
          <a:p>
            <a:r>
              <a:rPr lang="en-US" sz="2400" dirty="0" smtClean="0"/>
              <a:t>Requirements:</a:t>
            </a:r>
          </a:p>
          <a:p>
            <a:endParaRPr lang="en-US" sz="2000" dirty="0" smtClean="0"/>
          </a:p>
          <a:p>
            <a:r>
              <a:rPr lang="en-US" sz="2000" dirty="0"/>
              <a:t>K</a:t>
            </a:r>
            <a:r>
              <a:rPr lang="en-US" sz="2000" dirty="0" smtClean="0"/>
              <a:t>ick angle           ~ 10.8 to 12.1 </a:t>
            </a:r>
            <a:r>
              <a:rPr lang="en-US" sz="2000" dirty="0" err="1" smtClean="0"/>
              <a:t>mrad</a:t>
            </a:r>
            <a:endParaRPr lang="en-US" sz="2000" dirty="0"/>
          </a:p>
          <a:p>
            <a:r>
              <a:rPr lang="en-US" sz="2000" dirty="0" smtClean="0"/>
              <a:t>Kicker B-field       ~ 218 to 245 Gauss</a:t>
            </a:r>
          </a:p>
          <a:p>
            <a:r>
              <a:rPr lang="en-US" sz="2000" dirty="0" smtClean="0"/>
              <a:t>Integrated B-field ~ 1.11 to 1.25 </a:t>
            </a:r>
            <a:r>
              <a:rPr lang="en-US" sz="2000" dirty="0" err="1" smtClean="0"/>
              <a:t>kG</a:t>
            </a:r>
            <a:r>
              <a:rPr lang="en-US" sz="2000" dirty="0" smtClean="0"/>
              <a:t>-m</a:t>
            </a:r>
          </a:p>
          <a:p>
            <a:endParaRPr lang="en-US" sz="2400" dirty="0" smtClean="0"/>
          </a:p>
          <a:p>
            <a:r>
              <a:rPr lang="en-US" sz="2000" dirty="0" smtClean="0"/>
              <a:t>Pulse </a:t>
            </a:r>
            <a:r>
              <a:rPr lang="en-US" sz="2000" dirty="0"/>
              <a:t>width(</a:t>
            </a:r>
            <a:r>
              <a:rPr lang="en-US" sz="2000" dirty="0" err="1" smtClean="0">
                <a:latin typeface="Symbol" charset="2"/>
                <a:cs typeface="Symbol" charset="2"/>
              </a:rPr>
              <a:t>τ</a:t>
            </a:r>
            <a:r>
              <a:rPr lang="en-US" sz="2000" baseline="-25000" dirty="0" err="1" smtClean="0">
                <a:latin typeface="Arial"/>
                <a:cs typeface="Arial"/>
              </a:rPr>
              <a:t>wid</a:t>
            </a:r>
            <a:r>
              <a:rPr lang="en-US" sz="2000" dirty="0" smtClean="0"/>
              <a:t>) 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  120ns &lt; </a:t>
            </a:r>
            <a:r>
              <a:rPr lang="en-US" sz="2000" dirty="0" err="1" smtClean="0">
                <a:latin typeface="Symbol" charset="2"/>
                <a:cs typeface="Symbol" charset="2"/>
              </a:rPr>
              <a:t>τ</a:t>
            </a:r>
            <a:r>
              <a:rPr lang="en-US" sz="2000" baseline="-25000" dirty="0" err="1" smtClean="0">
                <a:latin typeface="Arial"/>
                <a:cs typeface="Arial"/>
              </a:rPr>
              <a:t>wid</a:t>
            </a:r>
            <a:r>
              <a:rPr lang="en-US" sz="2000" dirty="0" smtClean="0"/>
              <a:t> &lt; 149ns</a:t>
            </a:r>
          </a:p>
          <a:p>
            <a:endParaRPr lang="en-US" sz="2400" dirty="0"/>
          </a:p>
          <a:p>
            <a:r>
              <a:rPr lang="en-US" sz="2000" dirty="0" smtClean="0"/>
              <a:t>Repetition rate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~100Hz peak, 12Hz average</a:t>
            </a: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162800" y="3657600"/>
            <a:ext cx="1219200" cy="2616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3 – 1.7m kickers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5715000"/>
            <a:ext cx="3386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 = 77 mm, R=7112 mm </a:t>
            </a:r>
            <a:endParaRPr lang="en-US" dirty="0">
              <a:latin typeface="Symbol" charset="2"/>
              <a:cs typeface="Symbol" charset="2"/>
            </a:endParaRPr>
          </a:p>
          <a:p>
            <a:r>
              <a:rPr lang="en-US" dirty="0" smtClean="0">
                <a:latin typeface="Arial"/>
                <a:cs typeface="Arial"/>
              </a:rPr>
              <a:t>kick angle </a:t>
            </a:r>
            <a:r>
              <a:rPr lang="en-US" dirty="0" smtClean="0">
                <a:latin typeface="Symbol" charset="2"/>
                <a:cs typeface="Symbol" charset="2"/>
              </a:rPr>
              <a:t>q =  </a:t>
            </a:r>
            <a:r>
              <a:rPr lang="en-US" dirty="0" smtClean="0">
                <a:latin typeface="Arial"/>
                <a:cs typeface="Arial"/>
              </a:rPr>
              <a:t>d/R = 10.8 </a:t>
            </a:r>
            <a:r>
              <a:rPr lang="en-US" dirty="0" err="1" smtClean="0">
                <a:latin typeface="Arial"/>
                <a:cs typeface="Arial"/>
              </a:rPr>
              <a:t>mrad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0" y="5181600"/>
            <a:ext cx="1701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latin typeface="Arial"/>
                <a:cs typeface="Arial"/>
              </a:rPr>
              <a:t>rev</a:t>
            </a:r>
            <a:r>
              <a:rPr lang="en-US" baseline="-25000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= 149 ns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1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295400" y="6356350"/>
            <a:ext cx="6781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5" name="Picture 4" descr="displacement_0mrad_newinf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0095"/>
            <a:ext cx="5458967" cy="41597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94733" y="2438400"/>
            <a:ext cx="2144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Larger aperture inflector</a:t>
            </a:r>
            <a:endParaRPr lang="en-US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3045023"/>
            <a:ext cx="1535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Existing inflector</a:t>
            </a:r>
            <a:endParaRPr lang="en-US" sz="1400" i="1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429000" y="2209800"/>
            <a:ext cx="0" cy="762000"/>
          </a:xfrm>
          <a:prstGeom prst="line">
            <a:avLst/>
          </a:prstGeom>
          <a:ln>
            <a:solidFill>
              <a:srgbClr val="4596E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429000" y="2209800"/>
            <a:ext cx="1371600" cy="0"/>
          </a:xfrm>
          <a:prstGeom prst="line">
            <a:avLst/>
          </a:prstGeom>
          <a:ln>
            <a:solidFill>
              <a:srgbClr val="4596E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00600" y="2209800"/>
            <a:ext cx="0" cy="762000"/>
          </a:xfrm>
          <a:prstGeom prst="line">
            <a:avLst/>
          </a:prstGeom>
          <a:ln>
            <a:solidFill>
              <a:srgbClr val="4596E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34000" y="4083049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Larger aperture inflector requires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Adjustment of incident offset and angle (to center beam in aperture)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Increased kicker field </a:t>
            </a:r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Phase Space Matching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4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0"/>
            <a:ext cx="2793730" cy="2679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6168" y="4267200"/>
            <a:ext cx="2675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1X1mm</a:t>
            </a:r>
            <a:r>
              <a:rPr lang="en-US" baseline="30000" dirty="0" smtClean="0"/>
              <a:t>2 </a:t>
            </a:r>
            <a:r>
              <a:rPr lang="en-US" dirty="0" smtClean="0"/>
              <a:t>clad square scintillating fibers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667000" y="4970427"/>
            <a:ext cx="245405" cy="2788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rajectory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3918" y="17318"/>
            <a:ext cx="5299364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48535" y="3648367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701027" y="1459057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04159" y="4058779"/>
            <a:ext cx="1484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Entrance to iron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904207" y="2278454"/>
            <a:ext cx="1685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Entrance to inflector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8870493" y="1544876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772400" y="2386212"/>
            <a:ext cx="1110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Inflector exit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5657750" y="3099792"/>
            <a:ext cx="2930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Scinitillating</a:t>
            </a:r>
            <a:r>
              <a:rPr lang="en-US" dirty="0" smtClean="0"/>
              <a:t> fiber detectors</a:t>
            </a:r>
          </a:p>
          <a:p>
            <a:r>
              <a:rPr lang="en-US" dirty="0" smtClean="0"/>
              <a:t>=&gt; Centroid and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654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rajectory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1007" y="-33006"/>
            <a:ext cx="3851564" cy="49843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6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971800" y="3200400"/>
            <a:ext cx="245405" cy="2788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581400" y="2590800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62600" y="838200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52800" y="2133600"/>
            <a:ext cx="1484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Entrance to iron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876800" y="1905000"/>
            <a:ext cx="1685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Entrance to inflector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7162800" y="990600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05600" y="1524000"/>
            <a:ext cx="1110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Inflector exit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26174" y="4572000"/>
            <a:ext cx="83844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Procedure for tuning injection line trajectory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Center beam on D1 by tuning vertical and horizontal offset with upstream </a:t>
            </a:r>
            <a:r>
              <a:rPr lang="en-US" dirty="0" err="1" smtClean="0"/>
              <a:t>steerings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Center on D2 by tuning vertical and horizontal angle with </a:t>
            </a:r>
            <a:r>
              <a:rPr lang="en-US" dirty="0" err="1" smtClean="0"/>
              <a:t>steerings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Adjust inflector field to center on D3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394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eta_old_in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0"/>
            <a:ext cx="4111380" cy="3083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66800" y="2438400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43200" y="2438400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43000" y="23622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Entrance to iron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2971800" y="2057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Entrance to inflector</a:t>
            </a:r>
            <a:endParaRPr lang="en-US" sz="1100" dirty="0"/>
          </a:p>
        </p:txBody>
      </p:sp>
      <p:sp>
        <p:nvSpPr>
          <p:cNvPr id="15" name="Rectangle 14"/>
          <p:cNvSpPr/>
          <p:nvPr/>
        </p:nvSpPr>
        <p:spPr>
          <a:xfrm>
            <a:off x="4419600" y="2438400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800601" y="2819400"/>
            <a:ext cx="76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Inflector exit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26174" y="4572000"/>
            <a:ext cx="8384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Procedure for tuning final focus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Measure vertical and horizontal beam size on each detector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Adjust upstream quads as required </a:t>
            </a:r>
          </a:p>
        </p:txBody>
      </p:sp>
    </p:spTree>
    <p:extLst>
      <p:ext uri="{BB962C8B-B14F-4D97-AF65-F5344CB8AC3E}">
        <p14:creationId xmlns:p14="http://schemas.microsoft.com/office/powerpoint/2010/main" val="3897830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8" descr="placem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447800"/>
            <a:ext cx="5892800" cy="441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1295401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4 - Fiber harps are flipped into the ring for injection tuning. </a:t>
            </a:r>
          </a:p>
          <a:p>
            <a:r>
              <a:rPr lang="en-US" dirty="0" smtClean="0"/>
              <a:t>2 vertical horizontal pairs at</a:t>
            </a:r>
          </a:p>
          <a:p>
            <a:r>
              <a:rPr lang="en-US" dirty="0"/>
              <a:t> </a:t>
            </a:r>
            <a:r>
              <a:rPr lang="en-US" dirty="0" smtClean="0"/>
              <a:t>  180</a:t>
            </a:r>
            <a:r>
              <a:rPr lang="en-US" baseline="30000" dirty="0" smtClean="0"/>
              <a:t> </a:t>
            </a:r>
            <a:r>
              <a:rPr lang="en-US" dirty="0" err="1" smtClean="0"/>
              <a:t>deg</a:t>
            </a:r>
            <a:r>
              <a:rPr lang="en-US" dirty="0" smtClean="0"/>
              <a:t> and 270 </a:t>
            </a:r>
            <a:r>
              <a:rPr lang="en-US" dirty="0" err="1" smtClean="0"/>
              <a:t>deg</a:t>
            </a:r>
            <a:endParaRPr lang="en-US" dirty="0" smtClean="0"/>
          </a:p>
        </p:txBody>
      </p:sp>
      <p:pic>
        <p:nvPicPr>
          <p:cNvPr id="7" name="Picture 6" descr="fbmGlowing_o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200400"/>
            <a:ext cx="360081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33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6800" y="1676400"/>
            <a:ext cx="7543800" cy="4278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Tuning ring kickers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Adjust 3-independent kickers to minimize injection oscillations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Fiber harps give turn by turn position of beam centroid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Measure dependence of turn by turn horizontal position on each of 3 kickers by varying kicker fields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Dependence of position on kick is inverted to give kicks that center the beam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M5 beam line steering can be used to center beam vertically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FFT of position of centroid on fiber harps =&gt; </a:t>
            </a:r>
            <a:r>
              <a:rPr lang="en-US" dirty="0" err="1" smtClean="0"/>
              <a:t>betatron</a:t>
            </a:r>
            <a:r>
              <a:rPr lang="en-US" dirty="0" smtClean="0"/>
              <a:t> tune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Adjust electrostatic </a:t>
            </a:r>
            <a:r>
              <a:rPr lang="en-US" dirty="0" err="1" smtClean="0"/>
              <a:t>quadrupoles</a:t>
            </a:r>
            <a:r>
              <a:rPr lang="en-US" dirty="0" smtClean="0"/>
              <a:t> to set tune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FFT of beam width =&gt; beta mismatch and energy spread</a:t>
            </a:r>
          </a:p>
          <a:p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324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45460</TotalTime>
  <Words>2577</Words>
  <Application>Microsoft Macintosh PowerPoint</Application>
  <PresentationFormat>On-screen Show (4:3)</PresentationFormat>
  <Paragraphs>503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Default Design</vt:lpstr>
      <vt:lpstr>PowerPoint Presentation</vt:lpstr>
      <vt:lpstr>Outline</vt:lpstr>
      <vt:lpstr>PowerPoint Presentation</vt:lpstr>
      <vt:lpstr>PowerPoint Presentation</vt:lpstr>
      <vt:lpstr>Commissioning</vt:lpstr>
      <vt:lpstr>Commissioning</vt:lpstr>
      <vt:lpstr>Commissioning</vt:lpstr>
      <vt:lpstr>Commissioning</vt:lpstr>
      <vt:lpstr>Commissioning</vt:lpstr>
      <vt:lpstr>Commissioning</vt:lpstr>
      <vt:lpstr>Commissioning</vt:lpstr>
      <vt:lpstr>Storage ring optics</vt:lpstr>
      <vt:lpstr>Injection aperture</vt:lpstr>
      <vt:lpstr>Mismatch</vt:lpstr>
      <vt:lpstr>Acceptance</vt:lpstr>
      <vt:lpstr>Dispersion</vt:lpstr>
      <vt:lpstr>Injection Channel</vt:lpstr>
      <vt:lpstr>Injection Channel</vt:lpstr>
      <vt:lpstr>Magnetic field through Injection Channel</vt:lpstr>
      <vt:lpstr>Inflector field gradient</vt:lpstr>
      <vt:lpstr>Injection channel defocusing</vt:lpstr>
      <vt:lpstr>PowerPoint Presentation</vt:lpstr>
      <vt:lpstr>PowerPoint Presentation</vt:lpstr>
      <vt:lpstr>PowerPoint Presentation</vt:lpstr>
      <vt:lpstr>PowerPoint Presentation</vt:lpstr>
      <vt:lpstr>Muon distribution</vt:lpstr>
      <vt:lpstr>Initialization of Injection Simulation</vt:lpstr>
      <vt:lpstr>Initialization of Muon Distribution</vt:lpstr>
      <vt:lpstr>PowerPoint Presentation</vt:lpstr>
      <vt:lpstr>PowerPoint Presentation</vt:lpstr>
      <vt:lpstr>Distributions before and after</vt:lpstr>
      <vt:lpstr>PowerPoint Presentation</vt:lpstr>
      <vt:lpstr>Initial angle and offset</vt:lpstr>
      <vt:lpstr>Tune b and h at inflector</vt:lpstr>
      <vt:lpstr>PowerPoint Presentation</vt:lpstr>
      <vt:lpstr>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Trajectory through injection channel</vt:lpstr>
      <vt:lpstr>PowerPoint Presentation</vt:lpstr>
      <vt:lpstr>Radial beam motion</vt:lpstr>
      <vt:lpstr>Propagating twiss parameters</vt:lpstr>
      <vt:lpstr>PowerPoint Presentation</vt:lpstr>
      <vt:lpstr>PowerPoint Presentation</vt:lpstr>
      <vt:lpstr>Storage Ring Kicker Requirements</vt:lpstr>
      <vt:lpstr>PowerPoint Presentation</vt:lpstr>
    </vt:vector>
  </TitlesOfParts>
  <Company>Fermilab - CDF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Energy Camera</dc:title>
  <dc:creator> </dc:creator>
  <cp:lastModifiedBy>David Rubin</cp:lastModifiedBy>
  <cp:revision>779</cp:revision>
  <dcterms:created xsi:type="dcterms:W3CDTF">2003-12-02T22:53:08Z</dcterms:created>
  <dcterms:modified xsi:type="dcterms:W3CDTF">2015-05-08T14:42:02Z</dcterms:modified>
</cp:coreProperties>
</file>