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3" r:id="rId4"/>
    <p:sldId id="257" r:id="rId5"/>
    <p:sldId id="259" r:id="rId6"/>
    <p:sldId id="26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9" d="100"/>
          <a:sy n="149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AA5B6-F56C-B749-9E89-CA4E8C505BA3}" type="datetimeFigureOut">
              <a:rPr lang="en-US" smtClean="0"/>
              <a:t>6/26/13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3BFC7-6E00-A244-9269-2A4167D5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70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EB2CB-7C8B-DF45-BDC2-E60580F31BE1}" type="datetimeFigureOut">
              <a:rPr lang="en-US" smtClean="0"/>
              <a:t>6/26/13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8C91A-EE91-F644-A035-8E3E442F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708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7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3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7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6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2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2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5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2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0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2769" y="2193406"/>
            <a:ext cx="5815794" cy="1661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Dispersion Matching</a:t>
            </a:r>
          </a:p>
          <a:p>
            <a:pPr algn="ctr"/>
            <a:endParaRPr lang="en-US" dirty="0"/>
          </a:p>
          <a:p>
            <a:pPr algn="ctr"/>
            <a:r>
              <a:rPr lang="en-US" sz="2400" dirty="0" smtClean="0"/>
              <a:t>June 13, 2013</a:t>
            </a:r>
          </a:p>
          <a:p>
            <a:pPr algn="ctr"/>
            <a:r>
              <a:rPr lang="en-US" sz="2400" dirty="0" smtClean="0"/>
              <a:t>D. Rubin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29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1681" y="793666"/>
            <a:ext cx="76196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Phase space matching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40 mm-</a:t>
            </a:r>
            <a:r>
              <a:rPr lang="en-US" dirty="0" err="1" smtClean="0"/>
              <a:t>mrad</a:t>
            </a:r>
            <a:r>
              <a:rPr lang="en-US" dirty="0" smtClean="0"/>
              <a:t> clears inflector if at inflector midpoint β</a:t>
            </a:r>
            <a:r>
              <a:rPr lang="en-US" baseline="-25000" dirty="0" smtClean="0"/>
              <a:t>x</a:t>
            </a:r>
            <a:r>
              <a:rPr lang="en-US" dirty="0" smtClean="0"/>
              <a:t>=2m, β</a:t>
            </a:r>
            <a:r>
              <a:rPr lang="en-US" baseline="-25000" dirty="0" smtClean="0"/>
              <a:t>y</a:t>
            </a:r>
            <a:r>
              <a:rPr lang="en-US" dirty="0" smtClean="0"/>
              <a:t>=19m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Transfer map for propagation of </a:t>
            </a:r>
            <a:r>
              <a:rPr lang="en-US" dirty="0" err="1" smtClean="0"/>
              <a:t>twiss</a:t>
            </a:r>
            <a:r>
              <a:rPr lang="en-US" dirty="0" smtClean="0"/>
              <a:t> parameters determined by tracking through </a:t>
            </a:r>
            <a:r>
              <a:rPr lang="en-US" dirty="0" err="1" smtClean="0"/>
              <a:t>Wuzeng</a:t>
            </a:r>
            <a:r>
              <a:rPr lang="en-US" dirty="0" smtClean="0"/>
              <a:t> field map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dirty="0" smtClean="0"/>
          </a:p>
        </p:txBody>
      </p:sp>
      <p:pic>
        <p:nvPicPr>
          <p:cNvPr id="3" name="Picture 2" descr="TransferMatrix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12" y="2032997"/>
            <a:ext cx="7357400" cy="1758132"/>
          </a:xfrm>
          <a:prstGeom prst="rect">
            <a:avLst/>
          </a:prstGeom>
        </p:spPr>
      </p:pic>
      <p:pic>
        <p:nvPicPr>
          <p:cNvPr id="4" name="Picture 3" descr="beta_eta_inj_4quads_wzengmap.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85474" y="3042909"/>
            <a:ext cx="3387442" cy="43837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3328" y="4598453"/>
            <a:ext cx="43389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configuration of upstream </a:t>
            </a:r>
            <a:r>
              <a:rPr lang="en-US" dirty="0" err="1" smtClean="0"/>
              <a:t>quadrupoles</a:t>
            </a:r>
            <a:r>
              <a:rPr lang="en-US" dirty="0" smtClean="0"/>
              <a:t> to compensate the focusing/defocusing of the fringe fields in the injection channel exists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64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199" y="577211"/>
            <a:ext cx="8158257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Dispersion</a:t>
            </a:r>
          </a:p>
          <a:p>
            <a:endParaRPr lang="en-US" dirty="0"/>
          </a:p>
          <a:p>
            <a:r>
              <a:rPr lang="en-US" dirty="0" smtClean="0"/>
              <a:t>Determine dispersion matching (or the degree of mismatch) that will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Maximize capture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Minimize losses in the ring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 smtClean="0"/>
              <a:t>Consider 3 possibilities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Dispersion at inflector exit matches ring dispersion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Zero dispersion at inflector exit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Partial mismatch: Dispersion at inflector exit = ½ value required to match 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78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eta_eta_matcheta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48450" y="-866355"/>
            <a:ext cx="4063895" cy="5259158"/>
          </a:xfrm>
          <a:prstGeom prst="rect">
            <a:avLst/>
          </a:prstGeom>
        </p:spPr>
      </p:pic>
      <p:pic>
        <p:nvPicPr>
          <p:cNvPr id="3" name="Picture 2" descr="beta_eta_size_matchedeta.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28693" y="2536821"/>
            <a:ext cx="3892981" cy="503797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962445"/>
            <a:ext cx="45945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1.Dispersion at inflector exit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matches dispersion into ring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Ring aperture = ±4cm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Inflector aperture = ±9mm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Ring dispersion η</a:t>
            </a:r>
            <a:r>
              <a:rPr lang="en-US" baseline="-25000" dirty="0" smtClean="0"/>
              <a:t>0</a:t>
            </a:r>
            <a:r>
              <a:rPr lang="en-US" dirty="0" smtClean="0"/>
              <a:t>=8m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=&gt; Energy acceptance in ring ΔE/E = 0.5 %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=&gt; Energy acceptance through inflector ΔE/E = 0.11 %</a:t>
            </a:r>
          </a:p>
          <a:p>
            <a:endParaRPr lang="en-US" dirty="0"/>
          </a:p>
          <a:p>
            <a:r>
              <a:rPr lang="en-US" dirty="0" smtClean="0"/>
              <a:t>Real acceptance = 0.11 %  and no losses in ring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77250" y="4378765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σ</a:t>
            </a:r>
            <a:r>
              <a:rPr lang="en-US" baseline="-25000" dirty="0" err="1" smtClean="0"/>
              <a:t>x</a:t>
            </a:r>
            <a:r>
              <a:rPr lang="en-US" dirty="0" smtClean="0"/>
              <a:t>= [β</a:t>
            </a:r>
            <a:r>
              <a:rPr lang="en-US" dirty="0" err="1" smtClean="0"/>
              <a:t>ε</a:t>
            </a:r>
            <a:r>
              <a:rPr lang="en-US" dirty="0" smtClean="0"/>
              <a:t> + (</a:t>
            </a:r>
            <a:r>
              <a:rPr lang="en-US" dirty="0" err="1" smtClean="0"/>
              <a:t>ηδ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]</a:t>
            </a:r>
            <a:r>
              <a:rPr lang="en-US" baseline="30000" dirty="0" smtClean="0"/>
              <a:t>1/2</a:t>
            </a:r>
            <a:r>
              <a:rPr lang="en-US" dirty="0" smtClean="0"/>
              <a:t>,       </a:t>
            </a:r>
            <a:r>
              <a:rPr lang="en-US" dirty="0" err="1" smtClean="0"/>
              <a:t>δ</a:t>
            </a:r>
            <a:r>
              <a:rPr lang="en-US" dirty="0" smtClean="0"/>
              <a:t>=0.11%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7606" y="4956820"/>
            <a:ext cx="4733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fits comfortably into ring aperture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0.11% energy acceptance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No energy modulation of beam size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“breathing” at twice the </a:t>
            </a:r>
            <a:r>
              <a:rPr lang="en-US" dirty="0" err="1" smtClean="0"/>
              <a:t>betatron</a:t>
            </a:r>
            <a:r>
              <a:rPr lang="en-US" dirty="0" smtClean="0"/>
              <a:t> tune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399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eta_eta_0m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33691" y="-746052"/>
            <a:ext cx="3896098" cy="5042009"/>
          </a:xfrm>
          <a:prstGeom prst="rect">
            <a:avLst/>
          </a:prstGeom>
        </p:spPr>
      </p:pic>
      <p:pic>
        <p:nvPicPr>
          <p:cNvPr id="3" name="Picture 2" descr="beta_eta_size_0m.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73324" y="2456493"/>
            <a:ext cx="3837212" cy="496580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385233"/>
            <a:ext cx="46035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.Dispersion at inflector exit is zero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Ring aperture = ±4cm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Inflector aperture = ±9mm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Ring dispersion 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min</a:t>
            </a:r>
            <a:r>
              <a:rPr lang="en-US" dirty="0" smtClean="0"/>
              <a:t>=0  </a:t>
            </a:r>
            <a:r>
              <a:rPr lang="en-US" dirty="0" smtClean="0"/>
              <a:t>=&gt; 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max</a:t>
            </a:r>
            <a:r>
              <a:rPr lang="en-US" dirty="0" smtClean="0"/>
              <a:t> = 2η</a:t>
            </a:r>
            <a:r>
              <a:rPr lang="en-US" baseline="-25000" dirty="0" smtClean="0"/>
              <a:t>0</a:t>
            </a:r>
            <a:r>
              <a:rPr lang="en-US" dirty="0" smtClean="0"/>
              <a:t>= 16m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=&gt; Energy acceptance in ring ΔE/E = 0.25 %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=&gt; Energy acceptance through inflector </a:t>
            </a:r>
            <a:r>
              <a:rPr lang="en-US" dirty="0" smtClean="0"/>
              <a:t>   ΔE</a:t>
            </a:r>
            <a:r>
              <a:rPr lang="en-US" dirty="0" smtClean="0"/>
              <a:t>/E = ∞</a:t>
            </a:r>
          </a:p>
          <a:p>
            <a:endParaRPr lang="en-US" dirty="0"/>
          </a:p>
          <a:p>
            <a:r>
              <a:rPr lang="en-US" dirty="0" smtClean="0"/>
              <a:t>Real acceptance = 0.25 %  </a:t>
            </a:r>
          </a:p>
          <a:p>
            <a:r>
              <a:rPr lang="en-US" dirty="0"/>
              <a:t> </a:t>
            </a:r>
            <a:r>
              <a:rPr lang="en-US" dirty="0" smtClean="0"/>
              <a:t>   and all losses are in 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7250" y="374328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σ</a:t>
            </a:r>
            <a:r>
              <a:rPr lang="en-US" baseline="-25000" dirty="0" err="1" smtClean="0"/>
              <a:t>x</a:t>
            </a:r>
            <a:r>
              <a:rPr lang="en-US" dirty="0" smtClean="0"/>
              <a:t>= [β</a:t>
            </a:r>
            <a:r>
              <a:rPr lang="en-US" dirty="0" err="1" smtClean="0"/>
              <a:t>ε</a:t>
            </a:r>
            <a:r>
              <a:rPr lang="en-US" dirty="0" smtClean="0"/>
              <a:t> + (</a:t>
            </a:r>
            <a:r>
              <a:rPr lang="en-US" dirty="0" err="1" smtClean="0"/>
              <a:t>ηδ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]</a:t>
            </a:r>
            <a:r>
              <a:rPr lang="en-US" baseline="30000" dirty="0" smtClean="0"/>
              <a:t>1/2</a:t>
            </a:r>
            <a:r>
              <a:rPr lang="en-US" dirty="0" smtClean="0"/>
              <a:t>,       </a:t>
            </a:r>
            <a:r>
              <a:rPr lang="en-US" dirty="0" err="1" smtClean="0"/>
              <a:t>δ</a:t>
            </a:r>
            <a:r>
              <a:rPr lang="en-US" dirty="0" smtClean="0"/>
              <a:t>=0.05%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422899"/>
            <a:ext cx="4603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energies fit through inflector.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All </a:t>
            </a:r>
            <a:r>
              <a:rPr lang="en-US" dirty="0" err="1" smtClean="0"/>
              <a:t>muons</a:t>
            </a:r>
            <a:r>
              <a:rPr lang="en-US" dirty="0" smtClean="0"/>
              <a:t> with ΔE/E &gt; 0.25 % are scraped off in the ring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Deep modulation of beam size               (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max</a:t>
            </a:r>
            <a:r>
              <a:rPr lang="en-US" dirty="0"/>
              <a:t>/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min</a:t>
            </a:r>
            <a:r>
              <a:rPr lang="en-US" dirty="0"/>
              <a:t> </a:t>
            </a:r>
            <a:r>
              <a:rPr lang="en-US" dirty="0" smtClean="0"/>
              <a:t>= ∞) at the </a:t>
            </a:r>
            <a:r>
              <a:rPr lang="en-US" dirty="0" err="1" smtClean="0"/>
              <a:t>betatron</a:t>
            </a:r>
            <a:r>
              <a:rPr lang="en-US" dirty="0" smtClean="0"/>
              <a:t> tune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“breathing” at twice the </a:t>
            </a:r>
            <a:r>
              <a:rPr lang="en-US" dirty="0" err="1" smtClean="0"/>
              <a:t>betatron</a:t>
            </a:r>
            <a:r>
              <a:rPr lang="en-US" dirty="0" smtClean="0"/>
              <a:t> tune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8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eta_eta_4m_eta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97036" y="-551734"/>
            <a:ext cx="3751796" cy="4855265"/>
          </a:xfrm>
          <a:prstGeom prst="rect">
            <a:avLst/>
          </a:prstGeom>
        </p:spPr>
      </p:pic>
      <p:pic>
        <p:nvPicPr>
          <p:cNvPr id="3" name="Picture 2" descr="beta_eta_size_4m_eta.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87363" y="2545586"/>
            <a:ext cx="3885273" cy="502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5744" y="197346"/>
            <a:ext cx="4572000" cy="387798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.Dispersion at inflector exit is ½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match value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Ring aperture = ±4cm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Inflector aperture = ±9mm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Ring dispersion 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min</a:t>
            </a:r>
            <a:r>
              <a:rPr lang="en-US" dirty="0" smtClean="0"/>
              <a:t>= ½η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smtClean="0"/>
              <a:t>=&gt; 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max</a:t>
            </a:r>
            <a:r>
              <a:rPr lang="en-US" dirty="0" smtClean="0"/>
              <a:t> </a:t>
            </a:r>
            <a:r>
              <a:rPr lang="en-US" dirty="0" smtClean="0"/>
              <a:t>= 1.5η</a:t>
            </a:r>
            <a:r>
              <a:rPr lang="en-US" baseline="-25000" dirty="0" smtClean="0"/>
              <a:t>0</a:t>
            </a:r>
            <a:r>
              <a:rPr lang="en-US" dirty="0" smtClean="0"/>
              <a:t>= 12m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=&gt; Energy acceptance in ring ΔE/E = 0.25 %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=&gt; Energy acceptance through inflector    ΔE/E = 0.009/4 = 0.23 %</a:t>
            </a:r>
          </a:p>
          <a:p>
            <a:endParaRPr lang="en-US" dirty="0" smtClean="0"/>
          </a:p>
          <a:p>
            <a:r>
              <a:rPr lang="en-US" dirty="0" smtClean="0"/>
              <a:t>Real acceptance = 0.23 %  </a:t>
            </a:r>
          </a:p>
          <a:p>
            <a:r>
              <a:rPr lang="en-US" dirty="0" smtClean="0"/>
              <a:t>    with no losses in 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7250" y="4068968"/>
            <a:ext cx="315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σ</a:t>
            </a:r>
            <a:r>
              <a:rPr lang="en-US" baseline="-25000" dirty="0" err="1" smtClean="0"/>
              <a:t>x</a:t>
            </a:r>
            <a:r>
              <a:rPr lang="en-US" dirty="0" smtClean="0"/>
              <a:t>= [β</a:t>
            </a:r>
            <a:r>
              <a:rPr lang="en-US" dirty="0" err="1" smtClean="0"/>
              <a:t>ε</a:t>
            </a:r>
            <a:r>
              <a:rPr lang="en-US" dirty="0" smtClean="0"/>
              <a:t> + (</a:t>
            </a:r>
            <a:r>
              <a:rPr lang="en-US" dirty="0" err="1" smtClean="0"/>
              <a:t>ηδ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]</a:t>
            </a:r>
            <a:r>
              <a:rPr lang="en-US" baseline="30000" dirty="0" smtClean="0"/>
              <a:t>1/2</a:t>
            </a:r>
            <a:r>
              <a:rPr lang="en-US" dirty="0" smtClean="0"/>
              <a:t>,       </a:t>
            </a:r>
            <a:r>
              <a:rPr lang="en-US" dirty="0" err="1" smtClean="0"/>
              <a:t>δ</a:t>
            </a:r>
            <a:r>
              <a:rPr lang="en-US" dirty="0" smtClean="0"/>
              <a:t>=0.023%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5744" y="4456636"/>
            <a:ext cx="4572000" cy="175432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Acceptance of inflector ≤ acceptance of ring.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All </a:t>
            </a:r>
            <a:r>
              <a:rPr lang="en-US" dirty="0" err="1" smtClean="0"/>
              <a:t>muons</a:t>
            </a:r>
            <a:r>
              <a:rPr lang="en-US" dirty="0" smtClean="0"/>
              <a:t> with ΔE/E &gt; 0.23 % are lost in inflector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Modest modulation of beam size           (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max</a:t>
            </a:r>
            <a:r>
              <a:rPr lang="en-US" dirty="0" smtClean="0"/>
              <a:t> /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min</a:t>
            </a:r>
            <a:r>
              <a:rPr lang="en-US" dirty="0"/>
              <a:t> </a:t>
            </a:r>
            <a:r>
              <a:rPr lang="en-US" dirty="0" smtClean="0"/>
              <a:t>= 3) at the </a:t>
            </a:r>
            <a:r>
              <a:rPr lang="en-US" dirty="0" err="1" smtClean="0"/>
              <a:t>betatron</a:t>
            </a:r>
            <a:r>
              <a:rPr lang="en-US" dirty="0" smtClean="0"/>
              <a:t> tune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“breathing” at twice the </a:t>
            </a:r>
            <a:r>
              <a:rPr lang="en-US" dirty="0" err="1" smtClean="0"/>
              <a:t>betatron</a:t>
            </a:r>
            <a:r>
              <a:rPr lang="en-US" dirty="0" smtClean="0"/>
              <a:t> tune</a:t>
            </a:r>
          </a:p>
        </p:txBody>
      </p:sp>
    </p:spTree>
    <p:extLst>
      <p:ext uri="{BB962C8B-B14F-4D97-AF65-F5344CB8AC3E}">
        <p14:creationId xmlns:p14="http://schemas.microsoft.com/office/powerpoint/2010/main" val="2372953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90325" y="634933"/>
            <a:ext cx="200547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Conclusion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1" y="1933660"/>
            <a:ext cx="8475742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With existing inflector, maximum energy acceptance ΔE/E = 0.25%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Matching dispersion through inflector into ring =&gt; real energy acceptance = 0.11%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Z</a:t>
            </a:r>
            <a:r>
              <a:rPr lang="en-US" dirty="0" smtClean="0"/>
              <a:t>ero </a:t>
            </a:r>
            <a:r>
              <a:rPr lang="en-US" dirty="0" smtClean="0"/>
              <a:t>dispersion through inflector =&gt; all </a:t>
            </a:r>
            <a:r>
              <a:rPr lang="en-US" dirty="0" err="1" smtClean="0"/>
              <a:t>muons</a:t>
            </a:r>
            <a:r>
              <a:rPr lang="en-US" dirty="0" smtClean="0"/>
              <a:t> with energy offset &gt; 0.25%  will be scraped off in the ring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Partial match: dispersion </a:t>
            </a:r>
            <a:r>
              <a:rPr lang="en-US" dirty="0" smtClean="0"/>
              <a:t>through inflector is half of the ring dispersion, </a:t>
            </a:r>
            <a:r>
              <a:rPr lang="en-US" dirty="0" smtClean="0"/>
              <a:t>                      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inf</a:t>
            </a:r>
            <a:r>
              <a:rPr lang="en-US" dirty="0" smtClean="0"/>
              <a:t> = ½ η</a:t>
            </a:r>
            <a:r>
              <a:rPr lang="en-US" baseline="-25000" dirty="0" smtClean="0"/>
              <a:t>0 </a:t>
            </a:r>
            <a:r>
              <a:rPr lang="en-US" dirty="0" smtClean="0"/>
              <a:t>=4m then </a:t>
            </a:r>
            <a:r>
              <a:rPr lang="en-US" dirty="0" smtClean="0"/>
              <a:t>real energy acceptance = 0.23% with no loss of off energy particles in the </a:t>
            </a:r>
            <a:r>
              <a:rPr lang="en-US" dirty="0" smtClean="0"/>
              <a:t>ring 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baseline="-25000" dirty="0"/>
          </a:p>
          <a:p>
            <a:pPr marL="285750" indent="-285750">
              <a:buFont typeface="Arial"/>
              <a:buChar char="•"/>
            </a:pPr>
            <a:endParaRPr lang="en-US" baseline="-25000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If/when inflector aperture &gt; 9mm, dispersion in the inflector can be further increased</a:t>
            </a:r>
          </a:p>
          <a:p>
            <a:r>
              <a:rPr lang="en-US" dirty="0"/>
              <a:t> </a:t>
            </a:r>
            <a:r>
              <a:rPr lang="en-US" dirty="0" smtClean="0"/>
              <a:t>     If inflector aperture = </a:t>
            </a:r>
            <a:r>
              <a:rPr lang="en-US" baseline="-25000" dirty="0" smtClean="0"/>
              <a:t> </a:t>
            </a:r>
            <a:r>
              <a:rPr lang="en-US" dirty="0" smtClean="0"/>
              <a:t>± 20mm, acceptance is maximum with 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inf</a:t>
            </a:r>
            <a:r>
              <a:rPr lang="en-US" dirty="0" smtClean="0"/>
              <a:t> = 5.5m. </a:t>
            </a:r>
            <a:endParaRPr lang="en-US" dirty="0"/>
          </a:p>
          <a:p>
            <a:r>
              <a:rPr lang="en-US" dirty="0" smtClean="0"/>
              <a:t>      Then energy acceptance = 0.36%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Upstream optics should be arranged so that we have the flexibility to vary dispersion in inflector over the range  4m &lt; 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inf</a:t>
            </a:r>
            <a:r>
              <a:rPr lang="en-US" baseline="-25000" dirty="0" smtClean="0"/>
              <a:t> </a:t>
            </a:r>
            <a:r>
              <a:rPr lang="en-US" dirty="0" smtClean="0"/>
              <a:t>&lt; 8m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27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675</Words>
  <Application>Microsoft Macintosh PowerPoint</Application>
  <PresentationFormat>On-screen Show (4:3)</PresentationFormat>
  <Paragraphs>97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11</cp:revision>
  <dcterms:created xsi:type="dcterms:W3CDTF">2013-06-12T19:23:34Z</dcterms:created>
  <dcterms:modified xsi:type="dcterms:W3CDTF">2013-06-26T21:02:12Z</dcterms:modified>
</cp:coreProperties>
</file>