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58" r:id="rId4"/>
    <p:sldId id="257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F2F6E-B042-0141-8EEF-3D4C6EB6FC92}" type="datetimeFigureOut">
              <a:rPr lang="en-US" smtClean="0"/>
              <a:t>4/30/15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B44DB-1D7B-DD4F-B9BB-EB01009D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10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07CC4-CAB9-2B4E-AAD5-425CEC12AC3E}" type="datetimeFigureOut">
              <a:rPr lang="en-US" smtClean="0"/>
              <a:t>4/30/15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0389F-93E2-8042-8C64-724E0D05F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38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406D-0D32-D941-98C3-00ACF755975B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0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5609-FFA4-8B42-8EBC-E1C579C84B5B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3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8E4A-6962-0642-BBDF-8153C3A8A7C5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D3DF-265D-4E49-8A3D-6931482C4DE3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6A06-3426-B743-A3D8-6C4C75F74846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DDA-A1F3-434D-A21A-0614D4BA5F32}" type="datetime1">
              <a:rPr lang="en-US" smtClean="0"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9930-BC08-6C4D-803C-FB952343E995}" type="datetime1">
              <a:rPr lang="en-US" smtClean="0"/>
              <a:t>4/30/15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2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A4B-B415-5C42-AA19-3B8FBCD196D8}" type="datetime1">
              <a:rPr lang="en-US" smtClean="0"/>
              <a:t>4/30/15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4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2269-0AE8-4844-AD6A-BCC2F4798940}" type="datetime1">
              <a:rPr lang="en-US" smtClean="0"/>
              <a:t>4/30/15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7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F99D-4594-8144-AC1E-DE4088D021A7}" type="datetime1">
              <a:rPr lang="en-US" smtClean="0"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3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06F7-592A-EA49-9E0A-D30091B54968}" type="datetime1">
              <a:rPr lang="en-US" smtClean="0"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198FF-E5F9-A34A-856F-DCAED925F39A}" type="datetime1">
              <a:rPr lang="en-US" smtClean="0"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381F-0B62-CF40-BC80-EA08CB48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8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210643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Effect of Inflector gradient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30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41D2-33A9-D44D-A94D-FB6D2B2BF5C2}" type="datetime1">
              <a:rPr lang="en-US" smtClean="0"/>
              <a:t>4/30/15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EF7-5CB3-3748-B0D5-5F8E21CA157B}" type="datetime1">
              <a:rPr lang="en-US" smtClean="0"/>
              <a:t>4/30/15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plot_twiss_horizonta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343" y="146521"/>
            <a:ext cx="5309234" cy="4102590"/>
          </a:xfrm>
          <a:prstGeom prst="rect">
            <a:avLst/>
          </a:prstGeom>
        </p:spPr>
      </p:pic>
      <p:pic>
        <p:nvPicPr>
          <p:cNvPr id="7" name="Picture 6" descr="plot_twiss_vertica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658" y="3412541"/>
            <a:ext cx="4282150" cy="33089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19800" y="412114"/>
            <a:ext cx="1898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dB</a:t>
            </a:r>
            <a:r>
              <a:rPr lang="en-US" baseline="-25000" dirty="0" err="1" smtClean="0"/>
              <a:t>y</a:t>
            </a:r>
            <a:r>
              <a:rPr lang="en-US" dirty="0" smtClean="0"/>
              <a:t>/dx = 150G/cm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89280" y="4042580"/>
            <a:ext cx="163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 beta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03185" y="3239744"/>
            <a:ext cx="1376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Vertical beta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99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927E-C9CE-314D-9689-B7DB9BA43162}" type="datetime1">
              <a:rPr lang="en-US" smtClean="0"/>
              <a:t>4/30/15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twiss_23_9_uni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3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jectories_23_9_uni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0EE3-624F-B348-B917-9BD3DE4C7EBE}" type="datetime1">
              <a:rPr lang="en-US" smtClean="0"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5B4A-B6C5-1A43-875E-53AAFFBDE9E0}" type="datetime1">
              <a:rPr lang="en-US" smtClean="0"/>
              <a:t>4/30/15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inj_traj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AD563-D669-8849-84BA-2F8C2B8B4201}" type="datetime1">
              <a:rPr lang="en-US" smtClean="0"/>
              <a:t>4/30/15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trajectories_23_9_unif_99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9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9011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38666" y="758150"/>
            <a:ext cx="85174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Assumptions: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Center of new inflector is displace  9 mm + 5mm further from magic radius</a:t>
            </a:r>
          </a:p>
          <a:p>
            <a:r>
              <a:rPr lang="en-US" sz="2400" dirty="0" smtClean="0"/>
              <a:t>=</a:t>
            </a:r>
            <a:r>
              <a:rPr lang="en-US" sz="2400" dirty="0" smtClean="0"/>
              <a:t>&gt;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Inflector field ~ -0.99%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magic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to compensate offset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Gradient in inflector = 150 G/cm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cs typeface="Symbol" charset="2"/>
            </a:endParaRPr>
          </a:p>
          <a:p>
            <a:r>
              <a:rPr lang="en-US" sz="2400" dirty="0" smtClean="0">
                <a:cs typeface="Symbol" charset="2"/>
              </a:rPr>
              <a:t>Conclusion: </a:t>
            </a:r>
          </a:p>
          <a:p>
            <a:pPr lvl="1"/>
            <a:r>
              <a:rPr lang="en-US" sz="2400" dirty="0" smtClean="0">
                <a:cs typeface="Symbol" charset="2"/>
              </a:rPr>
              <a:t>To exploit new inflector we </a:t>
            </a:r>
            <a:r>
              <a:rPr lang="en-US" sz="2400" smtClean="0">
                <a:cs typeface="Symbol" charset="2"/>
              </a:rPr>
              <a:t>need gradient ~ 150 G/cm</a:t>
            </a:r>
            <a:endParaRPr lang="en-US" sz="2400" dirty="0" smtClean="0">
              <a:latin typeface="Symbol" charset="2"/>
              <a:cs typeface="Symbol" charset="2"/>
            </a:endParaRPr>
          </a:p>
          <a:p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110D-6489-4845-B665-4A3EEC8C0473}" type="datetime1">
              <a:rPr lang="en-US" smtClean="0"/>
              <a:t>4/30/15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inflector focusing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381F-0B62-CF40-BC80-EA08CB4875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4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101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Effect of Inflector gradient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Trajectory and Twiss Parameters with New Inflector</dc:title>
  <dc:creator>David Rubin</dc:creator>
  <cp:lastModifiedBy>David Rubin</cp:lastModifiedBy>
  <cp:revision>8</cp:revision>
  <dcterms:created xsi:type="dcterms:W3CDTF">2015-04-16T13:59:44Z</dcterms:created>
  <dcterms:modified xsi:type="dcterms:W3CDTF">2015-04-30T15:05:29Z</dcterms:modified>
</cp:coreProperties>
</file>