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56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>
    <p:restoredLeft sz="6228" autoAdjust="0"/>
    <p:restoredTop sz="94660"/>
  </p:normalViewPr>
  <p:slideViewPr>
    <p:cSldViewPr snapToGrid="0" snapToObjects="1">
      <p:cViewPr>
        <p:scale>
          <a:sx n="147" d="100"/>
          <a:sy n="147" d="100"/>
        </p:scale>
        <p:origin x="-80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DD8BB-3404-F940-B8B2-F1347A6C838B}" type="datetimeFigureOut">
              <a:rPr lang="en-US" smtClean="0"/>
              <a:t>2/13/14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49ABB-9FB3-0747-AD07-51AF08B58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569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7B0DB-326C-A746-91BC-B2366A24728F}" type="datetimeFigureOut">
              <a:rPr lang="en-US" smtClean="0"/>
              <a:t>2/13/14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28F45-05A1-AE47-9F93-726EED657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58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1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0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7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5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1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2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2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0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79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0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1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B9FEF-B097-CF4E-8421-F9DB5D650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05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 descr="configs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07620" y="146880"/>
            <a:ext cx="5299364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7352" y="1537920"/>
            <a:ext cx="2496862" cy="300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 smtClean="0"/>
              <a:t>Muons</a:t>
            </a:r>
            <a:r>
              <a:rPr lang="en-US" sz="1050" dirty="0" smtClean="0"/>
              <a:t> into inflector – 10000</a:t>
            </a:r>
          </a:p>
          <a:p>
            <a:r>
              <a:rPr lang="en-US" sz="1050" dirty="0" smtClean="0"/>
              <a:t>40 mm-</a:t>
            </a:r>
            <a:r>
              <a:rPr lang="en-US" sz="1050" dirty="0" err="1" smtClean="0"/>
              <a:t>mrad</a:t>
            </a:r>
            <a:r>
              <a:rPr lang="en-US" sz="1050" dirty="0" smtClean="0"/>
              <a:t> </a:t>
            </a:r>
            <a:r>
              <a:rPr lang="en-US" sz="1050" dirty="0" err="1" smtClean="0"/>
              <a:t>emittance</a:t>
            </a:r>
            <a:endParaRPr lang="en-US" sz="1050" dirty="0" smtClean="0"/>
          </a:p>
          <a:p>
            <a:r>
              <a:rPr lang="en-US" sz="1050" dirty="0" smtClean="0"/>
              <a:t>0.15% energy spread</a:t>
            </a:r>
          </a:p>
          <a:p>
            <a:pPr marL="171450" indent="-171450">
              <a:buFont typeface="Symbol" charset="0"/>
              <a:buChar char="h"/>
            </a:pPr>
            <a:r>
              <a:rPr lang="en-US" sz="1050" dirty="0" smtClean="0">
                <a:latin typeface="Symbol" charset="2"/>
                <a:cs typeface="Symbol" charset="2"/>
              </a:rPr>
              <a:t>= 2</a:t>
            </a:r>
            <a:r>
              <a:rPr lang="en-US" sz="1050" dirty="0" smtClean="0">
                <a:latin typeface="+mj-lt"/>
                <a:cs typeface="Symbol" charset="2"/>
              </a:rPr>
              <a:t>m at inflector</a:t>
            </a:r>
          </a:p>
          <a:p>
            <a:pPr marL="171450" indent="-171450">
              <a:buFont typeface="Symbol" charset="0"/>
              <a:buChar char="b"/>
            </a:pPr>
            <a:r>
              <a:rPr lang="en-US" sz="1050" dirty="0" smtClean="0">
                <a:latin typeface="+mj-lt"/>
                <a:cs typeface="Symbol" charset="2"/>
              </a:rPr>
              <a:t>at inflector is optimized</a:t>
            </a:r>
          </a:p>
          <a:p>
            <a:r>
              <a:rPr lang="en-US" sz="1050" dirty="0" smtClean="0">
                <a:latin typeface="+mj-lt"/>
                <a:cs typeface="Symbol" charset="2"/>
              </a:rPr>
              <a:t>Kick is optimized</a:t>
            </a:r>
          </a:p>
          <a:p>
            <a:endParaRPr lang="en-US" sz="1050" dirty="0">
              <a:latin typeface="+mj-lt"/>
              <a:cs typeface="Symbol" charset="2"/>
            </a:endParaRPr>
          </a:p>
          <a:p>
            <a:r>
              <a:rPr lang="en-US" sz="1050" dirty="0" smtClean="0">
                <a:latin typeface="+mj-lt"/>
                <a:cs typeface="Symbol" charset="2"/>
              </a:rPr>
              <a:t>821 inflector horizontal aperture =18mm</a:t>
            </a:r>
          </a:p>
          <a:p>
            <a:r>
              <a:rPr lang="en-US" sz="1050" dirty="0" smtClean="0">
                <a:latin typeface="+mj-lt"/>
                <a:cs typeface="Symbol" charset="2"/>
              </a:rPr>
              <a:t>989 inflector horizontal aperture = 36mm</a:t>
            </a:r>
          </a:p>
          <a:p>
            <a:r>
              <a:rPr lang="en-US" sz="1050" dirty="0" smtClean="0">
                <a:latin typeface="+mj-lt"/>
                <a:cs typeface="Symbol" charset="2"/>
              </a:rPr>
              <a:t>Kicker fields are fitted analytic expansion to map computed with femme</a:t>
            </a:r>
          </a:p>
          <a:p>
            <a:endParaRPr lang="en-US" sz="1050" dirty="0">
              <a:latin typeface="+mj-lt"/>
              <a:cs typeface="Symbol" charset="2"/>
            </a:endParaRPr>
          </a:p>
          <a:p>
            <a:r>
              <a:rPr lang="en-US" sz="1050" dirty="0" smtClean="0">
                <a:latin typeface="+mj-lt"/>
                <a:cs typeface="Symbol" charset="2"/>
              </a:rPr>
              <a:t>No scatter in quad or kicker plates is included</a:t>
            </a:r>
          </a:p>
          <a:p>
            <a:endParaRPr lang="en-US" sz="1050" dirty="0">
              <a:latin typeface="+mj-lt"/>
              <a:cs typeface="Symbol" charset="2"/>
            </a:endParaRPr>
          </a:p>
          <a:p>
            <a:r>
              <a:rPr lang="en-US" sz="1050" dirty="0" err="1" smtClean="0">
                <a:latin typeface="+mj-lt"/>
                <a:cs typeface="Symbol" charset="2"/>
              </a:rPr>
              <a:t>Muons</a:t>
            </a:r>
            <a:r>
              <a:rPr lang="en-US" sz="1050" dirty="0" smtClean="0">
                <a:latin typeface="+mj-lt"/>
                <a:cs typeface="Symbol" charset="2"/>
              </a:rPr>
              <a:t> surviving 20 turns are defined as “captured” (vast majority of </a:t>
            </a:r>
            <a:r>
              <a:rPr lang="en-US" sz="1050" dirty="0" err="1" smtClean="0">
                <a:latin typeface="+mj-lt"/>
                <a:cs typeface="Symbol" charset="2"/>
              </a:rPr>
              <a:t>muons</a:t>
            </a:r>
            <a:r>
              <a:rPr lang="en-US" sz="1050" dirty="0" smtClean="0">
                <a:latin typeface="+mj-lt"/>
                <a:cs typeface="Symbol" charset="2"/>
              </a:rPr>
              <a:t> lost  are lost in the first few turns)</a:t>
            </a:r>
            <a:endParaRPr lang="en-US" sz="1050" dirty="0">
              <a:latin typeface="Symbol" charset="2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9440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469952"/>
              </p:ext>
            </p:extLst>
          </p:nvPr>
        </p:nvGraphicFramePr>
        <p:xfrm>
          <a:off x="286016" y="1579507"/>
          <a:ext cx="8100036" cy="478271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083296"/>
                <a:gridCol w="1083296"/>
                <a:gridCol w="1083296"/>
                <a:gridCol w="1083296"/>
                <a:gridCol w="1420037"/>
                <a:gridCol w="1135131"/>
                <a:gridCol w="1211684"/>
              </a:tblGrid>
              <a:tr h="544316"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Sub_dir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inflector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End scatter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Kicker field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Muons</a:t>
                      </a:r>
                      <a:r>
                        <a:rPr lang="en-US" sz="1050" baseline="0" dirty="0" smtClean="0"/>
                        <a:t> captured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Betax</a:t>
                      </a:r>
                      <a:r>
                        <a:rPr lang="en-US" sz="1050" baseline="0" dirty="0" smtClean="0"/>
                        <a:t> for max capture (</a:t>
                      </a:r>
                      <a:r>
                        <a:rPr lang="en-US" sz="1050" baseline="0" dirty="0" err="1" smtClean="0"/>
                        <a:t>M_cap</a:t>
                      </a:r>
                      <a:r>
                        <a:rPr lang="en-US" sz="1050" baseline="0" dirty="0" smtClean="0"/>
                        <a:t>)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Betax</a:t>
                      </a:r>
                      <a:r>
                        <a:rPr lang="en-US" sz="1050" baseline="0" dirty="0" smtClean="0"/>
                        <a:t> for </a:t>
                      </a:r>
                      <a:r>
                        <a:rPr lang="en-US" sz="1050" dirty="0" smtClean="0"/>
                        <a:t>Max</a:t>
                      </a:r>
                    </a:p>
                    <a:p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err="1" smtClean="0"/>
                        <a:t>M_cap</a:t>
                      </a:r>
                      <a:r>
                        <a:rPr lang="en-US" sz="1050" baseline="0" dirty="0" smtClean="0"/>
                        <a:t>/</a:t>
                      </a:r>
                      <a:r>
                        <a:rPr lang="en-US" sz="1050" baseline="0" dirty="0" err="1" smtClean="0"/>
                        <a:t>CBO_Amp</a:t>
                      </a:r>
                      <a:endParaRPr lang="en-US" sz="1050" dirty="0"/>
                    </a:p>
                  </a:txBody>
                  <a:tcPr/>
                </a:tc>
              </a:tr>
              <a:tr h="353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20140211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821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E989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1165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2.825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2.825</a:t>
                      </a:r>
                      <a:endParaRPr lang="en-US" sz="1050" dirty="0"/>
                    </a:p>
                  </a:txBody>
                  <a:tcPr/>
                </a:tc>
              </a:tr>
              <a:tr h="353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20140211-1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821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E989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1637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2.225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5.225</a:t>
                      </a:r>
                      <a:endParaRPr lang="en-US" sz="1050" dirty="0"/>
                    </a:p>
                  </a:txBody>
                  <a:tcPr/>
                </a:tc>
              </a:tr>
              <a:tr h="353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20140211-2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989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E989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1816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2.825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3.425</a:t>
                      </a:r>
                      <a:endParaRPr lang="en-US" sz="1050" dirty="0"/>
                    </a:p>
                  </a:txBody>
                  <a:tcPr/>
                </a:tc>
              </a:tr>
              <a:tr h="353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20140211-3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989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E989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2586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4.025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6.5</a:t>
                      </a:r>
                      <a:endParaRPr lang="en-US" sz="1050" dirty="0"/>
                    </a:p>
                  </a:txBody>
                  <a:tcPr/>
                </a:tc>
              </a:tr>
              <a:tr h="353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20140211-4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989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E821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2975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3.625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8.</a:t>
                      </a:r>
                      <a:endParaRPr lang="en-US" sz="1050" dirty="0"/>
                    </a:p>
                  </a:txBody>
                  <a:tcPr/>
                </a:tc>
              </a:tr>
              <a:tr h="353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20140212-1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989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e821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2192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2.425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4.425</a:t>
                      </a:r>
                      <a:endParaRPr lang="en-US" sz="1050" dirty="0"/>
                    </a:p>
                  </a:txBody>
                  <a:tcPr/>
                </a:tc>
              </a:tr>
              <a:tr h="353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20140211-6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821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821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1403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2.225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2.425</a:t>
                      </a:r>
                      <a:endParaRPr lang="en-US" sz="1050" dirty="0"/>
                    </a:p>
                  </a:txBody>
                  <a:tcPr/>
                </a:tc>
              </a:tr>
              <a:tr h="353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20140211-7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821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821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1891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2.025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6.425</a:t>
                      </a:r>
                      <a:endParaRPr lang="en-US" sz="1050" dirty="0"/>
                    </a:p>
                  </a:txBody>
                  <a:tcPr/>
                </a:tc>
              </a:tr>
              <a:tr h="353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20140211-5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989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Uniform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3002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3.625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8.</a:t>
                      </a:r>
                      <a:endParaRPr lang="en-US" sz="1050" dirty="0"/>
                    </a:p>
                  </a:txBody>
                  <a:tcPr/>
                </a:tc>
              </a:tr>
              <a:tr h="353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20140211-8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821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Uniform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1447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2.025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4.825</a:t>
                      </a:r>
                      <a:endParaRPr lang="en-US" sz="1050" dirty="0"/>
                    </a:p>
                  </a:txBody>
                  <a:tcPr/>
                </a:tc>
              </a:tr>
              <a:tr h="353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20140211-9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821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Uniform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1912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2.025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7.625</a:t>
                      </a:r>
                      <a:endParaRPr lang="en-US" sz="1050" dirty="0"/>
                    </a:p>
                  </a:txBody>
                  <a:tcPr/>
                </a:tc>
              </a:tr>
              <a:tr h="353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20140212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989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Uniform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2255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3.225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7.025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6016" y="125861"/>
            <a:ext cx="86606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10000 particles	</a:t>
            </a:r>
          </a:p>
          <a:p>
            <a:r>
              <a:rPr lang="en-US" sz="1400" dirty="0" smtClean="0"/>
              <a:t>20 turns			</a:t>
            </a:r>
          </a:p>
          <a:p>
            <a:r>
              <a:rPr lang="en-US" sz="1400" dirty="0"/>
              <a:t>e</a:t>
            </a:r>
            <a:r>
              <a:rPr lang="en-US" sz="1400" dirty="0" smtClean="0"/>
              <a:t>ta=2.0 at inflector exit. </a:t>
            </a:r>
          </a:p>
          <a:p>
            <a:r>
              <a:rPr lang="en-US" sz="1400" dirty="0" smtClean="0"/>
              <a:t>Gaussian phase space with 40 mm –</a:t>
            </a:r>
            <a:r>
              <a:rPr lang="en-US" sz="1400" dirty="0" err="1" smtClean="0"/>
              <a:t>mrad</a:t>
            </a:r>
            <a:r>
              <a:rPr lang="en-US" sz="1400" dirty="0" smtClean="0"/>
              <a:t> emit, 0.0015 energy spread</a:t>
            </a:r>
          </a:p>
          <a:p>
            <a:r>
              <a:rPr lang="en-US" sz="1400" dirty="0" smtClean="0"/>
              <a:t>Scan 2. &lt; </a:t>
            </a:r>
            <a:r>
              <a:rPr lang="en-US" sz="1400" dirty="0" err="1" smtClean="0"/>
              <a:t>betax</a:t>
            </a:r>
            <a:r>
              <a:rPr lang="en-US" sz="1400" dirty="0" smtClean="0"/>
              <a:t> &lt; 8</a:t>
            </a:r>
          </a:p>
          <a:p>
            <a:r>
              <a:rPr lang="en-US" sz="1400" dirty="0" smtClean="0"/>
              <a:t>Optimize kick</a:t>
            </a:r>
            <a:endParaRPr lang="en-US" sz="1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9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_vs_beta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17700" y="0"/>
            <a:ext cx="529936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83925" y="6190078"/>
            <a:ext cx="130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20140211-5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73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1505" y="490972"/>
            <a:ext cx="62585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Dependence of number of </a:t>
            </a:r>
            <a:r>
              <a:rPr lang="en-US" sz="1400" dirty="0" err="1" smtClean="0"/>
              <a:t>muons</a:t>
            </a:r>
            <a:r>
              <a:rPr lang="en-US" sz="1400" dirty="0" smtClean="0"/>
              <a:t> captured and CBO amplitude on e821 kicker field</a:t>
            </a:r>
          </a:p>
          <a:p>
            <a:r>
              <a:rPr lang="en-US" sz="1400" dirty="0" smtClean="0"/>
              <a:t>With 10000 </a:t>
            </a:r>
            <a:r>
              <a:rPr lang="en-US" sz="1400" dirty="0" err="1" smtClean="0"/>
              <a:t>muons</a:t>
            </a:r>
            <a:r>
              <a:rPr lang="en-US" sz="1400" dirty="0" smtClean="0"/>
              <a:t> incident at inflector</a:t>
            </a:r>
          </a:p>
          <a:p>
            <a:r>
              <a:rPr lang="en-US" sz="1400" dirty="0" smtClean="0"/>
              <a:t>Minimum CBO amplitude/max capture at 215 gauss</a:t>
            </a:r>
          </a:p>
          <a:p>
            <a:r>
              <a:rPr lang="en-US" sz="1400" dirty="0" smtClean="0"/>
              <a:t>Assumes e821 inflector and includes scattering in inflector end coils</a:t>
            </a:r>
          </a:p>
        </p:txBody>
      </p:sp>
      <p:pic>
        <p:nvPicPr>
          <p:cNvPr id="7" name="Picture 6" descr="capture_vs_kick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90500" y="276480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32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_vs_beta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17700" y="0"/>
            <a:ext cx="529936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95366" y="5732234"/>
            <a:ext cx="1120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20140211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Rubin/Froemming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58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298</Words>
  <Application>Microsoft Macintosh PowerPoint</Application>
  <PresentationFormat>On-screen Show (4:3)</PresentationFormat>
  <Paragraphs>133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11</cp:revision>
  <dcterms:created xsi:type="dcterms:W3CDTF">2014-02-12T19:01:00Z</dcterms:created>
  <dcterms:modified xsi:type="dcterms:W3CDTF">2014-02-13T18:09:01Z</dcterms:modified>
</cp:coreProperties>
</file>