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0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E6712-32F6-FA46-A794-0467E6800A91}" type="datetimeFigureOut">
              <a:rPr lang="en-US" smtClean="0"/>
              <a:t>8/13/14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9FF46-4A15-324C-951A-C6066FC23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90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2C827-1DFA-C24D-A6B4-C7CF2B76C904}" type="datetimeFigureOut">
              <a:rPr lang="en-US" smtClean="0"/>
              <a:t>8/13/14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FE0B1-AFC3-234A-93BB-A3320FE22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669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1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9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5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5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9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2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6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Interfacing M5 line to 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August 13,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0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3210" y="104277"/>
            <a:ext cx="8647447" cy="6340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of Injection Channel</a:t>
            </a:r>
          </a:p>
          <a:p>
            <a:endParaRPr lang="en-US" sz="2000" dirty="0"/>
          </a:p>
          <a:p>
            <a:r>
              <a:rPr lang="en-US" sz="2000" dirty="0" smtClean="0"/>
              <a:t>Field map for dipole fringe field 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Wuzeng’s</a:t>
            </a:r>
            <a:r>
              <a:rPr lang="en-US" dirty="0" smtClean="0"/>
              <a:t> map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710 cm &lt; x &lt; 719.5cm 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Inflector axis is at 718.9 cm =&gt; map ends at inflector axis + 0.6cm   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2.5 cm &lt; y &lt; -2.5 cm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0 &lt; z &lt; 430 cm</a:t>
            </a:r>
          </a:p>
          <a:p>
            <a:r>
              <a:rPr lang="en-US" dirty="0" smtClean="0"/>
              <a:t>Approximation: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If trajectory extends beyond the map boundary, use the value of B at the boundary.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 smtClean="0"/>
              <a:t>Inflector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/>
              <a:t>Wuzeng’s</a:t>
            </a:r>
            <a:r>
              <a:rPr lang="en-US" dirty="0" smtClean="0"/>
              <a:t> map (with 2.35 </a:t>
            </a:r>
            <a:r>
              <a:rPr lang="en-US" dirty="0" err="1" smtClean="0"/>
              <a:t>mrad</a:t>
            </a:r>
            <a:r>
              <a:rPr lang="en-US" dirty="0" smtClean="0"/>
              <a:t> tilt with respect to dipole fringe map)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711cm &lt; x &lt; 720.5cm (includes all points within inflector aperture)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2.5cm &lt; y &lt; -2.5cm (includes most of points in </a:t>
            </a:r>
            <a:r>
              <a:rPr lang="en-US" dirty="0" err="1" smtClean="0"/>
              <a:t>inf</a:t>
            </a:r>
            <a:r>
              <a:rPr lang="en-US" dirty="0" smtClean="0"/>
              <a:t> aperture [+-2.8mm])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0 &lt; z &lt; 430 cm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Uniform map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B is uniform throughout space. </a:t>
            </a:r>
            <a:r>
              <a:rPr lang="en-US" dirty="0" err="1" smtClean="0"/>
              <a:t>B_y</a:t>
            </a:r>
            <a:r>
              <a:rPr lang="en-US" dirty="0" smtClean="0"/>
              <a:t> ~ </a:t>
            </a:r>
            <a:r>
              <a:rPr lang="en-US" dirty="0" err="1" smtClean="0"/>
              <a:t>B_magic</a:t>
            </a:r>
            <a:r>
              <a:rPr lang="en-US" dirty="0" smtClean="0"/>
              <a:t>, </a:t>
            </a:r>
            <a:r>
              <a:rPr lang="en-US" dirty="0" err="1" smtClean="0"/>
              <a:t>B_x</a:t>
            </a:r>
            <a:r>
              <a:rPr lang="en-US" dirty="0" smtClean="0"/>
              <a:t>=</a:t>
            </a:r>
            <a:r>
              <a:rPr lang="en-US" dirty="0" err="1" smtClean="0"/>
              <a:t>B_z</a:t>
            </a:r>
            <a:r>
              <a:rPr lang="en-US" dirty="0" smtClean="0"/>
              <a:t> = 0.</a:t>
            </a:r>
          </a:p>
          <a:p>
            <a:endParaRPr lang="en-US" dirty="0"/>
          </a:p>
          <a:p>
            <a:r>
              <a:rPr lang="en-US" i="1" dirty="0" smtClean="0"/>
              <a:t>Note: Field maps extend from 30cm upstream of yoke through to end of inflector.  The starting point for tracking propagation of </a:t>
            </a:r>
            <a:r>
              <a:rPr lang="en-US" i="1" dirty="0" err="1" smtClean="0"/>
              <a:t>twiss</a:t>
            </a:r>
            <a:r>
              <a:rPr lang="en-US" i="1" dirty="0" smtClean="0"/>
              <a:t> parameters in the next slides is 30cm upstream of the yoke.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6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pic>
        <p:nvPicPr>
          <p:cNvPr id="7" name="Picture 6" descr="trajector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5769" y="-310731"/>
            <a:ext cx="6817308" cy="52679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10699" y="4969119"/>
            <a:ext cx="6823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An error in the incident offset of ± 0.5cm can be compensated by adjusting incident angle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049867"/>
              </p:ext>
            </p:extLst>
          </p:nvPr>
        </p:nvGraphicFramePr>
        <p:xfrm>
          <a:off x="5330902" y="1348941"/>
          <a:ext cx="381309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165"/>
                <a:gridCol w="918792"/>
                <a:gridCol w="905279"/>
                <a:gridCol w="999862"/>
              </a:tblGrid>
              <a:tr h="59456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Aper</a:t>
                      </a:r>
                      <a:r>
                        <a:rPr lang="en-US" dirty="0" smtClean="0"/>
                        <a:t> [mm]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Inf</a:t>
                      </a:r>
                      <a:r>
                        <a:rPr lang="en-US" dirty="0" smtClean="0"/>
                        <a:t> B[T]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Offset [cm]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Angle [</a:t>
                      </a:r>
                      <a:r>
                        <a:rPr lang="en-US" dirty="0" err="1" smtClean="0"/>
                        <a:t>mrad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</a:tr>
              <a:tr h="344472">
                <a:tc>
                  <a:txBody>
                    <a:bodyPr/>
                    <a:lstStyle/>
                    <a:p>
                      <a:r>
                        <a:rPr lang="en-US" dirty="0" smtClean="0"/>
                        <a:t>18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1.4698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-4.5937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21.538</a:t>
                      </a:r>
                      <a:endParaRPr lang="en-US" dirty="0"/>
                    </a:p>
                  </a:txBody>
                  <a:tcPr/>
                </a:tc>
              </a:tr>
              <a:tr h="344472"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1.4513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-5.9190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25.909</a:t>
                      </a:r>
                      <a:endParaRPr lang="en-US" dirty="0"/>
                    </a:p>
                  </a:txBody>
                  <a:tcPr/>
                </a:tc>
              </a:tr>
              <a:tr h="344472"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1.4698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-3.7321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21.266</a:t>
                      </a:r>
                      <a:endParaRPr lang="en-US" dirty="0"/>
                    </a:p>
                  </a:txBody>
                  <a:tcPr/>
                </a:tc>
              </a:tr>
              <a:tr h="344472"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1.4513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-4.6985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24.231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742307" y="4080012"/>
            <a:ext cx="1654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</a:t>
            </a:r>
            <a:r>
              <a:rPr lang="en-US" baseline="-25000" dirty="0" err="1" smtClean="0"/>
              <a:t>wuzeng</a:t>
            </a:r>
            <a:r>
              <a:rPr lang="en-US" dirty="0" smtClean="0"/>
              <a:t> = 1.4698</a:t>
            </a:r>
          </a:p>
          <a:p>
            <a:r>
              <a:rPr lang="en-US" dirty="0" err="1" smtClean="0"/>
              <a:t>B</a:t>
            </a:r>
            <a:r>
              <a:rPr lang="en-US" baseline="-25000" dirty="0" err="1" smtClean="0"/>
              <a:t>magic</a:t>
            </a:r>
            <a:r>
              <a:rPr lang="en-US" dirty="0" smtClean="0"/>
              <a:t>   = 1.4513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12609" y="297219"/>
            <a:ext cx="1139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Trajectory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4358902"/>
            <a:ext cx="16484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30 cm upstream of yoke</a:t>
            </a:r>
            <a:endParaRPr lang="en-US" sz="16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57200" y="4080012"/>
            <a:ext cx="245405" cy="278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0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5293" y="6356350"/>
            <a:ext cx="2133600" cy="365125"/>
          </a:xfrm>
        </p:spPr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4" name="Picture 3" descr="beta_1_9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4" y="216160"/>
            <a:ext cx="7203199" cy="55661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59048" y="216160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Propagation of </a:t>
            </a:r>
            <a:r>
              <a:rPr lang="en-US" dirty="0" err="1" smtClean="0"/>
              <a:t>Twiss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935441"/>
            <a:ext cx="2879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</a:t>
            </a:r>
            <a:r>
              <a:rPr lang="en-US" dirty="0" err="1" smtClean="0"/>
              <a:t>Wuzeng</a:t>
            </a:r>
            <a:r>
              <a:rPr lang="en-US" dirty="0" smtClean="0"/>
              <a:t> field maps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5412936"/>
            <a:ext cx="446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Nominal </a:t>
            </a:r>
            <a:r>
              <a:rPr lang="en-US" dirty="0" err="1" smtClean="0"/>
              <a:t>twiss</a:t>
            </a:r>
            <a:r>
              <a:rPr lang="en-US" dirty="0" smtClean="0"/>
              <a:t> parameters with E821 inflector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3976" y="5458029"/>
            <a:ext cx="16484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30 cm upstream of yoke</a:t>
            </a:r>
            <a:endParaRPr lang="en-US" sz="16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270094" y="4769020"/>
            <a:ext cx="932302" cy="5133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46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5293" y="6356350"/>
            <a:ext cx="2133600" cy="365125"/>
          </a:xfrm>
        </p:spPr>
        <p:txBody>
          <a:bodyPr/>
          <a:lstStyle/>
          <a:p>
            <a:r>
              <a:rPr lang="en-US" smtClean="0"/>
              <a:t>8/13/14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59048" y="216160"/>
            <a:ext cx="3275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Propagation of </a:t>
            </a:r>
            <a:r>
              <a:rPr lang="en-US" dirty="0" err="1" smtClean="0"/>
              <a:t>Twiss</a:t>
            </a:r>
            <a:r>
              <a:rPr lang="en-US" dirty="0" smtClean="0"/>
              <a:t> parameters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5935441"/>
            <a:ext cx="2879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Based on </a:t>
            </a:r>
            <a:r>
              <a:rPr lang="en-US" dirty="0" err="1" smtClean="0"/>
              <a:t>Wuzeng</a:t>
            </a:r>
            <a:r>
              <a:rPr lang="en-US" dirty="0" smtClean="0"/>
              <a:t> field maps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5412936"/>
            <a:ext cx="4608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Nominal </a:t>
            </a:r>
            <a:r>
              <a:rPr lang="en-US" dirty="0" err="1" smtClean="0"/>
              <a:t>twiss</a:t>
            </a:r>
            <a:r>
              <a:rPr lang="en-US" dirty="0" smtClean="0"/>
              <a:t> parameters with 36mm inflector</a:t>
            </a:r>
            <a:endParaRPr lang="en-US" dirty="0"/>
          </a:p>
        </p:txBody>
      </p:sp>
      <p:pic>
        <p:nvPicPr>
          <p:cNvPr id="9" name="Picture 8" descr="beta_4_16_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17" y="27020"/>
            <a:ext cx="7786006" cy="6016458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1364675" y="4863590"/>
            <a:ext cx="797187" cy="4323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3976" y="5458029"/>
            <a:ext cx="16484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30 cm upstream of yoke</a:t>
            </a:r>
            <a:endParaRPr lang="en-US" sz="16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6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338</Words>
  <Application>Microsoft Macintosh PowerPoint</Application>
  <PresentationFormat>On-screen Show 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Interfacing M5 line to Ring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Injection efficiency and collimation</dc:title>
  <dc:creator>David Rubin</dc:creator>
  <cp:lastModifiedBy>David Rubin</cp:lastModifiedBy>
  <cp:revision>28</cp:revision>
  <dcterms:created xsi:type="dcterms:W3CDTF">2014-03-26T19:33:44Z</dcterms:created>
  <dcterms:modified xsi:type="dcterms:W3CDTF">2014-08-13T20:53:54Z</dcterms:modified>
</cp:coreProperties>
</file>