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3" r:id="rId2"/>
    <p:sldId id="266" r:id="rId3"/>
    <p:sldId id="267" r:id="rId4"/>
    <p:sldId id="268" r:id="rId5"/>
    <p:sldId id="269" r:id="rId6"/>
    <p:sldId id="270" r:id="rId7"/>
    <p:sldId id="271" r:id="rId8"/>
    <p:sldId id="261" r:id="rId9"/>
    <p:sldId id="260" r:id="rId10"/>
    <p:sldId id="258" r:id="rId11"/>
    <p:sldId id="256" r:id="rId12"/>
    <p:sldId id="257" r:id="rId13"/>
    <p:sldId id="259" r:id="rId14"/>
    <p:sldId id="262" r:id="rId15"/>
    <p:sldId id="265" r:id="rId16"/>
    <p:sldId id="263" r:id="rId17"/>
    <p:sldId id="272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696" y="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DF4F1-E5D2-CE40-AE5E-F84F24621EFC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A6EB16-D043-0D40-8E3C-811E17EA8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723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02999-A14A-E943-83EB-8170B5B03630}" type="datetimeFigureOut">
              <a:rPr lang="en-US" smtClean="0"/>
              <a:t>10/5/16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40FCE-1A87-7C45-8871-0029E3838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3940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1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24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6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65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0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93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722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5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7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98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8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47E0B-8757-364D-A4F5-0013A0648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8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Scraping and lost </a:t>
            </a:r>
            <a:r>
              <a:rPr lang="en-US" dirty="0" err="1" smtClean="0"/>
              <a:t>muons</a:t>
            </a:r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D. Rubin</a:t>
            </a:r>
          </a:p>
          <a:p>
            <a:r>
              <a:rPr lang="en-US" dirty="0" smtClean="0"/>
              <a:t>October 6, 2016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4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00171" y="590729"/>
            <a:ext cx="28056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space at inflector exit</a:t>
            </a:r>
          </a:p>
          <a:p>
            <a:r>
              <a:rPr lang="en-US" dirty="0" smtClean="0"/>
              <a:t>67522 </a:t>
            </a:r>
            <a:r>
              <a:rPr lang="en-US" dirty="0" err="1" smtClean="0"/>
              <a:t>muons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lost_muons-RING_BR_phase_space.d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02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84664" y="516888"/>
            <a:ext cx="3332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space after one turn in ring</a:t>
            </a:r>
          </a:p>
          <a:p>
            <a:r>
              <a:rPr lang="en-US" dirty="0" smtClean="0"/>
              <a:t>6345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10" name="Picture 9" descr="lost_muons-END_phase_space.d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24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t_muons-EndOfTracking_phase_space.d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53820" y="531657"/>
            <a:ext cx="2506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space after 100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 smtClean="0"/>
          </a:p>
          <a:p>
            <a:r>
              <a:rPr lang="en-US" dirty="0" smtClean="0"/>
              <a:t>5003 </a:t>
            </a:r>
            <a:r>
              <a:rPr lang="en-US" dirty="0" err="1" smtClean="0"/>
              <a:t>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75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t_muon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383" y="1382076"/>
            <a:ext cx="5144562" cy="514456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280596"/>
            <a:ext cx="83407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 of 10 runs, 1 E6 </a:t>
            </a:r>
            <a:r>
              <a:rPr lang="en-US" dirty="0" err="1" smtClean="0"/>
              <a:t>muons</a:t>
            </a:r>
            <a:r>
              <a:rPr lang="en-US" dirty="0" smtClean="0"/>
              <a:t> total at end of M5 line</a:t>
            </a:r>
          </a:p>
          <a:p>
            <a:r>
              <a:rPr lang="en-US" dirty="0" smtClean="0"/>
              <a:t>Of the 50k stored, 2 </a:t>
            </a:r>
            <a:r>
              <a:rPr lang="en-US" dirty="0" err="1" smtClean="0"/>
              <a:t>muons</a:t>
            </a:r>
            <a:r>
              <a:rPr lang="en-US" dirty="0" smtClean="0"/>
              <a:t> are lost in the interval between the end of scraping at 30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s</a:t>
            </a:r>
          </a:p>
          <a:p>
            <a:r>
              <a:rPr lang="en-US" dirty="0"/>
              <a:t> </a:t>
            </a:r>
            <a:r>
              <a:rPr lang="en-US" dirty="0" smtClean="0"/>
              <a:t>   and end of tracking at 104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(700 turns)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8306" y="2172529"/>
            <a:ext cx="3381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Approximately 100 </a:t>
            </a:r>
            <a:r>
              <a:rPr lang="en-US" dirty="0" err="1" smtClean="0"/>
              <a:t>muons</a:t>
            </a:r>
            <a:endParaRPr lang="en-US" dirty="0" smtClean="0"/>
          </a:p>
          <a:p>
            <a:r>
              <a:rPr lang="en-US" dirty="0" smtClean="0"/>
              <a:t>are lost in the interval 10 – 100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r>
              <a:rPr lang="en-US" dirty="0" smtClean="0"/>
              <a:t> as shown at right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89725" y="3970527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=0.185, V=32 kV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892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lost_muons_index_14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7" y="595487"/>
            <a:ext cx="4345348" cy="4352938"/>
          </a:xfrm>
          <a:prstGeom prst="rect">
            <a:avLst/>
          </a:prstGeom>
        </p:spPr>
      </p:pic>
      <p:pic>
        <p:nvPicPr>
          <p:cNvPr id="6" name="Picture 5" descr="lost_muons_index_166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64" y="595487"/>
            <a:ext cx="4346496" cy="434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320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lost_muons_index_17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171878"/>
            <a:ext cx="3040650" cy="3040650"/>
          </a:xfrm>
          <a:prstGeom prst="rect">
            <a:avLst/>
          </a:prstGeom>
        </p:spPr>
      </p:pic>
      <p:pic>
        <p:nvPicPr>
          <p:cNvPr id="7" name="Picture 6" descr="lost_muons_index_175_noscrap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6" y="168364"/>
            <a:ext cx="3191256" cy="3191256"/>
          </a:xfrm>
          <a:prstGeom prst="rect">
            <a:avLst/>
          </a:prstGeom>
        </p:spPr>
      </p:pic>
      <p:pic>
        <p:nvPicPr>
          <p:cNvPr id="8" name="Picture 7" descr="lost_muons_index_175_misalig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204" y="3543658"/>
            <a:ext cx="3314341" cy="3314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0774" y="2080906"/>
            <a:ext cx="106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scraping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261616" y="168364"/>
            <a:ext cx="1806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n= 0.175, 30.3 kV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3297" y="5111650"/>
            <a:ext cx="275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Muons</a:t>
            </a:r>
            <a:r>
              <a:rPr lang="en-US" dirty="0" smtClean="0"/>
              <a:t> remaining -&gt; 100 </a:t>
            </a:r>
            <a:r>
              <a:rPr lang="en-US" dirty="0" err="1">
                <a:latin typeface="Symbol" charset="2"/>
                <a:cs typeface="Symbol" charset="2"/>
              </a:rPr>
              <a:t>m</a:t>
            </a:r>
            <a:r>
              <a:rPr lang="en-US" dirty="0" err="1" smtClean="0"/>
              <a:t>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64734" y="4739297"/>
            <a:ext cx="20978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Collimator misalignment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683270" y="2589550"/>
            <a:ext cx="967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scraping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13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 descr="lost_muons_nodq_scrap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16" y="1285752"/>
            <a:ext cx="3128784" cy="3128784"/>
          </a:xfrm>
          <a:prstGeom prst="rect">
            <a:avLst/>
          </a:prstGeom>
        </p:spPr>
      </p:pic>
      <p:pic>
        <p:nvPicPr>
          <p:cNvPr id="7" name="Picture 6" descr="lost_muons_index_18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456" y="3308460"/>
            <a:ext cx="3238543" cy="3238543"/>
          </a:xfrm>
          <a:prstGeom prst="rect">
            <a:avLst/>
          </a:prstGeom>
        </p:spPr>
      </p:pic>
      <p:pic>
        <p:nvPicPr>
          <p:cNvPr id="8" name="Picture 7" descr="lost_muons_noscrap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24"/>
            <a:ext cx="2920578" cy="2920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2532" y="26655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n=0.185, 32 kV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05495" y="3308460"/>
            <a:ext cx="1290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scraping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1606" y="5221410"/>
            <a:ext cx="4165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Apply scraping voltage </a:t>
            </a:r>
            <a:r>
              <a:rPr lang="en-US" dirty="0" smtClean="0"/>
              <a:t>anti-symmetrically      </a:t>
            </a:r>
            <a:r>
              <a:rPr lang="en-US" dirty="0" smtClean="0"/>
              <a:t>-&gt; steering but no tune </a:t>
            </a:r>
            <a:r>
              <a:rPr lang="en-US" dirty="0" smtClean="0"/>
              <a:t>shift</a:t>
            </a:r>
          </a:p>
          <a:p>
            <a:r>
              <a:rPr lang="en-US" dirty="0" smtClean="0"/>
              <a:t>V</a:t>
            </a:r>
            <a:r>
              <a:rPr lang="en-US" baseline="-25000" dirty="0" smtClean="0"/>
              <a:t>in </a:t>
            </a:r>
            <a:r>
              <a:rPr lang="en-US" dirty="0" smtClean="0"/>
              <a:t>-&gt; V</a:t>
            </a:r>
            <a:r>
              <a:rPr lang="en-US" baseline="-25000" dirty="0" smtClean="0"/>
              <a:t>in</a:t>
            </a:r>
            <a:r>
              <a:rPr lang="en-US" dirty="0" smtClean="0"/>
              <a:t> +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V,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-</a:t>
            </a:r>
            <a:r>
              <a:rPr lang="en-US" dirty="0"/>
              <a:t>&gt;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out</a:t>
            </a:r>
            <a:r>
              <a:rPr lang="en-US" dirty="0" smtClean="0"/>
              <a:t> -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V</a:t>
            </a:r>
          </a:p>
          <a:p>
            <a:r>
              <a:rPr lang="en-US" dirty="0" err="1" smtClean="0"/>
              <a:t>V</a:t>
            </a:r>
            <a:r>
              <a:rPr lang="en-US" baseline="-25000" dirty="0" err="1" smtClean="0"/>
              <a:t>bot</a:t>
            </a:r>
            <a:r>
              <a:rPr lang="en-US" dirty="0" smtClean="0"/>
              <a:t>-</a:t>
            </a:r>
            <a:r>
              <a:rPr lang="en-US" dirty="0"/>
              <a:t>&gt;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bot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/>
              <a:t>V,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top</a:t>
            </a:r>
            <a:r>
              <a:rPr lang="en-US" dirty="0" smtClean="0"/>
              <a:t>-</a:t>
            </a:r>
            <a:r>
              <a:rPr lang="en-US" dirty="0"/>
              <a:t>&gt; </a:t>
            </a:r>
            <a:r>
              <a:rPr lang="en-US" dirty="0" err="1" smtClean="0"/>
              <a:t>V</a:t>
            </a:r>
            <a:r>
              <a:rPr lang="en-US" baseline="-25000" dirty="0" err="1" smtClean="0"/>
              <a:t>top</a:t>
            </a:r>
            <a:r>
              <a:rPr lang="en-US" dirty="0" smtClean="0"/>
              <a:t> </a:t>
            </a:r>
            <a:r>
              <a:rPr lang="en-US" dirty="0"/>
              <a:t>-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V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245277" y="4249255"/>
            <a:ext cx="438975" cy="9721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615016" y="2399064"/>
            <a:ext cx="247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Standard asymmetric scraping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742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lost_muons_index_175_quad_misalig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52" y="2588274"/>
            <a:ext cx="3915496" cy="3915496"/>
          </a:xfrm>
          <a:prstGeom prst="rect">
            <a:avLst/>
          </a:prstGeom>
        </p:spPr>
      </p:pic>
      <p:pic>
        <p:nvPicPr>
          <p:cNvPr id="6" name="Picture 5" descr="lost_muons_175_quad_misalign_noscrap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5594"/>
            <a:ext cx="3915496" cy="3915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831" y="374227"/>
            <a:ext cx="2339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Quad misalignment?</a:t>
            </a:r>
            <a:endParaRPr lang="en-US" sz="20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528419"/>
              </p:ext>
            </p:extLst>
          </p:nvPr>
        </p:nvGraphicFramePr>
        <p:xfrm>
          <a:off x="5544667" y="195420"/>
          <a:ext cx="2381738" cy="2304287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992927"/>
                <a:gridCol w="698129"/>
                <a:gridCol w="690682"/>
              </a:tblGrid>
              <a:tr h="25082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Quad offsets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X[mm]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Y[mm]</a:t>
                      </a:r>
                      <a:endParaRPr lang="en-US" sz="1200" dirty="0"/>
                    </a:p>
                  </a:txBody>
                  <a:tcPr/>
                </a:tc>
              </a:tr>
              <a:tr h="24373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Q1 short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  <a:tr h="24373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Q1 long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-1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</a:p>
                  </a:txBody>
                  <a:tcPr/>
                </a:tc>
              </a:tr>
              <a:tr h="2508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Q2 </a:t>
                      </a:r>
                      <a:r>
                        <a:rPr lang="en-US" sz="1200" dirty="0" smtClean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</a:tr>
              <a:tr h="2508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Q2 </a:t>
                      </a:r>
                      <a:r>
                        <a:rPr lang="en-US" sz="1200" dirty="0" smtClean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-1</a:t>
                      </a:r>
                      <a:endParaRPr lang="en-US" sz="1200" dirty="0"/>
                    </a:p>
                  </a:txBody>
                  <a:tcPr/>
                </a:tc>
              </a:tr>
              <a:tr h="2508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Q3 </a:t>
                      </a:r>
                      <a:r>
                        <a:rPr lang="en-US" sz="1200" dirty="0" smtClean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</a:tr>
              <a:tr h="2508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Q3 </a:t>
                      </a:r>
                      <a:r>
                        <a:rPr lang="en-US" sz="1200" dirty="0" smtClean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-1</a:t>
                      </a:r>
                      <a:endParaRPr lang="en-US" sz="1200" dirty="0"/>
                    </a:p>
                  </a:txBody>
                  <a:tcPr/>
                </a:tc>
              </a:tr>
              <a:tr h="2508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Q4 </a:t>
                      </a:r>
                      <a:r>
                        <a:rPr lang="en-US" sz="1200" dirty="0" smtClean="0"/>
                        <a:t>short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  <a:tr h="2508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Q4 </a:t>
                      </a:r>
                      <a:r>
                        <a:rPr lang="en-US" sz="1200" dirty="0" smtClean="0"/>
                        <a:t>long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-1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092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efficienc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69950"/>
            <a:ext cx="7315200" cy="548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2041" y="294846"/>
            <a:ext cx="1076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71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AA891-C03D-F144-B461-69A88BC14896}" type="slidenum">
              <a:rPr lang="en-US" smtClean="0"/>
              <a:t>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70054" y="1231246"/>
            <a:ext cx="63735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E821 quad scraping strategy: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injection, inner and outer and top and bottom quad plates are powered asymmetrically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T</a:t>
            </a:r>
            <a:r>
              <a:rPr lang="en-US" dirty="0" smtClean="0"/>
              <a:t>he closed orbit is displaced from the center of the storage volume by about 2.5mm.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effective aperture is reduced by the offset of the closed orbit – so that </a:t>
            </a:r>
            <a:r>
              <a:rPr lang="en-US" dirty="0" err="1" smtClean="0"/>
              <a:t>muons</a:t>
            </a:r>
            <a:r>
              <a:rPr lang="en-US" dirty="0" smtClean="0"/>
              <a:t> outside the reduced aperture are scraped off and removed from the distribution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 symmetry is restored after 30 </a:t>
            </a:r>
            <a:r>
              <a:rPr lang="en-US" dirty="0" err="1" smtClean="0"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cs typeface="Symbol" charset="2"/>
              </a:rPr>
              <a:t>s</a:t>
            </a:r>
            <a:r>
              <a:rPr lang="en-US" dirty="0" smtClean="0">
                <a:cs typeface="Symbol" charset="2"/>
              </a:rPr>
              <a:t> (200 turns).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Closed orbit is restored to the </a:t>
            </a:r>
            <a:r>
              <a:rPr lang="en-US" dirty="0" err="1" smtClean="0">
                <a:cs typeface="Symbol" charset="2"/>
              </a:rPr>
              <a:t>midplane</a:t>
            </a:r>
            <a:r>
              <a:rPr lang="en-US" dirty="0" smtClean="0">
                <a:cs typeface="Symbol" charset="2"/>
              </a:rPr>
              <a:t> and magic radius.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cs typeface="Symbol" charset="2"/>
              </a:rPr>
              <a:t>Leaving 1.25 mm clearance between the extreme of the distribution and the aperture as defined by the collimators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0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8265745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AA891-C03D-F144-B461-69A88BC14896}" type="slidenum">
              <a:rPr lang="en-US" smtClean="0"/>
              <a:t>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388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AA891-C03D-F144-B461-69A88BC14896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48846" y="751137"/>
            <a:ext cx="569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Modeling </a:t>
            </a:r>
            <a:r>
              <a:rPr lang="en-US" dirty="0" err="1" smtClean="0"/>
              <a:t>quadrupoles</a:t>
            </a:r>
            <a:r>
              <a:rPr lang="en-US" dirty="0" smtClean="0"/>
              <a:t> with independently powered plates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62311" y="1719098"/>
            <a:ext cx="69930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Solve Laplace </a:t>
            </a:r>
            <a:r>
              <a:rPr lang="en-US" dirty="0" err="1" smtClean="0"/>
              <a:t>eqn</a:t>
            </a:r>
            <a:r>
              <a:rPr lang="en-US" dirty="0" smtClean="0"/>
              <a:t> for quad with a single plate at voltage and the remaining 3 at ground – for each of the four plates in turn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=&gt; 4 maps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Linear combination of the 4 maps scaled by relative voltage yields effective dipole kick and </a:t>
            </a:r>
            <a:r>
              <a:rPr lang="en-US" dirty="0" err="1" smtClean="0"/>
              <a:t>quadrupole</a:t>
            </a:r>
            <a:r>
              <a:rPr lang="en-US" dirty="0" smtClean="0"/>
              <a:t> focusing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1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AA891-C03D-F144-B461-69A88BC14896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4129" y="5324808"/>
            <a:ext cx="4352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Tunes at Injection               Tunes after ramp</a:t>
            </a:r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x</a:t>
            </a:r>
            <a:r>
              <a:rPr lang="en-US" dirty="0" smtClean="0"/>
              <a:t>        0.9137                             0.9039     </a:t>
            </a:r>
          </a:p>
          <a:p>
            <a:r>
              <a:rPr lang="en-US" dirty="0" err="1" smtClean="0"/>
              <a:t>Q</a:t>
            </a:r>
            <a:r>
              <a:rPr lang="en-US" baseline="-25000" dirty="0" err="1" smtClean="0"/>
              <a:t>y</a:t>
            </a:r>
            <a:r>
              <a:rPr lang="en-US" baseline="-25000" dirty="0" smtClean="0"/>
              <a:t> </a:t>
            </a:r>
            <a:r>
              <a:rPr lang="en-US" dirty="0" smtClean="0"/>
              <a:t>       0.4090                             0.4403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7156" y="140273"/>
            <a:ext cx="3597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Closed orbit, tunes, and </a:t>
            </a:r>
            <a:r>
              <a:rPr lang="en-US" dirty="0" smtClean="0">
                <a:latin typeface="Symbol" charset="2"/>
                <a:cs typeface="Symbol" charset="2"/>
              </a:rPr>
              <a:t>b</a:t>
            </a:r>
            <a:r>
              <a:rPr lang="en-US" dirty="0" smtClean="0">
                <a:cs typeface="Symbol" charset="2"/>
              </a:rPr>
              <a:t> at injection and after ramp</a:t>
            </a:r>
            <a:endParaRPr lang="en-US" dirty="0"/>
          </a:p>
        </p:txBody>
      </p:sp>
      <p:pic>
        <p:nvPicPr>
          <p:cNvPr id="8" name="Picture 7" descr="QuadScrapetwis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587" y="2199647"/>
            <a:ext cx="4391433" cy="2927621"/>
          </a:xfrm>
          <a:prstGeom prst="rect">
            <a:avLst/>
          </a:prstGeom>
        </p:spPr>
      </p:pic>
      <p:pic>
        <p:nvPicPr>
          <p:cNvPr id="10" name="Picture 9" descr="QuadScrapeC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0" y="2199647"/>
            <a:ext cx="4391432" cy="2927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2796" y="3185671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Closed orbit after ramp at 0</a:t>
            </a:r>
            <a:endParaRPr lang="en-US" sz="1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980024"/>
              </p:ext>
            </p:extLst>
          </p:nvPr>
        </p:nvGraphicFramePr>
        <p:xfrm>
          <a:off x="5483309" y="447856"/>
          <a:ext cx="3528711" cy="15984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482"/>
                <a:gridCol w="599018"/>
                <a:gridCol w="739786"/>
                <a:gridCol w="778722"/>
                <a:gridCol w="790703"/>
              </a:tblGrid>
              <a:tr h="3708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Top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Bottom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Inner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Outer</a:t>
                      </a:r>
                      <a:endParaRPr lang="en-US" sz="1400" dirty="0"/>
                    </a:p>
                  </a:txBody>
                  <a:tcPr/>
                </a:tc>
              </a:tr>
              <a:tr h="281023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-32</a:t>
                      </a:r>
                      <a:endParaRPr lang="en-US" sz="1400" dirty="0"/>
                    </a:p>
                  </a:txBody>
                  <a:tcPr/>
                </a:tc>
              </a:tr>
              <a:tr h="31170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-22.7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-32</a:t>
                      </a:r>
                      <a:endParaRPr lang="en-US" sz="1400" dirty="0"/>
                    </a:p>
                  </a:txBody>
                  <a:tcPr/>
                </a:tc>
              </a:tr>
              <a:tr h="27557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22.7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-32</a:t>
                      </a:r>
                      <a:endParaRPr lang="en-US" sz="1400" dirty="0"/>
                    </a:p>
                  </a:txBody>
                  <a:tcPr/>
                </a:tc>
              </a:tr>
              <a:tr h="3062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Q4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22.7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-32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-22.7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83527" y="94107"/>
            <a:ext cx="2541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Quad voltage at injection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96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27100"/>
            <a:ext cx="7150100" cy="49911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AA891-C03D-F144-B461-69A88BC14896}" type="slidenum">
              <a:rPr lang="en-US" smtClean="0"/>
              <a:t>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3815" y="5940144"/>
            <a:ext cx="998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injection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63744" y="3076487"/>
            <a:ext cx="250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E821 Quad voltage ramp</a:t>
            </a:r>
            <a:endParaRPr lang="en-US" dirty="0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H="1" flipV="1">
            <a:off x="2666096" y="4291304"/>
            <a:ext cx="96827" cy="16488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539035" y="362868"/>
            <a:ext cx="669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7020194" y="732200"/>
            <a:ext cx="646804" cy="8139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80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uadScrapeRam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63" y="3380178"/>
            <a:ext cx="5011945" cy="334129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3AA891-C03D-F144-B461-69A88BC14896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 descr="QuadScrapeRam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63" y="172395"/>
            <a:ext cx="4710234" cy="31401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963" y="615297"/>
            <a:ext cx="32182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At t=0, inject </a:t>
            </a:r>
            <a:r>
              <a:rPr lang="en-US" dirty="0" err="1" smtClean="0"/>
              <a:t>muons</a:t>
            </a:r>
            <a:r>
              <a:rPr lang="en-US" dirty="0" smtClean="0"/>
              <a:t> on displaced closed orbit.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 1000 turns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Quad plate voltage ramps as in E821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(Plot shows orbit at exit of Q4 on each turn)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 smtClean="0"/>
              <a:t>Orbit shifted to center of aperture as quads ramp to nominal (symmetric voltage)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9309" y="4007321"/>
            <a:ext cx="3312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i="1" dirty="0" smtClean="0"/>
              <a:t>A small horizontal </a:t>
            </a:r>
            <a:r>
              <a:rPr lang="en-US" i="1" dirty="0" err="1" smtClean="0"/>
              <a:t>betatron</a:t>
            </a:r>
            <a:r>
              <a:rPr lang="en-US" i="1" dirty="0" smtClean="0"/>
              <a:t> oscillation is introduced by the ramp</a:t>
            </a:r>
            <a:endParaRPr lang="en-US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6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05128" y="691651"/>
            <a:ext cx="7981672" cy="5078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of injection, scraping and capture</a:t>
            </a:r>
          </a:p>
          <a:p>
            <a:endParaRPr lang="en-US" dirty="0"/>
          </a:p>
          <a:p>
            <a:r>
              <a:rPr lang="en-US" dirty="0" smtClean="0"/>
              <a:t>Distribution at end of M5 line is generated with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95% emittance ~ 40 mm-</a:t>
            </a:r>
            <a:r>
              <a:rPr lang="en-US" dirty="0" err="1" smtClean="0"/>
              <a:t>mrad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1.1 % energy width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3% energy cutoff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120ns pulse length with ‘W’ distribution</a:t>
            </a:r>
          </a:p>
          <a:p>
            <a:endParaRPr lang="en-US" dirty="0"/>
          </a:p>
          <a:p>
            <a:r>
              <a:rPr lang="en-US" dirty="0" smtClean="0"/>
              <a:t>Distribution is tracked through </a:t>
            </a:r>
            <a:r>
              <a:rPr lang="en-US" dirty="0" err="1" smtClean="0"/>
              <a:t>backleg</a:t>
            </a:r>
            <a:r>
              <a:rPr lang="en-US" dirty="0" smtClean="0"/>
              <a:t>, fringe, inflector, with scattering in end coils</a:t>
            </a:r>
          </a:p>
          <a:p>
            <a:endParaRPr lang="en-US" dirty="0" smtClean="0"/>
          </a:p>
          <a:p>
            <a:r>
              <a:rPr lang="en-US" dirty="0" smtClean="0"/>
              <a:t>Kicker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field profile as computed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Temporal profile as measured</a:t>
            </a:r>
          </a:p>
          <a:p>
            <a:endParaRPr lang="en-US" dirty="0"/>
          </a:p>
          <a:p>
            <a:r>
              <a:rPr lang="en-US" dirty="0" smtClean="0"/>
              <a:t>Quads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D field maps of each plate at V with others at 0 superposed for scraping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Initial Scraping voltages 71% of full voltage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Full voltage corresponds ~ to field index 0.185 </a:t>
            </a:r>
          </a:p>
        </p:txBody>
      </p:sp>
    </p:spTree>
    <p:extLst>
      <p:ext uri="{BB962C8B-B14F-4D97-AF65-F5344CB8AC3E}">
        <p14:creationId xmlns:p14="http://schemas.microsoft.com/office/powerpoint/2010/main" val="242191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10/6/16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Rubin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7E0B-8757-364D-A4F5-0013A0648650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 descr="lost_muons-DistStartInjLine.da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3352" y="531657"/>
            <a:ext cx="2949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at end of M5 line</a:t>
            </a:r>
          </a:p>
          <a:p>
            <a:r>
              <a:rPr lang="en-US" dirty="0" smtClean="0"/>
              <a:t>100,000 </a:t>
            </a:r>
            <a:r>
              <a:rPr lang="en-US" dirty="0" err="1" smtClean="0"/>
              <a:t>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57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3843</TotalTime>
  <Words>777</Words>
  <Application>Microsoft Macintosh PowerPoint</Application>
  <PresentationFormat>On-screen Show (4:3)</PresentationFormat>
  <Paragraphs>182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Scraping and lost muons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Rubin</dc:creator>
  <cp:lastModifiedBy>David Rubin</cp:lastModifiedBy>
  <cp:revision>24</cp:revision>
  <dcterms:created xsi:type="dcterms:W3CDTF">2016-09-30T22:22:20Z</dcterms:created>
  <dcterms:modified xsi:type="dcterms:W3CDTF">2016-10-06T18:55:44Z</dcterms:modified>
</cp:coreProperties>
</file>