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66" r:id="rId2"/>
    <p:sldId id="798" r:id="rId3"/>
    <p:sldId id="838" r:id="rId4"/>
    <p:sldId id="888" r:id="rId5"/>
    <p:sldId id="881" r:id="rId6"/>
    <p:sldId id="889" r:id="rId7"/>
    <p:sldId id="890" r:id="rId8"/>
    <p:sldId id="886" r:id="rId9"/>
    <p:sldId id="891" r:id="rId10"/>
    <p:sldId id="892" r:id="rId11"/>
    <p:sldId id="885" r:id="rId12"/>
    <p:sldId id="863" r:id="rId13"/>
    <p:sldId id="842" r:id="rId14"/>
    <p:sldId id="867" r:id="rId15"/>
    <p:sldId id="864" r:id="rId16"/>
    <p:sldId id="866" r:id="rId17"/>
    <p:sldId id="871" r:id="rId18"/>
    <p:sldId id="832" r:id="rId19"/>
    <p:sldId id="833" r:id="rId20"/>
    <p:sldId id="868" r:id="rId21"/>
    <p:sldId id="869" r:id="rId22"/>
    <p:sldId id="877" r:id="rId23"/>
    <p:sldId id="870" r:id="rId24"/>
    <p:sldId id="878" r:id="rId25"/>
    <p:sldId id="856" r:id="rId26"/>
    <p:sldId id="850" r:id="rId27"/>
    <p:sldId id="853" r:id="rId28"/>
    <p:sldId id="887" r:id="rId29"/>
    <p:sldId id="876" r:id="rId30"/>
    <p:sldId id="872" r:id="rId31"/>
    <p:sldId id="879" r:id="rId32"/>
    <p:sldId id="875" r:id="rId33"/>
    <p:sldId id="799" r:id="rId34"/>
    <p:sldId id="831" r:id="rId35"/>
    <p:sldId id="861" r:id="rId36"/>
    <p:sldId id="825" r:id="rId37"/>
    <p:sldId id="882" r:id="rId38"/>
    <p:sldId id="883" r:id="rId39"/>
    <p:sldId id="884" r:id="rId40"/>
    <p:sldId id="880" r:id="rId41"/>
    <p:sldId id="874" r:id="rId42"/>
    <p:sldId id="834" r:id="rId43"/>
    <p:sldId id="873" r:id="rId44"/>
    <p:sldId id="862" r:id="rId45"/>
    <p:sldId id="859" r:id="rId46"/>
    <p:sldId id="835" r:id="rId47"/>
    <p:sldId id="843" r:id="rId48"/>
    <p:sldId id="801" r:id="rId49"/>
    <p:sldId id="837" r:id="rId50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4415" autoAdjust="0"/>
  </p:normalViewPr>
  <p:slideViewPr>
    <p:cSldViewPr>
      <p:cViewPr>
        <p:scale>
          <a:sx n="121" d="100"/>
          <a:sy n="121" d="100"/>
        </p:scale>
        <p:origin x="-28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5/4/15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7352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A71B87-488D-2746-8DA6-6B7EAA69E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Ring Commissioning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676400"/>
            <a:ext cx="7543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angle offset (upstream </a:t>
            </a:r>
            <a:r>
              <a:rPr lang="en-US" dirty="0" err="1" smtClean="0"/>
              <a:t>steerings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To maximize capture and minimize CBO</a:t>
            </a:r>
          </a:p>
        </p:txBody>
      </p:sp>
    </p:spTree>
    <p:extLst>
      <p:ext uri="{BB962C8B-B14F-4D97-AF65-F5344CB8AC3E}">
        <p14:creationId xmlns:p14="http://schemas.microsoft.com/office/powerpoint/2010/main" val="176249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fbmRotation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5" y="1384300"/>
            <a:ext cx="4051695" cy="4711700"/>
          </a:xfrm>
          <a:prstGeom prst="rect">
            <a:avLst/>
          </a:prstGeom>
        </p:spPr>
      </p:pic>
      <p:pic>
        <p:nvPicPr>
          <p:cNvPr id="18" name="Picture 17" descr="fbmGlowing_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62200"/>
            <a:ext cx="370084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Storage ring optics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1143000"/>
            <a:ext cx="72982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focusing</a:t>
            </a:r>
          </a:p>
          <a:p>
            <a:r>
              <a:rPr lang="en-US" dirty="0" smtClean="0"/>
              <a:t>Uniform vertical magnetic field</a:t>
            </a:r>
          </a:p>
          <a:p>
            <a:r>
              <a:rPr lang="en-US" dirty="0" smtClean="0"/>
              <a:t>4 – electrostatic </a:t>
            </a:r>
            <a:r>
              <a:rPr lang="en-US" dirty="0" err="1" smtClean="0"/>
              <a:t>quadrupoles</a:t>
            </a:r>
            <a:r>
              <a:rPr lang="en-US" dirty="0" smtClean="0"/>
              <a:t> – each with arc length of 39 </a:t>
            </a:r>
            <a:r>
              <a:rPr lang="en-US" dirty="0" err="1" smtClean="0"/>
              <a:t>deg</a:t>
            </a:r>
            <a:r>
              <a:rPr lang="en-US" dirty="0" smtClean="0"/>
              <a:t>, equally spaced around the ring</a:t>
            </a:r>
          </a:p>
          <a:p>
            <a:endParaRPr lang="en-US" dirty="0" smtClean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h</a:t>
            </a:r>
            <a:r>
              <a:rPr lang="en-US" dirty="0" smtClean="0"/>
              <a:t>=0.904, Q</a:t>
            </a:r>
            <a:r>
              <a:rPr lang="en-US" sz="1600" baseline="-25000" dirty="0" smtClean="0"/>
              <a:t>v</a:t>
            </a:r>
            <a:r>
              <a:rPr lang="en-US" sz="1600" dirty="0" smtClean="0"/>
              <a:t> = 0.433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34" y="3500791"/>
            <a:ext cx="1498600" cy="1206500"/>
          </a:xfrm>
          <a:prstGeom prst="rect">
            <a:avLst/>
          </a:prstGeom>
        </p:spPr>
      </p:pic>
      <p:pic>
        <p:nvPicPr>
          <p:cNvPr id="8" name="Picture 7" descr="beta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" y="2844200"/>
            <a:ext cx="4306824" cy="3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9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Injection aperture</a:t>
            </a:r>
            <a:endParaRPr lang="en-US" dirty="0">
              <a:latin typeface="Arial" charset="0"/>
            </a:endParaRPr>
          </a:p>
        </p:txBody>
      </p:sp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1447800" y="1219199"/>
            <a:ext cx="5791200" cy="32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38441" y="4933247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half-width = 9mm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half-height = 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volume radius = 45mm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Mismatch</a:t>
            </a:r>
            <a:endParaRPr lang="en-US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645275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08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Disparate apertures suggest varying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+mn-lt"/>
                <a:cs typeface="Symbol" charset="2"/>
              </a:rPr>
              <a:t>-functions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 mismatch of </a:t>
            </a:r>
            <a:r>
              <a:rPr lang="en-US" dirty="0" err="1" smtClean="0"/>
              <a:t>twiss</a:t>
            </a:r>
            <a:r>
              <a:rPr lang="en-US" dirty="0" smtClean="0"/>
              <a:t> parameters at inflector-ring interface, peak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&amp;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in the ring are always greater than closed ring values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3352800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867400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Mismatch example</a:t>
            </a:r>
            <a:endParaRPr lang="en-US" dirty="0"/>
          </a:p>
        </p:txBody>
      </p:sp>
      <p:pic>
        <p:nvPicPr>
          <p:cNvPr id="4" name="Picture 3" descr="mismatch_beta_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2387000"/>
            <a:ext cx="4306824" cy="3328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759200"/>
            <a:ext cx="1003300" cy="27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8400" y="51054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581400" y="5029200"/>
            <a:ext cx="212308" cy="2300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it-dr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93722"/>
            <a:ext cx="1409700" cy="279400"/>
          </a:xfrm>
          <a:prstGeom prst="rect">
            <a:avLst/>
          </a:prstGeom>
        </p:spPr>
      </p:pic>
      <p:pic>
        <p:nvPicPr>
          <p:cNvPr id="19" name="Picture 18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340100"/>
            <a:ext cx="1536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43000"/>
            <a:ext cx="792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maximize transmission and capture by focusing the beam so that inflector and ring have equivalent acceptance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81200"/>
            <a:ext cx="5753100" cy="7980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183" y="2983468"/>
            <a:ext cx="695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maximum     in the ring depends on the matching according to  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86100"/>
            <a:ext cx="165100" cy="266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2108200" cy="71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1107" y="4507468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88" y="4419600"/>
            <a:ext cx="2032000" cy="673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" y="5257800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find that inflector and ring have equivalent acceptance if 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91200"/>
            <a:ext cx="3251200" cy="317500"/>
          </a:xfrm>
          <a:prstGeom prst="rect">
            <a:avLst/>
          </a:prstGeom>
        </p:spPr>
      </p:pic>
      <p:pic>
        <p:nvPicPr>
          <p:cNvPr id="9" name="Picture 8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63" y="3880747"/>
            <a:ext cx="1943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1107" y="4736068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143000"/>
            <a:ext cx="5891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acceptance of inflector and ring are equivalent if</a:t>
            </a:r>
          </a:p>
          <a:p>
            <a:endParaRPr lang="en-US" dirty="0"/>
          </a:p>
          <a:p>
            <a:r>
              <a:rPr lang="en-US" dirty="0" smtClean="0"/>
              <a:t>                                     and since </a:t>
            </a:r>
          </a:p>
          <a:p>
            <a:endParaRPr lang="en-US" dirty="0"/>
          </a:p>
          <a:p>
            <a:r>
              <a:rPr lang="en-US" dirty="0" smtClean="0"/>
              <a:t>=&gt;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2003" y="2645060"/>
            <a:ext cx="519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Tracking simulations indicate optimal capture for</a:t>
            </a:r>
          </a:p>
          <a:p>
            <a:endParaRPr lang="en-US" dirty="0" smtClean="0"/>
          </a:p>
          <a:p>
            <a:r>
              <a:rPr lang="en-US" dirty="0" smtClean="0"/>
              <a:t>The energy acceptance follows from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717800"/>
            <a:ext cx="647700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9200"/>
            <a:ext cx="2946400" cy="508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81" y="4787900"/>
            <a:ext cx="1066800" cy="2413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4" y="2286000"/>
            <a:ext cx="1384300" cy="2540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24400"/>
            <a:ext cx="2730500" cy="1003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42282"/>
            <a:ext cx="25654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2921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76600"/>
            <a:ext cx="4961397" cy="2070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9031" y="1207071"/>
            <a:ext cx="76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to understand how to propagate distribution through injection channel so that at the inflector exit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9" y="1935166"/>
            <a:ext cx="1225381" cy="9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CrossS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927600" cy="2743200"/>
          </a:xfrm>
          <a:prstGeom prst="rect">
            <a:avLst/>
          </a:prstGeom>
        </p:spPr>
      </p:pic>
      <p:pic>
        <p:nvPicPr>
          <p:cNvPr id="7" name="Picture 6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3" y="1219200"/>
            <a:ext cx="4961397" cy="207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1" y="14478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come to the end of the M5 line and then propagate through: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ole in magnet yoke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ipole fringe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Inflector</a:t>
            </a:r>
          </a:p>
          <a:p>
            <a:r>
              <a:rPr lang="en-US" dirty="0" smtClean="0"/>
              <a:t>And exit the inflector 77 mm from the center of the dipole aperture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1600200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4267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magnetic field is near zero at the inner surface of the yoke, and rises to 1.45T between the magnet poles, over a distance of ~39cm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0" y="57150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10200" y="5334000"/>
            <a:ext cx="83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39cm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field through Injection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bfield_total_along_injection_ax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17" y="1143000"/>
            <a:ext cx="4536142" cy="3505200"/>
          </a:xfrm>
          <a:prstGeom prst="rect">
            <a:avLst/>
          </a:prstGeom>
        </p:spPr>
      </p:pic>
      <p:pic>
        <p:nvPicPr>
          <p:cNvPr id="3" name="Picture 2" descr="bfield_along_injection_ax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90600"/>
            <a:ext cx="4930588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494073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vertical magnetic field of the dipole and the inflector along the axis of the injection channel separately(left) and summed(right). The horizontal component is zero due to </a:t>
            </a:r>
            <a:r>
              <a:rPr lang="en-US" dirty="0" err="1" smtClean="0"/>
              <a:t>midplane</a:t>
            </a:r>
            <a:r>
              <a:rPr lang="en-US" dirty="0" smtClean="0"/>
              <a:t> symmetry. There is net steering and significant focusing</a:t>
            </a:r>
          </a:p>
          <a:p>
            <a:endParaRPr lang="en-US" dirty="0"/>
          </a:p>
          <a:p>
            <a:r>
              <a:rPr lang="en-US" dirty="0" smtClean="0"/>
              <a:t>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Horizontally defocusing, vertically focusing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914400"/>
            <a:ext cx="383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De-focusing in dipole fringe field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400"/>
            <a:ext cx="4905780" cy="5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Diagnostics</a:t>
            </a:r>
          </a:p>
          <a:p>
            <a:pPr marL="800100" lvl="1"/>
            <a:r>
              <a:rPr lang="en-US" dirty="0" smtClean="0"/>
              <a:t>Injection Beam Monitor System (injection line)</a:t>
            </a:r>
          </a:p>
          <a:p>
            <a:pPr marL="800100" lvl="1"/>
            <a:r>
              <a:rPr lang="en-US" dirty="0" smtClean="0"/>
              <a:t>Fiber harps (storage ring)</a:t>
            </a:r>
          </a:p>
          <a:p>
            <a:pPr marL="400050"/>
            <a:r>
              <a:rPr lang="en-US" dirty="0" smtClean="0">
                <a:solidFill>
                  <a:srgbClr val="000000"/>
                </a:solidFill>
              </a:rPr>
              <a:t>Variables</a:t>
            </a:r>
          </a:p>
          <a:p>
            <a:pPr marL="800100" lvl="1"/>
            <a:r>
              <a:rPr lang="en-US" dirty="0" smtClean="0"/>
              <a:t>M5 line final focus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marL="800100" lvl="1"/>
            <a:r>
              <a:rPr lang="en-US" dirty="0" smtClean="0">
                <a:solidFill>
                  <a:srgbClr val="000000"/>
                </a:solidFill>
              </a:rPr>
              <a:t>M5 line horizontal and vertical dipole correctors</a:t>
            </a:r>
          </a:p>
          <a:p>
            <a:pPr marL="800100" lvl="1"/>
            <a:r>
              <a:rPr lang="en-US" dirty="0" smtClean="0"/>
              <a:t>Inflector B-field</a:t>
            </a:r>
          </a:p>
          <a:p>
            <a:pPr marL="800100" lvl="1"/>
            <a:r>
              <a:rPr lang="en-US" dirty="0" smtClean="0">
                <a:solidFill>
                  <a:srgbClr val="000000"/>
                </a:solidFill>
              </a:rPr>
              <a:t>Kicker timing and amplitude (X3)</a:t>
            </a:r>
          </a:p>
          <a:p>
            <a:pPr marL="800100" lvl="1"/>
            <a:r>
              <a:rPr lang="en-US" dirty="0" smtClean="0"/>
              <a:t>Quad voltage (X4)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Strategy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ransmission through injection line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Optimizing capture and storage in ring</a:t>
            </a:r>
            <a:endParaRPr lang="en-US" dirty="0" smtClean="0"/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010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Inflector field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Picture 11" descr="InflectorMengUnr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4660900" cy="3337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2214" y="4502900"/>
            <a:ext cx="200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 field map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05000"/>
            <a:ext cx="3327400" cy="54780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3" y="2979896"/>
            <a:ext cx="2095500" cy="25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48768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some uncertainty regarding magnitude of the gradient in the inflector.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channel defocusing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3429000"/>
            <a:ext cx="17526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38600" y="3352800"/>
            <a:ext cx="2667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" y="16764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4.3m injection channel can be modeled </a:t>
            </a:r>
            <a:r>
              <a:rPr lang="en-US" dirty="0" smtClean="0"/>
              <a:t>as follows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64138" y="3048000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06413" y="2667000"/>
            <a:ext cx="1513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fringe</a:t>
            </a:r>
            <a:r>
              <a:rPr lang="en-US" sz="1600" dirty="0" smtClean="0"/>
              <a:t>(k=-0.36)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437851" y="37338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1056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1.3m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90794" y="38100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6716" y="2667000"/>
            <a:ext cx="1315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quad</a:t>
            </a:r>
          </a:p>
          <a:p>
            <a:r>
              <a:rPr lang="en-US" sz="1600" dirty="0" err="1" smtClean="0"/>
              <a:t>Q</a:t>
            </a:r>
            <a:r>
              <a:rPr lang="en-US" sz="1600" baseline="-25000" dirty="0" err="1" smtClean="0"/>
              <a:t>inf</a:t>
            </a:r>
            <a:r>
              <a:rPr lang="en-US" sz="1600" dirty="0" smtClean="0"/>
              <a:t>(k=-0.16)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799286" y="4502900"/>
            <a:ext cx="23729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Dipole fringe and inflector overlap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419600" y="3810000"/>
            <a:ext cx="152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819400" y="3276600"/>
            <a:ext cx="1676400" cy="457200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19200" y="5562600"/>
            <a:ext cx="645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 we can compute the transfer maps numerically by trackin</a:t>
            </a:r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93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ta_eta_compare-18mm-WG-vs-unif-infl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891054" cy="37794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98036" y="2209800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18mm inflector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12113"/>
              </p:ext>
            </p:extLst>
          </p:nvPr>
        </p:nvGraphicFramePr>
        <p:xfrm>
          <a:off x="437327" y="4546601"/>
          <a:ext cx="8020873" cy="147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E821(WG </a:t>
                      </a:r>
                      <a:r>
                        <a:rPr lang="en-US" sz="1400" dirty="0" err="1" smtClean="0"/>
                        <a:t>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53.1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3.96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</a:t>
                      </a:r>
                      <a:r>
                        <a:rPr lang="en-US" sz="1400" dirty="0" err="1" smtClean="0"/>
                        <a:t>unif-inf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37.72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2133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Match at entrance to magnet iron, depends on inflector gradient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Extremes are indicated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1676400"/>
            <a:ext cx="100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2% gradient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2895600"/>
            <a:ext cx="869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 gradient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2590800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62200" y="2590800"/>
            <a:ext cx="865632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00400" y="2590800"/>
            <a:ext cx="1258824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21026" y="2209800"/>
            <a:ext cx="1545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Hole through iron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2667000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75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645275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2895600"/>
            <a:ext cx="365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r>
              <a:rPr lang="en-US" dirty="0"/>
              <a:t>a</a:t>
            </a:r>
            <a:r>
              <a:rPr lang="en-US" dirty="0" smtClean="0"/>
              <a:t>djustment of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b,h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functions at inflector exit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Larger aperture inflector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Picture 10" descr="inj_tra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532503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ta_eta_inj_36mm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3" y="1752600"/>
            <a:ext cx="4110647" cy="308298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29955" y="274320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51156"/>
              </p:ext>
            </p:extLst>
          </p:nvPr>
        </p:nvGraphicFramePr>
        <p:xfrm>
          <a:off x="381000" y="5029200"/>
          <a:ext cx="8020873" cy="1102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6"/>
                <a:gridCol w="801007"/>
                <a:gridCol w="685800"/>
                <a:gridCol w="762000"/>
                <a:gridCol w="762000"/>
                <a:gridCol w="609600"/>
                <a:gridCol w="609600"/>
                <a:gridCol w="7620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'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baseline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sz="1400" baseline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endParaRPr lang="en-US" sz="1400" baseline="-25000" dirty="0" smtClean="0">
                        <a:latin typeface="+mn-lt"/>
                        <a:cs typeface="Symbol" charset="2"/>
                      </a:endParaRPr>
                    </a:p>
                    <a:p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+mn-lt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41.8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5.2m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70750" y="272903"/>
            <a:ext cx="424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Propagating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latin typeface="+mn-lt"/>
                <a:cs typeface="Symbol" charset="2"/>
              </a:rPr>
              <a:t>through injection channel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202" y="1217567"/>
            <a:ext cx="3340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larger aperture inflector, 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baseline="-25000" dirty="0" smtClean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increases to 5m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+mn-lt"/>
                <a:cs typeface="Symbol" charset="2"/>
              </a:rPr>
              <a:t>Increases to 2m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962400"/>
            <a:ext cx="3335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(assume zero gradient in inflector)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315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650" y="1189672"/>
            <a:ext cx="742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view of various tradeoffs, identification of optimum focusing, angle and offset at entrance to injection channel, kicker field</a:t>
            </a:r>
            <a:r>
              <a:rPr lang="en-US" dirty="0"/>
              <a:t> </a:t>
            </a:r>
            <a:r>
              <a:rPr lang="en-US" dirty="0" smtClean="0"/>
              <a:t>and timing, quad voltage, etc. are best determined by simulation. </a:t>
            </a:r>
          </a:p>
          <a:p>
            <a:r>
              <a:rPr lang="en-US" dirty="0" smtClean="0"/>
              <a:t>The simulation requires a model</a:t>
            </a:r>
          </a:p>
          <a:p>
            <a:r>
              <a:rPr lang="en-US" dirty="0"/>
              <a:t> </a:t>
            </a:r>
            <a:r>
              <a:rPr lang="en-US" dirty="0" smtClean="0"/>
              <a:t>  We have developed both a GEANT based model and a BMAD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1242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njection channel (yoke, fringe, inflector) characterized in terms of field maps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ultiple scattering in the coils overlapping the entrance and exit of the inflector (effectively increasing </a:t>
            </a:r>
            <a:r>
              <a:rPr lang="en-US" dirty="0" err="1" smtClean="0"/>
              <a:t>emittance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field map based on real plate geometry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Quadrupole</a:t>
            </a:r>
            <a:r>
              <a:rPr lang="en-US" dirty="0" smtClean="0"/>
              <a:t> fields represented by </a:t>
            </a:r>
            <a:r>
              <a:rPr lang="en-US" dirty="0" err="1" smtClean="0"/>
              <a:t>multipole</a:t>
            </a:r>
            <a:r>
              <a:rPr lang="en-US" dirty="0" smtClean="0"/>
              <a:t> expansion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Multiple scattering of </a:t>
            </a:r>
            <a:r>
              <a:rPr lang="en-US" dirty="0" err="1" smtClean="0"/>
              <a:t>muons</a:t>
            </a:r>
            <a:r>
              <a:rPr lang="en-US" dirty="0" smtClean="0"/>
              <a:t> that enter storage region through quad plates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Collimators define storage region aperture</a:t>
            </a:r>
          </a:p>
          <a:p>
            <a:endParaRPr lang="en-US" sz="1600" i="1" dirty="0" smtClean="0"/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hit the inner walls of the inflector or the storage ring collimators are assumed </a:t>
            </a:r>
            <a:r>
              <a:rPr lang="en-US" sz="1600" b="1" i="1" dirty="0" smtClean="0"/>
              <a:t>lost</a:t>
            </a:r>
          </a:p>
          <a:p>
            <a:r>
              <a:rPr lang="en-US" sz="1600" i="1" dirty="0" err="1" smtClean="0"/>
              <a:t>Muons</a:t>
            </a:r>
            <a:r>
              <a:rPr lang="en-US" sz="1600" i="1" dirty="0" smtClean="0"/>
              <a:t> that survive 20 turns are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captured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645275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Injection Simulation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4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838200"/>
            <a:ext cx="2667000" cy="2598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1400" y="1981200"/>
            <a:ext cx="2438400" cy="4572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1295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and G4beamline used to simulate pion production, focusing by Lithium lens, collection of </a:t>
            </a:r>
            <a:r>
              <a:rPr lang="en-US" dirty="0" err="1" smtClean="0"/>
              <a:t>muons</a:t>
            </a:r>
            <a:r>
              <a:rPr lang="en-US" dirty="0" smtClean="0"/>
              <a:t> from pion decay and transport to ring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dE</a:t>
            </a:r>
            <a:r>
              <a:rPr lang="en-US" dirty="0">
                <a:latin typeface="Symbol" charset="2"/>
                <a:cs typeface="Symbol" charset="2"/>
              </a:rPr>
              <a:t>/E </a:t>
            </a:r>
            <a:r>
              <a:rPr lang="en-US" dirty="0" smtClean="0">
                <a:latin typeface="Symbol" charset="2"/>
                <a:cs typeface="Symbol" charset="2"/>
              </a:rPr>
              <a:t>&lt; 2%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~ 50 </a:t>
            </a:r>
            <a:r>
              <a:rPr lang="en-US" dirty="0">
                <a:latin typeface="Arial"/>
                <a:cs typeface="Arial"/>
              </a:rPr>
              <a:t>mm-</a:t>
            </a:r>
            <a:r>
              <a:rPr lang="en-US" dirty="0" err="1">
                <a:latin typeface="Arial"/>
                <a:cs typeface="Arial"/>
              </a:rPr>
              <a:t>mrad</a:t>
            </a:r>
            <a:r>
              <a:rPr lang="en-US" dirty="0">
                <a:latin typeface="Symbol" charset="2"/>
                <a:cs typeface="Symbol" charset="2"/>
              </a:rPr>
              <a:t>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581400"/>
            <a:ext cx="766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raw distribution is the starting point for simulation of injection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of Injection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066801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/>
                <a:cs typeface="Arial"/>
              </a:rPr>
              <a:t>-matrix of the raw distribution. Extract </a:t>
            </a:r>
            <a:r>
              <a:rPr lang="en-US" dirty="0" smtClean="0">
                <a:latin typeface="Symbol" charset="2"/>
                <a:cs typeface="Symbol" charset="2"/>
              </a:rPr>
              <a:t>e,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,b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>
                <a:latin typeface="Symbol" charset="2"/>
                <a:cs typeface="Symbol" charset="2"/>
              </a:rPr>
              <a:t>h,d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Create matrix R(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raw</a:t>
            </a:r>
            <a:r>
              <a:rPr lang="en-US" dirty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smtClean="0">
                <a:latin typeface="+mn-lt"/>
                <a:cs typeface="Symbol" charset="2"/>
              </a:rPr>
              <a:t>)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matrix R(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>
                <a:cs typeface="Symbol" charset="2"/>
              </a:rPr>
              <a:t>M5 </a:t>
            </a:r>
            <a:r>
              <a:rPr lang="en-US" dirty="0" smtClean="0">
                <a:cs typeface="Symbol" charset="2"/>
              </a:rPr>
              <a:t>&gt;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for propagation from end of M5 line through injection channel to the inflector exit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Transform raw distribution as follows: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R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raw</a:t>
            </a:r>
            <a:r>
              <a:rPr lang="en-US" dirty="0">
                <a:cs typeface="Symbol" charset="2"/>
              </a:rPr>
              <a:t> 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 smtClean="0">
                <a:cs typeface="Symbol" charset="2"/>
              </a:rPr>
              <a:t>) </a:t>
            </a:r>
            <a:r>
              <a:rPr lang="en-US" dirty="0" smtClean="0">
                <a:latin typeface="Arial"/>
                <a:cs typeface="Arial"/>
              </a:rPr>
              <a:t>R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-25000" dirty="0">
                <a:cs typeface="Symbol" charset="2"/>
              </a:rPr>
              <a:t>M5 </a:t>
            </a:r>
            <a:r>
              <a:rPr lang="en-US" dirty="0">
                <a:cs typeface="Symbol" charset="2"/>
              </a:rPr>
              <a:t>&gt;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>
                <a:cs typeface="Symbol" charset="2"/>
              </a:rPr>
              <a:t>inf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raw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distribution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start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tracked to the inflector exit will have the desired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,a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r>
              <a:rPr lang="en-US" dirty="0" err="1" smtClean="0">
                <a:latin typeface="Symbol" charset="2"/>
                <a:cs typeface="Symbol" charset="2"/>
              </a:rPr>
              <a:t>,h</a:t>
            </a:r>
            <a:r>
              <a:rPr lang="en-US" baseline="-25000" dirty="0" err="1" smtClean="0">
                <a:latin typeface="+mn-lt"/>
                <a:cs typeface="Symbol" charset="2"/>
              </a:rPr>
              <a:t>inf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initial offset and angle with respect to reference trajector</a:t>
            </a:r>
            <a:r>
              <a:rPr lang="en-US" dirty="0">
                <a:latin typeface="Arial"/>
                <a:cs typeface="Arial"/>
              </a:rPr>
              <a:t>y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Set inflector field, kicker field, pulse width, quad voltage etc.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Track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through injection channel into and around the ring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 err="1" smtClean="0">
                <a:latin typeface="Arial"/>
                <a:cs typeface="Arial"/>
              </a:rPr>
              <a:t>Muons</a:t>
            </a:r>
            <a:r>
              <a:rPr lang="en-US" dirty="0" smtClean="0">
                <a:latin typeface="Arial"/>
                <a:cs typeface="Arial"/>
              </a:rPr>
              <a:t> that survive 20 turns are </a:t>
            </a:r>
            <a:r>
              <a:rPr lang="en-US" i="1" dirty="0" smtClean="0">
                <a:latin typeface="Arial"/>
                <a:cs typeface="Arial"/>
              </a:rPr>
              <a:t>stored 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ta_inj-18mminf-gradi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724400" cy="3650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Initialization of </a:t>
            </a: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3962400" cy="410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Raw distribution projected to match point just upstream of entrance to ring magnet iron</a:t>
            </a:r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65032"/>
              </p:ext>
            </p:extLst>
          </p:nvPr>
        </p:nvGraphicFramePr>
        <p:xfrm>
          <a:off x="914400" y="5791199"/>
          <a:ext cx="7145172" cy="83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356"/>
                <a:gridCol w="924300"/>
                <a:gridCol w="791360"/>
                <a:gridCol w="879289"/>
                <a:gridCol w="879289"/>
                <a:gridCol w="879289"/>
                <a:gridCol w="879289"/>
              </a:tblGrid>
              <a:tr h="4885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sz="1400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sz="1400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sz="14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496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E821(WG </a:t>
                      </a:r>
                      <a:r>
                        <a:rPr lang="en-US" sz="1400" dirty="0" err="1" smtClean="0"/>
                        <a:t>inf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53.1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3.96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29200" y="5029200"/>
            <a:ext cx="359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</a:t>
            </a:r>
            <a:r>
              <a:rPr lang="en-US" dirty="0" smtClean="0"/>
              <a:t>=1.5m,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=10m at inflector exit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04680" y="1490246"/>
            <a:ext cx="3629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Propagation through injection channel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184236" y="3152001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18mm inflector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053360" y="3533001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72560" y="3533001"/>
            <a:ext cx="865632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10760" y="3533001"/>
            <a:ext cx="1295400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31386" y="3152001"/>
            <a:ext cx="1545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Hole through iron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24960" y="3609201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fringe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140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38"/>
            <a:ext cx="8466845" cy="65425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6714" y="63500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over first 20 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M5-line-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58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3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param2-bet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200"/>
            <a:ext cx="4306824" cy="332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5690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17506" y="-772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8182" y="152400"/>
            <a:ext cx="365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Tuning</a:t>
            </a:r>
            <a:r>
              <a:rPr lang="en-US" sz="2400" dirty="0"/>
              <a:t>: kick, </a:t>
            </a:r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/>
              <a:t>x</a:t>
            </a:r>
            <a:r>
              <a:rPr lang="en-US" sz="2400" dirty="0"/>
              <a:t>,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smtClean="0"/>
              <a:t>y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13" name="Picture 12" descr="Vparam2-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4306824" cy="3328000"/>
          </a:xfrm>
          <a:prstGeom prst="rect">
            <a:avLst/>
          </a:prstGeom>
        </p:spPr>
      </p:pic>
      <p:pic>
        <p:nvPicPr>
          <p:cNvPr id="14" name="Picture 13" descr="Vparam2-bet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06200"/>
            <a:ext cx="4306824" cy="3328000"/>
          </a:xfrm>
          <a:prstGeom prst="rect">
            <a:avLst/>
          </a:prstGeom>
        </p:spPr>
      </p:pic>
      <p:pic>
        <p:nvPicPr>
          <p:cNvPr id="16" name="Picture 15" descr="Vparam2-kic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710601"/>
            <a:ext cx="4306823" cy="3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dOfTracking_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055"/>
            <a:ext cx="7772400" cy="6005945"/>
          </a:xfrm>
          <a:prstGeom prst="rect">
            <a:avLst/>
          </a:prstGeom>
        </p:spPr>
      </p:pic>
      <p:pic>
        <p:nvPicPr>
          <p:cNvPr id="19" name="Picture 18" descr="InflectorExit-ScatteringCollimation_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1055"/>
            <a:ext cx="7772400" cy="6005945"/>
          </a:xfrm>
          <a:prstGeom prst="rect">
            <a:avLst/>
          </a:prstGeom>
        </p:spPr>
      </p:pic>
      <p:pic>
        <p:nvPicPr>
          <p:cNvPr id="17" name="Picture 16" descr="InflectorExitNoScatter_hi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71055"/>
            <a:ext cx="7772400" cy="6005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 before and after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1000" y="6629400"/>
            <a:ext cx="8077200" cy="476250"/>
          </a:xfr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462" y="5943600"/>
            <a:ext cx="243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Initial distribution projected to inflector exit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15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tracking through injection channel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939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muons</a:t>
            </a:r>
            <a:r>
              <a:rPr lang="en-US" sz="1200" dirty="0" smtClean="0"/>
              <a:t> that survive 20 turns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2590800"/>
            <a:ext cx="4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h</a:t>
            </a:r>
            <a:r>
              <a:rPr lang="en-US" sz="1400" dirty="0" smtClean="0"/>
              <a:t>=0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600199" y="2590800"/>
            <a:ext cx="350518" cy="685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175" cmpd="sng"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819400"/>
            <a:ext cx="61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±0.5%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19200" y="2590800"/>
            <a:ext cx="304800" cy="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981200" y="2590800"/>
            <a:ext cx="304800" cy="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6452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22860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6892" y="4584908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5846" y="4522950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pic>
        <p:nvPicPr>
          <p:cNvPr id="10" name="Picture 9" descr="lost_mu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106" y="507847"/>
            <a:ext cx="3374293" cy="4366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7358" y="1914071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3.92% stored</a:t>
            </a:r>
            <a:endParaRPr lang="en-US" dirty="0"/>
          </a:p>
        </p:txBody>
      </p:sp>
      <p:pic>
        <p:nvPicPr>
          <p:cNvPr id="12" name="Picture 11" descr="lost_muon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8232" y="455471"/>
            <a:ext cx="3374136" cy="43665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0025" y="1805214"/>
            <a:ext cx="141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7.31% stored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Initial angle and offset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400" y="6610350"/>
            <a:ext cx="8077200" cy="476250"/>
          </a:xfr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s_only_angl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76" y="782177"/>
            <a:ext cx="2971800" cy="3845847"/>
          </a:xfrm>
          <a:prstGeom prst="rect">
            <a:avLst/>
          </a:prstGeom>
        </p:spPr>
      </p:pic>
      <p:pic>
        <p:nvPicPr>
          <p:cNvPr id="7" name="Picture 6" descr="capture_loss_only_vs_offse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42" y="3274360"/>
            <a:ext cx="3124198" cy="4043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“tune” steering magnets  in the M5 line to determine optimum offset and angle of incoming </a:t>
            </a:r>
            <a:r>
              <a:rPr lang="en-US" dirty="0" err="1" smtClean="0"/>
              <a:t>muons</a:t>
            </a:r>
            <a:r>
              <a:rPr lang="en-US" dirty="0" smtClean="0"/>
              <a:t> (</a:t>
            </a:r>
            <a:r>
              <a:rPr lang="en-US" i="1" dirty="0" err="1" smtClean="0"/>
              <a:t>muons</a:t>
            </a:r>
            <a:r>
              <a:rPr lang="en-US" i="1" dirty="0" smtClean="0"/>
              <a:t> surviving 20 turns are “captured”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70974" y="1676400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~ 0.5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7875" y="4191000"/>
            <a:ext cx="121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 smtClean="0"/>
              <a:t> ~ 3mm</a:t>
            </a:r>
            <a:endParaRPr lang="en-US" dirty="0"/>
          </a:p>
        </p:txBody>
      </p:sp>
      <p:pic>
        <p:nvPicPr>
          <p:cNvPr id="11" name="Picture 10" descr="displacement_0mrad_newinf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4011167" cy="3056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547" y="5793941"/>
            <a:ext cx="332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Vary 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 and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x</a:t>
            </a:r>
            <a:r>
              <a:rPr lang="en-US" dirty="0"/>
              <a:t>’ </a:t>
            </a:r>
            <a:r>
              <a:rPr lang="en-US" dirty="0" smtClean="0"/>
              <a:t>with respect to reference trajectory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867400" y="4572000"/>
            <a:ext cx="609600" cy="10668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latin typeface="Arial"/>
                <a:cs typeface="Arial"/>
              </a:rPr>
              <a:t>at inflector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capture_lost_only_et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788" y="9271"/>
            <a:ext cx="3564082" cy="4612341"/>
          </a:xfrm>
          <a:prstGeom prst="rect">
            <a:avLst/>
          </a:prstGeom>
        </p:spPr>
      </p:pic>
      <p:pic>
        <p:nvPicPr>
          <p:cNvPr id="7" name="Picture 6" descr="capture_lost_only_bet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5971" y="2812371"/>
            <a:ext cx="3792682" cy="4908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95400"/>
            <a:ext cx="389527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are either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injection channel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in the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 captured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By increasing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in the inflector (“tuning” M5 quads), particles that otherwise would be lost in the ring (and into the calorimeters) are scraped away upstream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953000"/>
            <a:ext cx="2237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capture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b=1.5</a:t>
            </a:r>
            <a:r>
              <a:rPr lang="en-US" dirty="0" smtClean="0">
                <a:latin typeface="Arial"/>
                <a:cs typeface="Arial"/>
              </a:rPr>
              <a:t>m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&lt; 2 </a:t>
            </a:r>
            <a:r>
              <a:rPr lang="en-US" dirty="0" smtClean="0">
                <a:latin typeface="Arial"/>
                <a:cs typeface="Arial"/>
              </a:rPr>
              <a:t>m</a:t>
            </a:r>
          </a:p>
          <a:p>
            <a:r>
              <a:rPr lang="en-US" dirty="0" smtClean="0">
                <a:latin typeface="Arial"/>
                <a:cs typeface="Arial"/>
              </a:rPr>
              <a:t>Minimum lost in ring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 = </a:t>
            </a:r>
            <a:r>
              <a:rPr lang="en-US" dirty="0">
                <a:latin typeface="Symbol" charset="2"/>
                <a:cs typeface="Symbol" charset="2"/>
              </a:rPr>
              <a:t>2 </a:t>
            </a:r>
            <a:r>
              <a:rPr lang="en-US" dirty="0">
                <a:latin typeface="Arial"/>
                <a:cs typeface="Arial"/>
              </a:rPr>
              <a:t>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057400" y="6645275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g-2 optics review - October 7, 2014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90600"/>
            <a:ext cx="8534400" cy="5257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Inflector and ring apertures are very different</a:t>
            </a:r>
          </a:p>
          <a:p>
            <a:r>
              <a:rPr lang="en-US" dirty="0" err="1" smtClean="0"/>
              <a:t>Twiss</a:t>
            </a:r>
            <a:r>
              <a:rPr lang="en-US" dirty="0" smtClean="0"/>
              <a:t> parameters in the inflector are chosen to maximize transmission and capture</a:t>
            </a:r>
          </a:p>
          <a:p>
            <a:r>
              <a:rPr lang="en-US" dirty="0" smtClean="0"/>
              <a:t>Propagation of </a:t>
            </a:r>
            <a:r>
              <a:rPr lang="en-US" dirty="0" err="1" smtClean="0"/>
              <a:t>twiss</a:t>
            </a:r>
            <a:r>
              <a:rPr lang="en-US" dirty="0" smtClean="0"/>
              <a:t> parameters backwards to entrance into </a:t>
            </a:r>
            <a:r>
              <a:rPr lang="en-US" dirty="0" err="1" smtClean="0"/>
              <a:t>backleg</a:t>
            </a:r>
            <a:r>
              <a:rPr lang="en-US" dirty="0" smtClean="0"/>
              <a:t> iron defines matching requirements </a:t>
            </a:r>
          </a:p>
          <a:p>
            <a:r>
              <a:rPr lang="en-US" dirty="0" smtClean="0"/>
              <a:t>The range of matching conditions is specified to include flexibility to accommodate 18mm inflector with or without gradient, as well as a 36mm inflector  </a:t>
            </a:r>
          </a:p>
          <a:p>
            <a:r>
              <a:rPr lang="en-US" dirty="0" smtClean="0"/>
              <a:t>Simulations based on detailed models of injection channel and storage ring are used to guide the optimization of parameters (tuning)</a:t>
            </a:r>
          </a:p>
          <a:p>
            <a:pPr lvl="1"/>
            <a:r>
              <a:rPr lang="en-US" dirty="0" smtClean="0"/>
              <a:t>Steering and Focusing at end of M5 line 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at entrance to </a:t>
            </a:r>
            <a:r>
              <a:rPr lang="en-US" dirty="0" err="1" smtClean="0"/>
              <a:t>backleg</a:t>
            </a:r>
            <a:r>
              <a:rPr lang="en-US" dirty="0" smtClean="0"/>
              <a:t> iron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at </a:t>
            </a:r>
            <a:r>
              <a:rPr lang="en-US" dirty="0" smtClean="0"/>
              <a:t>inflector</a:t>
            </a:r>
          </a:p>
          <a:p>
            <a:pPr lvl="1"/>
            <a:r>
              <a:rPr lang="en-US" dirty="0" smtClean="0"/>
              <a:t>Inflector field</a:t>
            </a:r>
          </a:p>
          <a:p>
            <a:pPr lvl="1"/>
            <a:r>
              <a:rPr lang="en-US" dirty="0" smtClean="0"/>
              <a:t>Kicker parameters</a:t>
            </a:r>
          </a:p>
          <a:p>
            <a:pPr lvl="2"/>
            <a:r>
              <a:rPr lang="en-US" dirty="0" smtClean="0"/>
              <a:t>Field and timing for each of the 3 kicker </a:t>
            </a:r>
            <a:r>
              <a:rPr lang="en-US" dirty="0" err="1" smtClean="0"/>
              <a:t>pulsers</a:t>
            </a:r>
            <a:endParaRPr lang="en-US" dirty="0" smtClean="0"/>
          </a:p>
          <a:p>
            <a:pPr lvl="1"/>
            <a:r>
              <a:rPr lang="en-US" dirty="0" err="1" smtClean="0"/>
              <a:t>Quadrupole</a:t>
            </a:r>
            <a:r>
              <a:rPr lang="en-US" dirty="0" smtClean="0"/>
              <a:t> voltage</a:t>
            </a:r>
          </a:p>
          <a:p>
            <a:pPr marL="0" indent="0">
              <a:buNone/>
            </a:pPr>
            <a:r>
              <a:rPr lang="en-US" dirty="0" smtClean="0"/>
              <a:t>Providing dependencies of</a:t>
            </a:r>
            <a:endParaRPr lang="en-US" dirty="0"/>
          </a:p>
          <a:p>
            <a:r>
              <a:rPr lang="en-US" dirty="0" smtClean="0"/>
              <a:t>Capture efficiency </a:t>
            </a:r>
            <a:endParaRPr lang="en-US" dirty="0"/>
          </a:p>
          <a:p>
            <a:r>
              <a:rPr lang="en-US" dirty="0" smtClean="0"/>
              <a:t>CBO amplitude and modulation of beam width and height</a:t>
            </a:r>
          </a:p>
          <a:p>
            <a:r>
              <a:rPr lang="en-US" dirty="0" smtClean="0"/>
              <a:t>Characteristics of stored beam and lost particles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Two distinct models have been developed, based on BMAD and GEANT respectively, are in reasonable good agreement 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jection_trajecto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" y="353010"/>
            <a:ext cx="6095365" cy="45715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9/11/14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4746152"/>
            <a:ext cx="1648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 cm upstream of yoke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8544" y="4420792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26291"/>
              </p:ext>
            </p:extLst>
          </p:nvPr>
        </p:nvGraphicFramePr>
        <p:xfrm>
          <a:off x="5529379" y="2682633"/>
          <a:ext cx="3614621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6751"/>
                <a:gridCol w="1192612"/>
                <a:gridCol w="14152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inflector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Offset[cm]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Angle[</a:t>
                      </a:r>
                      <a:r>
                        <a:rPr lang="en-US" dirty="0" err="1" smtClean="0"/>
                        <a:t>mrad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e821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-4.77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36mm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89665" y="263322"/>
            <a:ext cx="113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9/11/14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beta_old_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" y="492440"/>
            <a:ext cx="4111380" cy="3083535"/>
          </a:xfrm>
          <a:prstGeom prst="rect">
            <a:avLst/>
          </a:prstGeom>
        </p:spPr>
      </p:pic>
      <p:pic>
        <p:nvPicPr>
          <p:cNvPr id="6" name="Picture 5" descr="beta_wide_i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8" y="492450"/>
            <a:ext cx="4111373" cy="308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9965" y="1208185"/>
            <a:ext cx="148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inflector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1208185"/>
            <a:ext cx="162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36mm inflector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624521"/>
              </p:ext>
            </p:extLst>
          </p:nvPr>
        </p:nvGraphicFramePr>
        <p:xfrm>
          <a:off x="929307" y="4556885"/>
          <a:ext cx="700078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12"/>
                <a:gridCol w="1000112"/>
                <a:gridCol w="1000112"/>
                <a:gridCol w="1000112"/>
                <a:gridCol w="1000112"/>
                <a:gridCol w="1000112"/>
                <a:gridCol w="1000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inflector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 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x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</a:t>
                      </a:r>
                      <a:r>
                        <a:rPr lang="en-US" baseline="0" dirty="0" err="1" smtClean="0">
                          <a:latin typeface="+mn-lt"/>
                          <a:cs typeface="Symbol" charset="2"/>
                        </a:rPr>
                        <a:t>inc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x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(exit)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y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(exit)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e821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53.1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36mm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41.8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1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9/04/14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4782" y="5249317"/>
            <a:ext cx="1648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 cm upstream of yoke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61982" y="4970427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39</a:t>
            </a:fld>
            <a:endParaRPr lang="en-US"/>
          </a:p>
        </p:txBody>
      </p:sp>
      <p:pic>
        <p:nvPicPr>
          <p:cNvPr id="2" name="Picture 1" descr="trajectory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9118" y="17318"/>
            <a:ext cx="52993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3517" y="364836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96009" y="145905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99141" y="4058779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99189" y="2278454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8565475" y="1544876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32719" y="2386212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52732" y="3099792"/>
            <a:ext cx="208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detectors ?</a:t>
            </a:r>
          </a:p>
          <a:p>
            <a:r>
              <a:rPr lang="en-US" dirty="0" smtClean="0"/>
              <a:t>=&gt; Centroid and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0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856"/>
            <a:ext cx="8192731" cy="57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9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54712" y="2519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3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BACKLEG_START_phase_space.dat_hist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65264" r="7890" b="4842"/>
          <a:stretch/>
        </p:blipFill>
        <p:spPr>
          <a:xfrm rot="5400000">
            <a:off x="-961572" y="2204355"/>
            <a:ext cx="4499429" cy="2050143"/>
          </a:xfrm>
          <a:prstGeom prst="rect">
            <a:avLst/>
          </a:prstGeom>
        </p:spPr>
      </p:pic>
      <p:pic>
        <p:nvPicPr>
          <p:cNvPr id="7" name="Picture 6" descr="EndOfTracking_phase_space.dat_his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5144" r="7547" b="7740"/>
          <a:stretch/>
        </p:blipFill>
        <p:spPr>
          <a:xfrm rot="5400000">
            <a:off x="5642381" y="2295070"/>
            <a:ext cx="4381500" cy="1859643"/>
          </a:xfrm>
          <a:prstGeom prst="rect">
            <a:avLst/>
          </a:prstGeom>
        </p:spPr>
      </p:pic>
      <p:pic>
        <p:nvPicPr>
          <p:cNvPr id="8" name="Picture 7" descr="MARK_INFLECTOR_DS_phase_space.dat_hist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65541" r="7548" b="6020"/>
          <a:stretch/>
        </p:blipFill>
        <p:spPr>
          <a:xfrm rot="5400000">
            <a:off x="3470744" y="2236105"/>
            <a:ext cx="4463142" cy="1950357"/>
          </a:xfrm>
          <a:prstGeom prst="rect">
            <a:avLst/>
          </a:prstGeom>
        </p:spPr>
      </p:pic>
      <p:pic>
        <p:nvPicPr>
          <p:cNvPr id="9" name="Picture 8" descr="MARK_INFLECTOR_US_phase_space.dat_hist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66335" r="8917" b="6020"/>
          <a:stretch/>
        </p:blipFill>
        <p:spPr>
          <a:xfrm rot="5400000">
            <a:off x="1424228" y="2267856"/>
            <a:ext cx="4363360" cy="1895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367" y="5497288"/>
            <a:ext cx="11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Entrance to iron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3360" y="5497285"/>
            <a:ext cx="13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upstream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70500" y="5515429"/>
            <a:ext cx="1539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 downstream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356929" y="550636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End 200 turns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4857" y="317500"/>
            <a:ext cx="646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distribution through injection channel and around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8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Trajectory through injection channel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066800" y="9906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6" name="Picture 5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199397" cy="1752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648200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unique combination of initial offset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 and angle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err="1" smtClean="0">
                <a:latin typeface="Symbol" charset="2"/>
                <a:cs typeface="Symbol" charset="2"/>
              </a:rPr>
              <a:t>’</a:t>
            </a:r>
            <a:r>
              <a:rPr lang="en-US" dirty="0" err="1" smtClean="0"/>
              <a:t>for</a:t>
            </a:r>
            <a:r>
              <a:rPr lang="en-US" dirty="0" smtClean="0"/>
              <a:t> the injected beam that exits along the axis of the inflector. </a:t>
            </a:r>
          </a:p>
          <a:p>
            <a:endParaRPr lang="en-US" sz="1600" dirty="0" smtClean="0"/>
          </a:p>
          <a:p>
            <a:r>
              <a:rPr lang="en-US" sz="1600" dirty="0" smtClean="0"/>
              <a:t>(Steering magnets near the end of the M5 line provide the flexibility to maximize transmission by tuning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x</a:t>
            </a:r>
            <a:r>
              <a:rPr lang="en-US" sz="1600" dirty="0" smtClean="0"/>
              <a:t>’)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g-2 optics review - October 7, 2014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CB6F-C05F-F545-83C1-93407C1A6E55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Vparam2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1" t="49182" r="8555" b="6982"/>
          <a:stretch/>
        </p:blipFill>
        <p:spPr>
          <a:xfrm rot="5400000">
            <a:off x="388144" y="961130"/>
            <a:ext cx="2480292" cy="3006246"/>
          </a:xfrm>
          <a:prstGeom prst="rect">
            <a:avLst/>
          </a:prstGeom>
        </p:spPr>
      </p:pic>
      <p:pic>
        <p:nvPicPr>
          <p:cNvPr id="6" name="Picture 5" descr="Vparam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49038" r="8368" b="6548"/>
          <a:stretch/>
        </p:blipFill>
        <p:spPr>
          <a:xfrm rot="5400000">
            <a:off x="3443759" y="999377"/>
            <a:ext cx="2400921" cy="3045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219" y="3744085"/>
            <a:ext cx="2476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Includes scattering &amp; 989 kicker field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15496" y="3763922"/>
            <a:ext cx="213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989 kicker field</a:t>
            </a:r>
            <a:endParaRPr lang="en-US" sz="1200" dirty="0"/>
          </a:p>
        </p:txBody>
      </p:sp>
      <p:pic>
        <p:nvPicPr>
          <p:cNvPr id="9" name="Picture 8" descr="Vparam2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7" t="50484" r="8368" b="6839"/>
          <a:stretch/>
        </p:blipFill>
        <p:spPr>
          <a:xfrm rot="5400000">
            <a:off x="6549549" y="1100030"/>
            <a:ext cx="2262027" cy="2926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5318" y="3753284"/>
            <a:ext cx="240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scattering &amp; uniform kicker field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1360" y="406400"/>
            <a:ext cx="761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Dependence of optimum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at the inflector on scattering and kicker field profile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7929" y="4762500"/>
            <a:ext cx="6084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Conclusion: Soft dependence on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. Peak is near 10m. </a:t>
            </a:r>
          </a:p>
          <a:p>
            <a:r>
              <a:rPr lang="en-US" dirty="0" smtClean="0"/>
              <a:t>Note that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= 15.5m. Larger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 </a:t>
            </a:r>
            <a:r>
              <a:rPr lang="en-US" dirty="0" smtClean="0"/>
              <a:t>increases losses in inflector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9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705600" cy="609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Radial beam motion</a:t>
            </a:r>
          </a:p>
        </p:txBody>
      </p:sp>
      <p:pic>
        <p:nvPicPr>
          <p:cNvPr id="44035" name="Picture 5" descr="inflector-coil-vac-chm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41731" r="34074" b="6390"/>
          <a:stretch>
            <a:fillRect/>
          </a:stretch>
        </p:blipFill>
        <p:spPr bwMode="auto">
          <a:xfrm>
            <a:off x="76200" y="1217187"/>
            <a:ext cx="3124200" cy="24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4" descr="poles-CP5-mod2-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3505200" y="895750"/>
            <a:ext cx="5257800" cy="29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3352800" cy="1935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Beam exits yoke</a:t>
            </a:r>
          </a:p>
          <a:p>
            <a:pPr eaLnBrk="1" hangingPunct="1">
              <a:defRPr/>
            </a:pPr>
            <a:r>
              <a:rPr lang="en-US" sz="2000" dirty="0" smtClean="0"/>
              <a:t>Beam through outer coil</a:t>
            </a:r>
          </a:p>
          <a:p>
            <a:pPr eaLnBrk="1" hangingPunct="1">
              <a:defRPr/>
            </a:pPr>
            <a:r>
              <a:rPr lang="en-US" sz="2000" dirty="0" smtClean="0"/>
              <a:t>Beam through Inflector</a:t>
            </a:r>
          </a:p>
          <a:p>
            <a:pPr eaLnBrk="1" hangingPunct="1">
              <a:defRPr/>
            </a:pPr>
            <a:r>
              <a:rPr lang="en-US" sz="2000" dirty="0" smtClean="0"/>
              <a:t>Beam kicked onto orbit</a:t>
            </a:r>
          </a:p>
          <a:p>
            <a:pPr eaLnBrk="1" hangingPunct="1">
              <a:defRPr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038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2" name="Picture 31" descr="InjectionChannelCrossSe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06625"/>
            <a:ext cx="4343400" cy="2417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Propagating </a:t>
            </a:r>
            <a:r>
              <a:rPr lang="en-US" dirty="0" err="1" smtClean="0"/>
              <a:t>twiss</a:t>
            </a:r>
            <a:r>
              <a:rPr lang="en-US" dirty="0" smtClean="0"/>
              <a:t> parameters</a:t>
            </a:r>
            <a:endParaRPr lang="en-US" dirty="0"/>
          </a:p>
        </p:txBody>
      </p:sp>
      <p:pic>
        <p:nvPicPr>
          <p:cNvPr id="5" name="Content Placeholder 4" descr="trajectoryAndField2014070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3276600" y="1143000"/>
            <a:ext cx="6512094" cy="3581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886" y="1437989"/>
            <a:ext cx="42439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propagate </a:t>
            </a:r>
            <a:r>
              <a:rPr lang="en-US" dirty="0" err="1" smtClean="0"/>
              <a:t>twiss</a:t>
            </a:r>
            <a:r>
              <a:rPr lang="en-US" dirty="0" smtClean="0"/>
              <a:t> parameters through the injection channel it is convenient to construct a transfer matrix. </a:t>
            </a:r>
          </a:p>
          <a:p>
            <a:endParaRPr lang="en-US" dirty="0"/>
          </a:p>
          <a:p>
            <a:r>
              <a:rPr lang="en-US" dirty="0" smtClean="0"/>
              <a:t>The transport is roughly equivalent to</a:t>
            </a:r>
          </a:p>
          <a:p>
            <a:r>
              <a:rPr lang="en-US" dirty="0"/>
              <a:t> </a:t>
            </a:r>
            <a:r>
              <a:rPr lang="en-US" dirty="0" smtClean="0"/>
              <a:t>    Drift – Quad – Drift</a:t>
            </a:r>
          </a:p>
          <a:p>
            <a:r>
              <a:rPr lang="en-US" dirty="0"/>
              <a:t>w</a:t>
            </a:r>
            <a:r>
              <a:rPr lang="en-US" dirty="0" smtClean="0"/>
              <a:t>here the quad G ~ 3.7T/m</a:t>
            </a:r>
          </a:p>
          <a:p>
            <a:endParaRPr lang="en-US" dirty="0"/>
          </a:p>
          <a:p>
            <a:r>
              <a:rPr lang="en-US" dirty="0" smtClean="0"/>
              <a:t>In practice we determine the transfer matrix (M) by numerically computing the phase space mapping in the neighborhood of the reference trajectory.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00200" y="6356350"/>
            <a:ext cx="6172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5715000" cy="35937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Inflector Aperture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85800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Inflector </a:t>
            </a:r>
            <a:r>
              <a:rPr lang="en-US" dirty="0"/>
              <a:t> </a:t>
            </a:r>
            <a:r>
              <a:rPr lang="en-US" dirty="0" smtClean="0"/>
              <a:t> a</a:t>
            </a:r>
            <a:r>
              <a:rPr lang="en-US" baseline="-25000" dirty="0" smtClean="0"/>
              <a:t>x</a:t>
            </a:r>
            <a:r>
              <a:rPr lang="en-US" dirty="0" smtClean="0"/>
              <a:t>= ±9mm,a</a:t>
            </a:r>
            <a:r>
              <a:rPr lang="en-US" baseline="-25000" dirty="0" smtClean="0"/>
              <a:t>y</a:t>
            </a:r>
            <a:r>
              <a:rPr lang="en-US" dirty="0" smtClean="0"/>
              <a:t>= ±28mm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storage ring  ±45mm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257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clear the inflector 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≤ 2m,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17m)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 ≤ 1.8m</a:t>
            </a:r>
          </a:p>
          <a:p>
            <a:endParaRPr lang="en-US" dirty="0" smtClean="0"/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4283144" y="1147465"/>
            <a:ext cx="288856" cy="2433935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8000" y="1447800"/>
            <a:ext cx="2057400" cy="2133600"/>
          </a:xfrm>
          <a:prstGeom prst="straightConnector1">
            <a:avLst/>
          </a:prstGeom>
          <a:ln w="3175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6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et_d19-m-3195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4" y="300816"/>
            <a:ext cx="8151905" cy="62960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9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12.1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218 to 245 Gauss</a:t>
            </a:r>
          </a:p>
          <a:p>
            <a:r>
              <a:rPr lang="en-US" sz="2000" dirty="0" smtClean="0"/>
              <a:t>Integrated B-field ~ 1.11 to 1.25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1.7m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pic>
        <p:nvPicPr>
          <p:cNvPr id="5" name="Picture 4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095"/>
            <a:ext cx="5458967" cy="4159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4733" y="2438400"/>
            <a:ext cx="214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Larger aperture inflector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045023"/>
            <a:ext cx="153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Existing inflector</a:t>
            </a:r>
            <a:endParaRPr lang="en-US" sz="1400" i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290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9000" y="2209800"/>
            <a:ext cx="1371600" cy="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00600" y="2209800"/>
            <a:ext cx="0" cy="762000"/>
          </a:xfrm>
          <a:prstGeom prst="line">
            <a:avLst/>
          </a:prstGeom>
          <a:ln>
            <a:solidFill>
              <a:srgbClr val="4596E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0" y="4083049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Larger aperture inflector requires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Adjustment of incident offset and angle (to center beam in aperture)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kicker field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Phase Space Matching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2793730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168" y="4267200"/>
            <a:ext cx="267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1X1mm</a:t>
            </a:r>
            <a:r>
              <a:rPr lang="en-US" baseline="30000" dirty="0" smtClean="0"/>
              <a:t>2 </a:t>
            </a:r>
            <a:r>
              <a:rPr lang="en-US" dirty="0" smtClean="0"/>
              <a:t>clad square scintillating fibers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67000" y="4970427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ajectory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3918" y="17318"/>
            <a:ext cx="529936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48535" y="364836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01027" y="1459057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4159" y="4058779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04207" y="2278454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8870493" y="1544876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72400" y="2386212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57750" y="3099792"/>
            <a:ext cx="293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Scinitillating</a:t>
            </a:r>
            <a:r>
              <a:rPr lang="en-US" dirty="0" smtClean="0"/>
              <a:t> fiber detectors</a:t>
            </a:r>
          </a:p>
          <a:p>
            <a:r>
              <a:rPr lang="en-US" dirty="0" smtClean="0"/>
              <a:t>=&gt; Centroid and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5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ajectory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007" y="-33006"/>
            <a:ext cx="3851564" cy="4984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71800" y="3200400"/>
            <a:ext cx="245405" cy="27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81400" y="25908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8382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2133600"/>
            <a:ext cx="148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Entrance to iron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1905000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Entrance to inflector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7162800" y="9906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5600" y="1524000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6174" y="4572000"/>
            <a:ext cx="8384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 for tuning injection line trajectory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beam on D1 by tuning vertical and horizontal offset with upstream </a:t>
            </a:r>
            <a:r>
              <a:rPr lang="en-US" dirty="0" err="1" smtClean="0"/>
              <a:t>steerings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on D2 by tuning vertical and horizontal angle with </a:t>
            </a:r>
            <a:r>
              <a:rPr lang="en-US" dirty="0" err="1" smtClean="0"/>
              <a:t>steerings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inflector field to center on D3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9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eta_old_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4111380" cy="308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32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3000" y="23622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Entrance to iron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2057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Entrance to inflector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4419600" y="2438400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00601" y="2819400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Inflector exit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6174" y="4572000"/>
            <a:ext cx="8384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Procedure for tuning final focus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 vertical and horizontal beam size on each detector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upstream quads as required </a:t>
            </a:r>
          </a:p>
        </p:txBody>
      </p:sp>
    </p:spTree>
    <p:extLst>
      <p:ext uri="{BB962C8B-B14F-4D97-AF65-F5344CB8AC3E}">
        <p14:creationId xmlns:p14="http://schemas.microsoft.com/office/powerpoint/2010/main" val="389783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plac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47800"/>
            <a:ext cx="58928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129540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4 - Fiber harps are flipped into the ring for injection tuning. </a:t>
            </a:r>
          </a:p>
          <a:p>
            <a:r>
              <a:rPr lang="en-US" dirty="0" smtClean="0"/>
              <a:t>2 vertical horizontal pairs at</a:t>
            </a:r>
          </a:p>
          <a:p>
            <a:r>
              <a:rPr lang="en-US" dirty="0"/>
              <a:t> </a:t>
            </a:r>
            <a:r>
              <a:rPr lang="en-US" dirty="0" smtClean="0"/>
              <a:t>  180</a:t>
            </a:r>
            <a:r>
              <a:rPr lang="en-US" baseline="30000" dirty="0" smtClean="0"/>
              <a:t> </a:t>
            </a:r>
            <a:r>
              <a:rPr lang="en-US" dirty="0" err="1" smtClean="0"/>
              <a:t>deg</a:t>
            </a:r>
            <a:r>
              <a:rPr lang="en-US" dirty="0" smtClean="0"/>
              <a:t> and 270 </a:t>
            </a:r>
            <a:r>
              <a:rPr lang="en-US" dirty="0" err="1" smtClean="0"/>
              <a:t>deg</a:t>
            </a:r>
            <a:endParaRPr lang="en-US" dirty="0" smtClean="0"/>
          </a:p>
        </p:txBody>
      </p:sp>
      <p:pic>
        <p:nvPicPr>
          <p:cNvPr id="7" name="Picture 6" descr="fbmGlowing_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00400"/>
            <a:ext cx="36008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3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g-2 optics review - October 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676400"/>
            <a:ext cx="7543800" cy="427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Tuning ring kickers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Adjust 3-independent kickers to minimize injection oscillations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Fiber harps give turn by turn position of beam centroid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Measure dependence of turn by turn horizontal position on each of 3 kickers by varying kicker fields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Dependence of position on kick is inverted to give kicks that center the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M5 beam line steering can be used to center beam vertically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FFT of position of centroid on fiber harps =&gt; </a:t>
            </a:r>
            <a:r>
              <a:rPr lang="en-US" dirty="0" err="1" smtClean="0"/>
              <a:t>betatron</a:t>
            </a:r>
            <a:r>
              <a:rPr lang="en-US" dirty="0" smtClean="0"/>
              <a:t> tune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Adjust electrostatic </a:t>
            </a:r>
            <a:r>
              <a:rPr lang="en-US" dirty="0" err="1" smtClean="0"/>
              <a:t>quadrupoles</a:t>
            </a:r>
            <a:r>
              <a:rPr lang="en-US" dirty="0" smtClean="0"/>
              <a:t> to set tune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FFT of beam width =&gt; beta mismatch and energy spread</a:t>
            </a:r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24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45459</TotalTime>
  <Words>2577</Words>
  <Application>Microsoft Macintosh PowerPoint</Application>
  <PresentationFormat>On-screen Show (4:3)</PresentationFormat>
  <Paragraphs>503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Default Design</vt:lpstr>
      <vt:lpstr>PowerPoint Presentation</vt:lpstr>
      <vt:lpstr>Outline</vt:lpstr>
      <vt:lpstr>PowerPoint Presentation</vt:lpstr>
      <vt:lpstr>PowerPoint Presentation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Storage ring optics</vt:lpstr>
      <vt:lpstr>Injection aperture</vt:lpstr>
      <vt:lpstr>Mismatch</vt:lpstr>
      <vt:lpstr>Acceptance</vt:lpstr>
      <vt:lpstr>Dispersion</vt:lpstr>
      <vt:lpstr>Injection Channel</vt:lpstr>
      <vt:lpstr>Injection Channel</vt:lpstr>
      <vt:lpstr>Magnetic field through Injection Channel</vt:lpstr>
      <vt:lpstr>Inflector field gradient</vt:lpstr>
      <vt:lpstr>Injection channel defocusing</vt:lpstr>
      <vt:lpstr>PowerPoint Presentation</vt:lpstr>
      <vt:lpstr>PowerPoint Presentation</vt:lpstr>
      <vt:lpstr>PowerPoint Presentation</vt:lpstr>
      <vt:lpstr>PowerPoint Presentation</vt:lpstr>
      <vt:lpstr>Muon distribution</vt:lpstr>
      <vt:lpstr>Initialization of Injection Simulation</vt:lpstr>
      <vt:lpstr>Initialization of Muon Distribution</vt:lpstr>
      <vt:lpstr>PowerPoint Presentation</vt:lpstr>
      <vt:lpstr>PowerPoint Presentation</vt:lpstr>
      <vt:lpstr>Distributions before and after</vt:lpstr>
      <vt:lpstr>PowerPoint Presentation</vt:lpstr>
      <vt:lpstr>Initial angle and offset</vt:lpstr>
      <vt:lpstr>Tune b and h at inflector</vt:lpstr>
      <vt:lpstr>PowerPoint Presentation</vt:lpstr>
      <vt:lpstr>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Trajectory through injection channel</vt:lpstr>
      <vt:lpstr>PowerPoint Presentation</vt:lpstr>
      <vt:lpstr>Radial beam motion</vt:lpstr>
      <vt:lpstr>Propagating twiss parameters</vt:lpstr>
      <vt:lpstr>PowerPoint Presentation</vt:lpstr>
      <vt:lpstr>PowerPoint Presentation</vt:lpstr>
      <vt:lpstr>Storage Ring Kicker Requirements</vt:lpstr>
      <vt:lpstr>PowerPoint Presentation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779</cp:revision>
  <dcterms:created xsi:type="dcterms:W3CDTF">2003-12-02T22:53:08Z</dcterms:created>
  <dcterms:modified xsi:type="dcterms:W3CDTF">2015-05-08T14:41:08Z</dcterms:modified>
</cp:coreProperties>
</file>