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2" r:id="rId9"/>
    <p:sldId id="261" r:id="rId10"/>
    <p:sldId id="268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607E6-C4CC-7F45-9D6E-A68C0AC7E58F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F997-AA6E-DD44-ABF4-96E89326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B195-57B0-EC41-8247-E5E329836CC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62FD2-92DD-D94E-9B70-0517F798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67F0-C4E6-9248-8BBB-3C92482D362D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5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3EF4-D542-7047-90B4-ECA7B1600A2C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22D8-546F-E34D-BAC7-ECE89A5F72E7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DE3-B74A-FC4D-8A4D-66C3F0B14675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C7D8-962A-A24F-B14B-1191AB2C9096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221-C4BB-004D-BB14-B821A5AB3017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FB8B-589D-A040-9FE6-27AE573AD076}" type="datetime1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FBA-2629-5B46-A3A4-1D7404F77112}" type="datetime1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32C-904E-F646-87CD-10CF25DBACEF}" type="datetime1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FEF4-F28F-5F40-92BC-7D84A2D019D2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493-E129-774B-B980-3A7C5AFBB908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DCCE-FB35-D149-A0A1-5C9C3B22A48E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A891-C03D-F144-B461-69A88BC1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Quad Scraping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S. Kim</a:t>
            </a:r>
          </a:p>
          <a:p>
            <a:r>
              <a:rPr lang="en-US" smtClean="0"/>
              <a:t>September </a:t>
            </a:r>
            <a:r>
              <a:rPr lang="en-US" smtClean="0"/>
              <a:t>22,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4330" y="703020"/>
            <a:ext cx="21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Simulation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0177" y="1676742"/>
            <a:ext cx="77183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70k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</a:t>
            </a:r>
            <a:r>
              <a:rPr lang="en-US" dirty="0" smtClean="0"/>
              <a:t>distribution generated by </a:t>
            </a:r>
            <a:r>
              <a:rPr lang="en-US" dirty="0" err="1" smtClean="0"/>
              <a:t>Ditkys</a:t>
            </a:r>
            <a:r>
              <a:rPr lang="en-US" dirty="0" smtClean="0"/>
              <a:t> et. 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Injected through hole in </a:t>
            </a:r>
            <a:r>
              <a:rPr lang="en-US" dirty="0" err="1" smtClean="0"/>
              <a:t>backleg</a:t>
            </a:r>
            <a:r>
              <a:rPr lang="en-US" dirty="0" smtClean="0"/>
              <a:t> iron, dipole fringe, inflector – includes scattering in inflector end coil. </a:t>
            </a:r>
            <a:r>
              <a:rPr lang="en-US" dirty="0" err="1" smtClean="0"/>
              <a:t>Wuzeng</a:t>
            </a:r>
            <a:r>
              <a:rPr lang="en-US" dirty="0" smtClean="0"/>
              <a:t> maps for </a:t>
            </a:r>
            <a:r>
              <a:rPr lang="en-US" dirty="0" err="1" smtClean="0"/>
              <a:t>Bfield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field based on field map. Amplitude tuned for optimum capture and minimum residual CBO.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</a:t>
            </a:r>
            <a:r>
              <a:rPr lang="en-US" dirty="0"/>
              <a:t>t</a:t>
            </a:r>
            <a:r>
              <a:rPr lang="en-US" dirty="0" smtClean="0"/>
              <a:t>emporal dependence as measured for prototype </a:t>
            </a:r>
            <a:r>
              <a:rPr lang="en-US" dirty="0" err="1" smtClean="0"/>
              <a:t>Blumlein</a:t>
            </a:r>
            <a:r>
              <a:rPr lang="en-US" dirty="0" smtClean="0"/>
              <a:t> kicker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E-field represented by maps </a:t>
            </a:r>
            <a:r>
              <a:rPr lang="en-US" dirty="0" err="1" smtClean="0"/>
              <a:t>generagted</a:t>
            </a:r>
            <a:r>
              <a:rPr lang="en-US" dirty="0" smtClean="0"/>
              <a:t> with FEMM. Nominal voltage  </a:t>
            </a:r>
            <a:r>
              <a:rPr lang="en-US" dirty="0"/>
              <a:t>±</a:t>
            </a:r>
            <a:r>
              <a:rPr lang="en-US" dirty="0" smtClean="0"/>
              <a:t>32kV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ramp as in NIM A503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45mm collimators as per doc </a:t>
            </a:r>
            <a:r>
              <a:rPr lang="en-US" dirty="0" err="1" smtClean="0"/>
              <a:t>db</a:t>
            </a:r>
            <a:r>
              <a:rPr lang="en-US" dirty="0" smtClean="0"/>
              <a:t> 3824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EndOfTracking_phase_space.dat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3" y="735118"/>
            <a:ext cx="4711931" cy="4711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8484" y="5500368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pic>
        <p:nvPicPr>
          <p:cNvPr id="8" name="Picture 7" descr="EndOfTracking_phase_space.dat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7" y="744367"/>
            <a:ext cx="4719014" cy="4719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2135" y="22192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distributions after 300 turns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5917" y="5477349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scraping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0972" y="5969818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0244" y="5987018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4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EndOfTracking_phase_space.dat_xy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0" y="1393176"/>
            <a:ext cx="4179526" cy="4179526"/>
          </a:xfrm>
          <a:prstGeom prst="rect">
            <a:avLst/>
          </a:prstGeom>
        </p:spPr>
      </p:pic>
      <p:pic>
        <p:nvPicPr>
          <p:cNvPr id="5" name="Picture 4" descr="EndOfTracking_phase_space.dat_xy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62" y="1393176"/>
            <a:ext cx="4178808" cy="4178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540" y="5769967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scraping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3192" y="5831612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scraping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1672" y="283567"/>
            <a:ext cx="388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Transverse distributions </a:t>
            </a:r>
            <a:r>
              <a:rPr lang="en-US" dirty="0" smtClean="0"/>
              <a:t>after </a:t>
            </a:r>
            <a:r>
              <a:rPr lang="en-US" smtClean="0"/>
              <a:t>300 turns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0506" y="4804644"/>
            <a:ext cx="131784" cy="395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47885" y="5379763"/>
            <a:ext cx="443273" cy="451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8417" y="6209116"/>
            <a:ext cx="26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2153/70000  (3.1%) stored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1169" y="6200944"/>
            <a:ext cx="26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2357/70000 (3.4%)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9914" y="36987"/>
            <a:ext cx="394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of centroid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6" name="Picture 5" descr="Beam_centroid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5" y="283029"/>
            <a:ext cx="5549100" cy="3236976"/>
          </a:xfrm>
          <a:prstGeom prst="rect">
            <a:avLst/>
          </a:prstGeom>
        </p:spPr>
      </p:pic>
      <p:pic>
        <p:nvPicPr>
          <p:cNvPr id="7" name="Picture 6" descr="Beam_centroid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31" y="3521075"/>
            <a:ext cx="55491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967" y="2775477"/>
            <a:ext cx="261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width of </a:t>
            </a:r>
            <a:r>
              <a:rPr lang="en-US" dirty="0" err="1" smtClean="0"/>
              <a:t>muon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10" name="Picture 9" descr="Beam_moments_scraping_horizon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6" y="3521982"/>
            <a:ext cx="5634005" cy="3286505"/>
          </a:xfrm>
          <a:prstGeom prst="rect">
            <a:avLst/>
          </a:prstGeom>
        </p:spPr>
      </p:pic>
      <p:pic>
        <p:nvPicPr>
          <p:cNvPr id="11" name="Picture 10" descr="Beam_moments_scraping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8" y="129968"/>
            <a:ext cx="564315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0054" y="1231246"/>
            <a:ext cx="6373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E821 quad scraping strategy: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injection, inner and outer and top and bottom quad plates are powered asymmetrically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closed orbit is displaced from the center of the storage volume by about 2.5mm.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effective aperture is reduced by the offset of the closed orbit – so that </a:t>
            </a:r>
            <a:r>
              <a:rPr lang="en-US" dirty="0" err="1" smtClean="0"/>
              <a:t>muons</a:t>
            </a:r>
            <a:r>
              <a:rPr lang="en-US" dirty="0" smtClean="0"/>
              <a:t> outside the reduced aperture are scraped off and removed from the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symmetry is restored after 30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(200 turns).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Closed orbit is restored to the </a:t>
            </a:r>
            <a:r>
              <a:rPr lang="en-US" dirty="0" err="1" smtClean="0">
                <a:cs typeface="Symbol" charset="2"/>
              </a:rPr>
              <a:t>midplane</a:t>
            </a:r>
            <a:r>
              <a:rPr lang="en-US" dirty="0" smtClean="0">
                <a:cs typeface="Symbol" charset="2"/>
              </a:rPr>
              <a:t> and magic radius.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Leaving 1.25 mm clearance between the extreme of the distribution and the aperture as defined by the collimators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574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8846" y="751137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</a:t>
            </a:r>
            <a:r>
              <a:rPr lang="en-US" dirty="0" err="1" smtClean="0"/>
              <a:t>quadrupoles</a:t>
            </a:r>
            <a:r>
              <a:rPr lang="en-US" dirty="0" smtClean="0"/>
              <a:t> with independently powered plates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311" y="1719098"/>
            <a:ext cx="699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Solve Laplace </a:t>
            </a:r>
            <a:r>
              <a:rPr lang="en-US" dirty="0" err="1" smtClean="0"/>
              <a:t>eqn</a:t>
            </a:r>
            <a:r>
              <a:rPr lang="en-US" dirty="0" smtClean="0"/>
              <a:t> for quad with a single plate at voltage and the remaining 3 at ground – for each of the four plates in turn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=&gt; 4 maps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combination of the 4 maps scaled by relative voltage yields effective dipole kick and </a:t>
            </a:r>
            <a:r>
              <a:rPr lang="en-US" dirty="0" err="1" smtClean="0"/>
              <a:t>quadrupole</a:t>
            </a:r>
            <a:r>
              <a:rPr lang="en-US" dirty="0" smtClean="0"/>
              <a:t> focusing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1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36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tage_vs_plate_in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199"/>
            <a:ext cx="4663441" cy="3108960"/>
          </a:xfrm>
          <a:prstGeom prst="rect">
            <a:avLst/>
          </a:prstGeom>
        </p:spPr>
      </p:pic>
      <p:pic>
        <p:nvPicPr>
          <p:cNvPr id="3" name="Picture 2" descr="Voltage_vs_plate_bott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48" y="3916680"/>
            <a:ext cx="4663440" cy="3108960"/>
          </a:xfrm>
          <a:prstGeom prst="rect">
            <a:avLst/>
          </a:prstGeom>
        </p:spPr>
      </p:pic>
      <p:pic>
        <p:nvPicPr>
          <p:cNvPr id="4" name="Picture 3" descr="Voltage_vs_plate_ou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0" y="2114402"/>
            <a:ext cx="4663440" cy="3108960"/>
          </a:xfrm>
          <a:prstGeom prst="rect">
            <a:avLst/>
          </a:prstGeom>
        </p:spPr>
      </p:pic>
      <p:pic>
        <p:nvPicPr>
          <p:cNvPr id="5" name="Picture 4" descr="Voltage_vs_plate_to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67" y="-157011"/>
            <a:ext cx="4663440" cy="31089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57" y="379441"/>
            <a:ext cx="268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map for each of four quad plates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8227" y="6093097"/>
            <a:ext cx="88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7448" y="3732014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3909" y="656440"/>
            <a:ext cx="5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9664" y="3916680"/>
            <a:ext cx="7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3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129" y="5324808"/>
            <a:ext cx="435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Tunes at Injection               Tunes after ramp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       0.9137                             0.9039     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       0.4090                             0.4403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56" y="140273"/>
            <a:ext cx="35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orbit, tunes,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at injection and after ramp</a:t>
            </a:r>
            <a:endParaRPr lang="en-US" dirty="0"/>
          </a:p>
        </p:txBody>
      </p:sp>
      <p:pic>
        <p:nvPicPr>
          <p:cNvPr id="8" name="Picture 7" descr="QuadScrapetwi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2199647"/>
            <a:ext cx="4391433" cy="2927621"/>
          </a:xfrm>
          <a:prstGeom prst="rect">
            <a:avLst/>
          </a:prstGeom>
        </p:spPr>
      </p:pic>
      <p:pic>
        <p:nvPicPr>
          <p:cNvPr id="10" name="Picture 9" descr="QuadScrape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2199647"/>
            <a:ext cx="4391432" cy="2927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796" y="3185671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Closed orbit after ramp at 0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0024"/>
              </p:ext>
            </p:extLst>
          </p:nvPr>
        </p:nvGraphicFramePr>
        <p:xfrm>
          <a:off x="5483309" y="447856"/>
          <a:ext cx="3528711" cy="159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2"/>
                <a:gridCol w="599018"/>
                <a:gridCol w="739786"/>
                <a:gridCol w="778722"/>
                <a:gridCol w="79070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Outer</a:t>
                      </a:r>
                      <a:endParaRPr lang="en-US" sz="1400" dirty="0"/>
                    </a:p>
                  </a:txBody>
                  <a:tcPr/>
                </a:tc>
              </a:tr>
              <a:tr h="281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117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275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</a:tr>
              <a:tr h="30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-22.7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3527" y="94107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voltage at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7100"/>
            <a:ext cx="71501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3815" y="5940144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3744" y="3076487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Quad voltage ramp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2666096" y="4291304"/>
            <a:ext cx="96827" cy="164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035" y="362868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0194" y="732200"/>
            <a:ext cx="646804" cy="813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8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ScrapeR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3380178"/>
            <a:ext cx="5011945" cy="3341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891-C03D-F144-B461-69A88BC1489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QuadScrapeR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3" y="172395"/>
            <a:ext cx="4710234" cy="314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63" y="615297"/>
            <a:ext cx="321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 t=0, inject </a:t>
            </a:r>
            <a:r>
              <a:rPr lang="en-US" dirty="0" err="1" smtClean="0"/>
              <a:t>muons</a:t>
            </a:r>
            <a:r>
              <a:rPr lang="en-US" dirty="0" smtClean="0"/>
              <a:t> on displaced closed orbit.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1000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plate voltage ramps as in E821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(Plot shows </a:t>
            </a:r>
            <a:r>
              <a:rPr lang="en-US" dirty="0" smtClean="0"/>
              <a:t>orbit at exit of Q4 on each </a:t>
            </a:r>
            <a:r>
              <a:rPr lang="en-US" dirty="0" smtClean="0"/>
              <a:t>turn)</a:t>
            </a:r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 smtClean="0"/>
              <a:t>Orbit shifted to center of aperture as quads ramp to nominal (symmetric voltage)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09" y="4007321"/>
            <a:ext cx="33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A small horizontal </a:t>
            </a:r>
            <a:r>
              <a:rPr lang="en-US" i="1" dirty="0" err="1" smtClean="0"/>
              <a:t>betatron</a:t>
            </a:r>
            <a:r>
              <a:rPr lang="en-US" i="1" dirty="0" smtClean="0"/>
              <a:t> oscillation is introduced by the ramp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426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9388</TotalTime>
  <Words>479</Words>
  <Application>Microsoft Macintosh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Modeling Quad Scraping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27</cp:revision>
  <dcterms:created xsi:type="dcterms:W3CDTF">2016-09-08T13:18:14Z</dcterms:created>
  <dcterms:modified xsi:type="dcterms:W3CDTF">2016-09-22T18:31:48Z</dcterms:modified>
</cp:coreProperties>
</file>