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4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9" d="100"/>
          <a:sy n="99" d="100"/>
        </p:scale>
        <p:origin x="-127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A1199-9A74-F146-A8AE-948E497B3789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7FC1E-4F7B-644C-8BD5-9DFFD8B78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366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D53A4-EB58-6B47-8C30-F3B108EE8241}" type="datetimeFigureOut">
              <a:rPr lang="en-US" smtClean="0"/>
              <a:t>11/12/15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62E55-E91C-D84C-8171-36323BA94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1449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7DEFE-1975-B541-A03F-1D30A99CEFE8}" type="datetime1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78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6512F-6EB2-4F47-B713-4A5D7A4DE439}" type="datetime1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0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2BAC2-D149-6E43-B069-5AEC439C237B}" type="datetime1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90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61B8-B688-AC48-8CB0-B9D50B1CF81A}" type="datetime1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15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16D7-BCCD-B64B-B2ED-44695E7CE4C3}" type="datetime1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17A44-1E61-1740-9D05-6A0721A4BB00}" type="datetime1">
              <a:rPr lang="en-US" smtClean="0"/>
              <a:t>11/12/15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69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3886F-1474-0840-9BD4-A7F81F7F7FCF}" type="datetime1">
              <a:rPr lang="en-US" smtClean="0"/>
              <a:t>11/12/15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09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F5BB-4BDF-A042-BAEE-4B4B3EBDD4B7}" type="datetime1">
              <a:rPr lang="en-US" smtClean="0"/>
              <a:t>11/12/15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65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D1935-B798-AF4A-9693-C847161F7B64}" type="datetime1">
              <a:rPr lang="en-US" smtClean="0"/>
              <a:t>11/12/15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05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0982-E11D-3E43-A4B5-D98130D0FB46}" type="datetime1">
              <a:rPr lang="en-US" smtClean="0"/>
              <a:t>11/12/15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7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1FD4-083E-864C-A620-A205A5DB6D5E}" type="datetime1">
              <a:rPr lang="en-US" smtClean="0"/>
              <a:t>11/12/15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13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4CC66-AEB3-B444-A43D-5C2391882B41}" type="datetime1">
              <a:rPr lang="en-US" smtClean="0"/>
              <a:t>11/12/15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2E3E2-1173-C04F-800F-210E650A7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5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jpe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 of Removing Middle of Q1(Q3) on capture efficiency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D. Rubin</a:t>
            </a:r>
          </a:p>
          <a:p>
            <a:r>
              <a:rPr lang="en-US" dirty="0" smtClean="0"/>
              <a:t>November 1, 2015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2987-52FE-5242-94C6-2D925152482F}" type="datetime1">
              <a:rPr lang="en-US" smtClean="0"/>
              <a:t>11/12/15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08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ke_calorimeter.png"/>
          <p:cNvPicPr>
            <a:picLocks noChangeAspect="1"/>
          </p:cNvPicPr>
          <p:nvPr/>
        </p:nvPicPr>
        <p:blipFill>
          <a:blip r:embed="rId4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0" y="3025645"/>
            <a:ext cx="4445000" cy="33274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563888" y="3825249"/>
            <a:ext cx="1944216" cy="19442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uon_2000steps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1256" y="3018129"/>
            <a:ext cx="4445000" cy="3327400"/>
          </a:xfrm>
          <a:prstGeom prst="rect">
            <a:avLst/>
          </a:prstGeom>
        </p:spPr>
      </p:pic>
      <p:sp>
        <p:nvSpPr>
          <p:cNvPr id="7" name="Donut 6"/>
          <p:cNvSpPr>
            <a:spLocks noChangeAspect="1"/>
          </p:cNvSpPr>
          <p:nvPr/>
        </p:nvSpPr>
        <p:spPr>
          <a:xfrm>
            <a:off x="3151662" y="3393201"/>
            <a:ext cx="2808312" cy="2808312"/>
          </a:xfrm>
          <a:prstGeom prst="donut">
            <a:avLst>
              <a:gd name="adj" fmla="val 16356"/>
            </a:avLst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7000"/>
                </a:schemeClr>
              </a:gs>
              <a:gs pos="80000">
                <a:schemeClr val="accent1">
                  <a:shade val="93000"/>
                  <a:satMod val="130000"/>
                  <a:alpha val="27000"/>
                </a:schemeClr>
              </a:gs>
              <a:gs pos="100000">
                <a:schemeClr val="accent1">
                  <a:shade val="94000"/>
                  <a:satMod val="135000"/>
                  <a:alpha val="2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763688" y="3609225"/>
            <a:ext cx="1936216" cy="576064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 rot="20700000">
            <a:off x="2395238" y="3729225"/>
            <a:ext cx="216024" cy="45720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 rot="20640000">
            <a:off x="2998982" y="3564633"/>
            <a:ext cx="216024" cy="43204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38600" y="3012945"/>
            <a:ext cx="7235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inflector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638800" y="3546345"/>
            <a:ext cx="775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ES quad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6096000" y="4536945"/>
            <a:ext cx="7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kickers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408444" y="3052455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Q1 short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197202" y="6353045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Q3 short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257452" y="3413774"/>
            <a:ext cx="336165" cy="2589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608671" y="6068651"/>
            <a:ext cx="188868" cy="3028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96000" y="569931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Q2 short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855447" y="4434934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Q4 short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2849187" y="4283490"/>
            <a:ext cx="421180" cy="3028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5701934" y="5518067"/>
            <a:ext cx="394066" cy="3028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7214" y="-89796"/>
            <a:ext cx="886321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2000" dirty="0" smtClean="0"/>
              <a:t>Multiple scattering in Q1 long degrades injection efficiency. What happens if we remove the middle of Q1 long?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dirty="0" smtClean="0"/>
          </a:p>
          <a:p>
            <a:r>
              <a:rPr lang="en-US" dirty="0" smtClean="0"/>
              <a:t>Consider two scenarios for evaluation of capture efficiently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Remove middle of Q1 long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Remove middle of Q1</a:t>
            </a:r>
            <a:r>
              <a:rPr lang="en-US" dirty="0"/>
              <a:t> </a:t>
            </a:r>
            <a:r>
              <a:rPr lang="en-US" dirty="0" smtClean="0"/>
              <a:t>long and Q3</a:t>
            </a:r>
            <a:r>
              <a:rPr lang="en-US" dirty="0"/>
              <a:t> </a:t>
            </a:r>
            <a:r>
              <a:rPr lang="en-US" dirty="0" smtClean="0"/>
              <a:t>long (symmetry)</a:t>
            </a:r>
          </a:p>
          <a:p>
            <a:r>
              <a:rPr lang="en-US" dirty="0" smtClean="0"/>
              <a:t>In both cases restore tune by increasing the voltage of the remaining quads</a:t>
            </a:r>
            <a:endParaRPr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C2EA-B0C3-6444-808C-56B4DD52319F}" type="datetime1">
              <a:rPr lang="en-US" smtClean="0"/>
              <a:t>11/12/15</a:t>
            </a:fld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2</a:t>
            </a:fld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70" y="835522"/>
            <a:ext cx="9144000" cy="91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66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20360" y="295896"/>
            <a:ext cx="8704967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Nominal tunes with complete set of quads (n=0.185)  </a:t>
            </a:r>
            <a:r>
              <a:rPr lang="fr-FR" dirty="0" err="1" smtClean="0"/>
              <a:t>Q</a:t>
            </a:r>
            <a:r>
              <a:rPr lang="fr-FR" baseline="-25000" dirty="0" err="1" smtClean="0"/>
              <a:t>x</a:t>
            </a:r>
            <a:r>
              <a:rPr lang="fr-FR" dirty="0" smtClean="0"/>
              <a:t> = 0.90386   </a:t>
            </a:r>
            <a:r>
              <a:rPr lang="fr-FR" dirty="0" err="1" smtClean="0"/>
              <a:t>Q</a:t>
            </a:r>
            <a:r>
              <a:rPr lang="fr-FR" baseline="-25000" dirty="0" err="1" smtClean="0"/>
              <a:t>y</a:t>
            </a:r>
            <a:r>
              <a:rPr lang="fr-FR" dirty="0" smtClean="0"/>
              <a:t> = 0.43271 </a:t>
            </a:r>
          </a:p>
          <a:p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Standard injection </a:t>
            </a:r>
            <a:r>
              <a:rPr lang="fr-FR" dirty="0" err="1" smtClean="0"/>
              <a:t>parameters</a:t>
            </a:r>
            <a:r>
              <a:rPr lang="fr-FR" dirty="0" smtClean="0"/>
              <a:t> (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 err="1" smtClean="0"/>
              <a:t>inflector</a:t>
            </a:r>
            <a:r>
              <a:rPr lang="fr-FR" dirty="0" smtClean="0"/>
              <a:t> </a:t>
            </a:r>
            <a:r>
              <a:rPr lang="fr-FR" dirty="0" err="1" smtClean="0">
                <a:latin typeface="Symbol" charset="2"/>
                <a:cs typeface="Symbol" charset="2"/>
              </a:rPr>
              <a:t>b</a:t>
            </a:r>
            <a:r>
              <a:rPr lang="fr-FR" baseline="-25000" dirty="0" err="1" smtClean="0"/>
              <a:t>x</a:t>
            </a:r>
            <a:r>
              <a:rPr lang="fr-FR" dirty="0" smtClean="0"/>
              <a:t> =1.5m, </a:t>
            </a:r>
            <a:r>
              <a:rPr lang="fr-FR" dirty="0" smtClean="0">
                <a:latin typeface="Symbol" charset="2"/>
                <a:cs typeface="Symbol" charset="2"/>
              </a:rPr>
              <a:t>b</a:t>
            </a:r>
            <a:r>
              <a:rPr lang="fr-FR" baseline="-25000" dirty="0" smtClean="0"/>
              <a:t>y </a:t>
            </a:r>
            <a:r>
              <a:rPr lang="fr-FR" dirty="0" smtClean="0"/>
              <a:t>=10m, </a:t>
            </a:r>
            <a:r>
              <a:rPr lang="fr-FR" dirty="0" smtClean="0">
                <a:latin typeface="Symbol" charset="2"/>
                <a:cs typeface="Symbol" charset="2"/>
              </a:rPr>
              <a:t>h</a:t>
            </a:r>
            <a:r>
              <a:rPr lang="fr-FR" dirty="0" smtClean="0"/>
              <a:t>=0)</a:t>
            </a:r>
          </a:p>
          <a:p>
            <a:pPr marL="285750" indent="-285750">
              <a:buFont typeface="Arial"/>
              <a:buChar char="•"/>
            </a:pPr>
            <a:r>
              <a:rPr lang="fr-FR" dirty="0" err="1" smtClean="0"/>
              <a:t>Inject</a:t>
            </a:r>
            <a:r>
              <a:rPr lang="fr-FR" dirty="0" smtClean="0"/>
              <a:t> </a:t>
            </a:r>
            <a:r>
              <a:rPr lang="fr-FR" dirty="0" err="1" smtClean="0"/>
              <a:t>Volodya’s</a:t>
            </a:r>
            <a:r>
              <a:rPr lang="fr-FR" dirty="0" smtClean="0"/>
              <a:t> distribution of 10,000 muons (~2%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spread</a:t>
            </a:r>
            <a:r>
              <a:rPr lang="fr-FR" dirty="0" smtClean="0"/>
              <a:t>) </a:t>
            </a:r>
          </a:p>
          <a:p>
            <a:pPr marL="285750" indent="-285750">
              <a:buFont typeface="Arial"/>
              <a:buChar char="•"/>
            </a:pPr>
            <a:r>
              <a:rPr lang="fr-FR" dirty="0" err="1" smtClean="0"/>
              <a:t>Include</a:t>
            </a:r>
            <a:r>
              <a:rPr lang="fr-FR" dirty="0" smtClean="0"/>
              <a:t> </a:t>
            </a:r>
            <a:r>
              <a:rPr lang="fr-FR" dirty="0" err="1" smtClean="0"/>
              <a:t>scattering</a:t>
            </a:r>
            <a:r>
              <a:rPr lang="fr-FR" dirty="0" smtClean="0"/>
              <a:t> in end </a:t>
            </a:r>
            <a:r>
              <a:rPr lang="fr-FR" dirty="0" err="1" smtClean="0"/>
              <a:t>coils</a:t>
            </a:r>
            <a:r>
              <a:rPr lang="fr-FR" dirty="0" smtClean="0"/>
              <a:t> of </a:t>
            </a:r>
            <a:r>
              <a:rPr lang="fr-FR" dirty="0" err="1" smtClean="0"/>
              <a:t>inflector</a:t>
            </a:r>
            <a:r>
              <a:rPr lang="fr-FR" dirty="0" smtClean="0"/>
              <a:t> –  </a:t>
            </a:r>
            <a:r>
              <a:rPr lang="fr-FR" b="1" i="1" dirty="0" smtClean="0"/>
              <a:t>for all 3 configurations</a:t>
            </a:r>
          </a:p>
          <a:p>
            <a:pPr marL="285750" indent="-285750">
              <a:buFont typeface="Arial"/>
              <a:buChar char="•"/>
            </a:pPr>
            <a:r>
              <a:rPr lang="fr-FR" b="1" i="1" dirty="0" smtClean="0"/>
              <a:t>But no </a:t>
            </a:r>
            <a:r>
              <a:rPr lang="fr-FR" b="1" i="1" dirty="0" err="1" smtClean="0"/>
              <a:t>scattering</a:t>
            </a:r>
            <a:r>
              <a:rPr lang="fr-FR" b="1" i="1" dirty="0" smtClean="0"/>
              <a:t> in quad plates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Configuration 1 =&gt; </a:t>
            </a:r>
            <a:r>
              <a:rPr lang="fr-FR" dirty="0" err="1" smtClean="0"/>
              <a:t>baseline</a:t>
            </a:r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Configuration 2 =&gt; middle </a:t>
            </a:r>
            <a:r>
              <a:rPr lang="fr-FR" dirty="0" err="1" smtClean="0"/>
              <a:t>two</a:t>
            </a:r>
            <a:r>
              <a:rPr lang="fr-FR" dirty="0" smtClean="0"/>
              <a:t> </a:t>
            </a:r>
            <a:r>
              <a:rPr lang="fr-FR" dirty="0" err="1" smtClean="0"/>
              <a:t>quarters</a:t>
            </a:r>
            <a:r>
              <a:rPr lang="fr-FR" dirty="0" smtClean="0"/>
              <a:t> of </a:t>
            </a:r>
            <a:r>
              <a:rPr lang="fr-FR" dirty="0" smtClean="0"/>
              <a:t>Q1-long </a:t>
            </a:r>
            <a:r>
              <a:rPr lang="fr-FR" dirty="0" err="1" smtClean="0"/>
              <a:t>removed</a:t>
            </a:r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Configuration 3 =&gt; middle </a:t>
            </a:r>
            <a:r>
              <a:rPr lang="fr-FR" dirty="0" err="1" smtClean="0"/>
              <a:t>two</a:t>
            </a:r>
            <a:r>
              <a:rPr lang="fr-FR" dirty="0" smtClean="0"/>
              <a:t> </a:t>
            </a:r>
            <a:r>
              <a:rPr lang="fr-FR" dirty="0" err="1" smtClean="0"/>
              <a:t>quarters</a:t>
            </a:r>
            <a:r>
              <a:rPr lang="fr-FR" dirty="0" smtClean="0"/>
              <a:t> of </a:t>
            </a:r>
            <a:r>
              <a:rPr lang="fr-FR" dirty="0" smtClean="0"/>
              <a:t>Q1-long </a:t>
            </a:r>
            <a:r>
              <a:rPr lang="fr-FR" dirty="0" smtClean="0"/>
              <a:t>and </a:t>
            </a:r>
            <a:r>
              <a:rPr lang="fr-FR" dirty="0" smtClean="0"/>
              <a:t>Q3-long </a:t>
            </a:r>
            <a:r>
              <a:rPr lang="fr-FR" dirty="0" err="1" smtClean="0"/>
              <a:t>removed</a:t>
            </a:r>
            <a:r>
              <a:rPr lang="fr-FR" dirty="0" smtClean="0"/>
              <a:t> (</a:t>
            </a:r>
            <a:r>
              <a:rPr lang="fr-FR" dirty="0" err="1" smtClean="0"/>
              <a:t>symmetry</a:t>
            </a:r>
            <a:r>
              <a:rPr lang="fr-FR" dirty="0" smtClean="0"/>
              <a:t>)</a:t>
            </a:r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/>
              <a:t> </a:t>
            </a:r>
            <a:r>
              <a:rPr lang="fr-FR" dirty="0" smtClean="0"/>
              <a:t>       </a:t>
            </a:r>
            <a:r>
              <a:rPr lang="fr-FR" b="1" dirty="0" smtClean="0"/>
              <a:t>     configuration</a:t>
            </a:r>
            <a:r>
              <a:rPr lang="fr-FR" dirty="0" smtClean="0"/>
              <a:t>					</a:t>
            </a:r>
            <a:r>
              <a:rPr lang="fr-FR" b="1" dirty="0" smtClean="0"/>
              <a:t>Voltage			</a:t>
            </a:r>
            <a:r>
              <a:rPr lang="fr-FR" b="1" dirty="0" err="1" smtClean="0"/>
              <a:t>Number</a:t>
            </a:r>
            <a:r>
              <a:rPr lang="fr-FR" b="1" dirty="0" smtClean="0"/>
              <a:t> </a:t>
            </a:r>
            <a:r>
              <a:rPr lang="fr-FR" b="1" dirty="0" err="1" smtClean="0"/>
              <a:t>captured</a:t>
            </a:r>
            <a:endParaRPr lang="fr-FR" b="1" dirty="0" smtClean="0"/>
          </a:p>
          <a:p>
            <a:pPr marL="342900" indent="-342900">
              <a:buFont typeface="+mj-lt"/>
              <a:buAutoNum type="arabicPeriod"/>
            </a:pPr>
            <a:r>
              <a:rPr lang="fr-FR" dirty="0" err="1" smtClean="0"/>
              <a:t>complete</a:t>
            </a:r>
            <a:r>
              <a:rPr lang="fr-FR" dirty="0" smtClean="0"/>
              <a:t> set of quads </a:t>
            </a:r>
            <a:r>
              <a:rPr lang="fr-FR" dirty="0" err="1" smtClean="0"/>
              <a:t>at</a:t>
            </a:r>
            <a:r>
              <a:rPr lang="fr-FR" dirty="0" smtClean="0"/>
              <a:t> 				31.5 kV				413 (±20)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 err="1" smtClean="0"/>
              <a:t>Eliminate</a:t>
            </a:r>
            <a:r>
              <a:rPr lang="fr-FR" dirty="0" smtClean="0"/>
              <a:t> ½ Q1 long</a:t>
            </a:r>
          </a:p>
          <a:p>
            <a:pPr lvl="1"/>
            <a:r>
              <a:rPr lang="fr-FR" dirty="0" err="1" smtClean="0"/>
              <a:t>Remaining</a:t>
            </a:r>
            <a:r>
              <a:rPr lang="fr-FR" dirty="0" smtClean="0"/>
              <a:t> quads </a:t>
            </a:r>
            <a:r>
              <a:rPr lang="fr-FR" dirty="0" err="1" smtClean="0"/>
              <a:t>at</a:t>
            </a:r>
            <a:r>
              <a:rPr lang="fr-FR" dirty="0" smtClean="0"/>
              <a:t>				34.5 kV			</a:t>
            </a:r>
            <a:r>
              <a:rPr lang="fr-FR" smtClean="0"/>
              <a:t>	</a:t>
            </a:r>
            <a:r>
              <a:rPr lang="fr-FR" smtClean="0"/>
              <a:t>359 </a:t>
            </a:r>
            <a:r>
              <a:rPr lang="fr-FR" dirty="0" smtClean="0"/>
              <a:t>(±20)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 err="1" smtClean="0"/>
              <a:t>Eliminate</a:t>
            </a:r>
            <a:r>
              <a:rPr lang="fr-FR" dirty="0" smtClean="0"/>
              <a:t> ½ Q1 long and Q3 long  </a:t>
            </a:r>
          </a:p>
          <a:p>
            <a:pPr lvl="1"/>
            <a:r>
              <a:rPr lang="fr-FR" dirty="0" err="1"/>
              <a:t>R</a:t>
            </a:r>
            <a:r>
              <a:rPr lang="fr-FR" dirty="0" err="1" smtClean="0"/>
              <a:t>emaining</a:t>
            </a:r>
            <a:r>
              <a:rPr lang="fr-FR" dirty="0" smtClean="0"/>
              <a:t> quads </a:t>
            </a:r>
            <a:r>
              <a:rPr lang="fr-FR" dirty="0" err="1" smtClean="0"/>
              <a:t>at</a:t>
            </a:r>
            <a:r>
              <a:rPr lang="fr-FR" dirty="0" smtClean="0"/>
              <a:t>		  		38.7 kV                              	</a:t>
            </a:r>
            <a:r>
              <a:rPr lang="fr-FR" dirty="0" smtClean="0"/>
              <a:t>369 </a:t>
            </a:r>
            <a:r>
              <a:rPr lang="fr-FR" dirty="0" smtClean="0"/>
              <a:t>(±19)</a:t>
            </a:r>
          </a:p>
          <a:p>
            <a:pPr marL="342900" indent="-342900">
              <a:buFont typeface="+mj-lt"/>
              <a:buAutoNum type="arabicPeriod"/>
            </a:pPr>
            <a:endParaRPr lang="fr-FR" dirty="0"/>
          </a:p>
          <a:p>
            <a:pPr marL="342900" indent="-342900">
              <a:buFont typeface="+mj-lt"/>
              <a:buAutoNum type="arabicPeriod"/>
            </a:pPr>
            <a:endParaRPr lang="fr-FR" dirty="0" smtClean="0"/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C1F49-D45E-5548-B872-791149E8EA58}" type="datetime1">
              <a:rPr lang="en-US" smtClean="0"/>
              <a:t>11/12/15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83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ad_horizontal_bet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598" y="1639756"/>
            <a:ext cx="4945566" cy="3821575"/>
          </a:xfrm>
          <a:prstGeom prst="rect">
            <a:avLst/>
          </a:prstGeom>
        </p:spPr>
      </p:pic>
      <p:pic>
        <p:nvPicPr>
          <p:cNvPr id="3" name="Picture 2" descr="quad_vertical_bet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99" y="1639756"/>
            <a:ext cx="4946101" cy="38219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8365" y="493428"/>
            <a:ext cx="5137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Closed ring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 functions for three quad configurations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2859" y="1639756"/>
            <a:ext cx="1158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87828" y="1639756"/>
            <a:ext cx="90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Vertical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4546" y="5622019"/>
            <a:ext cx="42044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Modulation of horizontal beta function is increased with removal of Q1 and Q3 short, from &lt;1 m to 3 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52980" y="5646677"/>
            <a:ext cx="3897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Increase in modulation of vertical beta function ~ 1m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78233-46F2-9042-884D-1DCD9688D260}" type="datetime1">
              <a:rPr lang="en-US" smtClean="0"/>
              <a:t>11/12/15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77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ad_horizontal_beta_ope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6" y="2021025"/>
            <a:ext cx="4574312" cy="3534696"/>
          </a:xfrm>
          <a:prstGeom prst="rect">
            <a:avLst/>
          </a:prstGeom>
        </p:spPr>
      </p:pic>
      <p:pic>
        <p:nvPicPr>
          <p:cNvPr id="3" name="Picture 2" descr="quad_vertical_beta_ope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366" y="1982383"/>
            <a:ext cx="4624324" cy="3573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870" y="477202"/>
            <a:ext cx="85250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closed ring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 functions are not relevant to injection due to mismatch</a:t>
            </a:r>
          </a:p>
          <a:p>
            <a:endParaRPr lang="en-US" dirty="0" smtClean="0"/>
          </a:p>
          <a:p>
            <a:r>
              <a:rPr lang="en-US" dirty="0" smtClean="0"/>
              <a:t>Effective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 functions are shown below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baseline (all quads powered) has slightly smaller aperture than either of the missing quad configurations, both horizontally and vertically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20E8D-1CCB-3746-B047-2956E6B1380E}" type="datetime1">
              <a:rPr lang="en-US" smtClean="0"/>
              <a:t>11/12/15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98043" y="5644181"/>
            <a:ext cx="6431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Missing quads effectively improve matching from inflector into 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507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0089" y="590073"/>
            <a:ext cx="6609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Effective dispersion – energy aperture is reduced with missing quads</a:t>
            </a:r>
            <a:endParaRPr lang="en-US" dirty="0"/>
          </a:p>
        </p:txBody>
      </p:sp>
      <p:pic>
        <p:nvPicPr>
          <p:cNvPr id="6" name="Picture 5" descr="quad_eta_ope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72" y="1090353"/>
            <a:ext cx="7055225" cy="545176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39D8A-DF65-4B4D-8F21-4E77B39AB665}" type="datetime1">
              <a:rPr lang="en-US" smtClean="0"/>
              <a:t>11/12/15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13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218" y="808145"/>
            <a:ext cx="86212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Systematic due to uncertainty in transverse position of </a:t>
            </a:r>
            <a:r>
              <a:rPr lang="en-US" dirty="0" err="1" smtClean="0"/>
              <a:t>muon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smtClean="0"/>
              <a:t>The increased modulation of the </a:t>
            </a:r>
            <a:r>
              <a:rPr lang="en-US" dirty="0" smtClean="0">
                <a:latin typeface="Symbol" charset="2"/>
                <a:cs typeface="Symbol" charset="2"/>
              </a:rPr>
              <a:t>b </a:t>
            </a:r>
            <a:r>
              <a:rPr lang="en-US" dirty="0" smtClean="0">
                <a:cs typeface="Symbol" charset="2"/>
              </a:rPr>
              <a:t>functions with the missing pair (Q1 and Q3)</a:t>
            </a:r>
          </a:p>
          <a:p>
            <a:pPr marL="285750" indent="-285750">
              <a:buFont typeface="Symbol" charset="0"/>
              <a:buChar char=" "/>
            </a:pPr>
            <a:r>
              <a:rPr lang="en-US" dirty="0" smtClean="0">
                <a:latin typeface="Symbol" charset="2"/>
                <a:cs typeface="Symbol" charset="2"/>
              </a:rPr>
              <a:t>=&gt; </a:t>
            </a:r>
            <a:r>
              <a:rPr lang="en-US" dirty="0" smtClean="0">
                <a:cs typeface="Symbol" charset="2"/>
              </a:rPr>
              <a:t>greater modulation of width of stored </a:t>
            </a:r>
            <a:r>
              <a:rPr lang="en-US" dirty="0" err="1" smtClean="0">
                <a:cs typeface="Symbol" charset="2"/>
              </a:rPr>
              <a:t>muon</a:t>
            </a:r>
            <a:r>
              <a:rPr lang="en-US" dirty="0" smtClean="0">
                <a:cs typeface="Symbol" charset="2"/>
              </a:rPr>
              <a:t> distribution</a:t>
            </a:r>
          </a:p>
          <a:p>
            <a:pPr marL="285750" indent="-285750">
              <a:buFont typeface="Symbol" charset="0"/>
              <a:buChar char=" "/>
            </a:pPr>
            <a:endParaRPr lang="en-US" dirty="0">
              <a:latin typeface="Symbol" charset="2"/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Symbol" charset="2"/>
              </a:rPr>
              <a:t>Maximum width is determined by collimators and is independent of quad configuration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Symbol" charset="2"/>
              </a:rPr>
              <a:t>Increased modulation of </a:t>
            </a:r>
            <a:r>
              <a:rPr lang="en-US" dirty="0" smtClean="0">
                <a:latin typeface="Symbol" charset="2"/>
                <a:cs typeface="Symbol" charset="2"/>
              </a:rPr>
              <a:t>b </a:t>
            </a:r>
            <a:r>
              <a:rPr lang="en-US" dirty="0" smtClean="0">
                <a:cs typeface="Symbol" charset="2"/>
              </a:rPr>
              <a:t>implies minimum width (and therefore average) is smaller?</a:t>
            </a:r>
            <a:endParaRPr lang="en-US" dirty="0">
              <a:cs typeface="Symbol" charset="2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47E7-5433-264D-9B3E-63849DE503D7}" type="datetime1">
              <a:rPr lang="en-US" smtClean="0"/>
              <a:t>11/12/15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320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amSizeModula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42" y="1423893"/>
            <a:ext cx="4733365" cy="3657600"/>
          </a:xfrm>
          <a:prstGeom prst="rect">
            <a:avLst/>
          </a:prstGeom>
        </p:spPr>
      </p:pic>
      <p:pic>
        <p:nvPicPr>
          <p:cNvPr id="3" name="Picture 2" descr="BeamSizeModulation_vertica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991" y="1398369"/>
            <a:ext cx="4816198" cy="37216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81497" y="577246"/>
            <a:ext cx="3752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Modulation of beam width and height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26453" y="1239227"/>
            <a:ext cx="1310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width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34485" y="1252041"/>
            <a:ext cx="1368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height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EE1D-8295-B848-BEFA-5DF2EE7E1E72}" type="datetime1">
              <a:rPr lang="en-US" smtClean="0"/>
              <a:t>11/12/15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395" y="5120912"/>
            <a:ext cx="4842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Depth of modulation of </a:t>
            </a:r>
            <a:r>
              <a:rPr lang="en-US" b="1" dirty="0" smtClean="0"/>
              <a:t>beam width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</a:t>
            </a:r>
            <a:r>
              <a:rPr lang="en-US" dirty="0" smtClean="0"/>
              <a:t>ncreases by ~ 50% with Q1 off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Increased by ~20% with Q1&amp;Q3 off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22164" y="5119977"/>
            <a:ext cx="4842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Depth of modulation of </a:t>
            </a:r>
            <a:r>
              <a:rPr lang="en-US" b="1" dirty="0" smtClean="0"/>
              <a:t>beam height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</a:t>
            </a:r>
            <a:r>
              <a:rPr lang="en-US" dirty="0" smtClean="0"/>
              <a:t>ncreases by ~ 25% with Q1 off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Negligible difference with Q1&amp;Q3 off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285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3452" y="795316"/>
            <a:ext cx="1550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Conclusion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718435" y="1872842"/>
            <a:ext cx="80438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Effect of zeroing voltage of Q1&amp;Q3 short quads, or Q1 short, on capture efficiency is negligible and small respectively  (excluding scattering)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If the effect of the reduced scattering (due to removal of the plates of Q1 plates) is included, capture efficiency is likely better with either configuration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Eliminating Q1&amp;Q3 short quads requires operating all remaining quads at ~39 kV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Eliminating quads increases asymmetry of lattice (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-functions).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Systematics?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Resonances?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  <a:p>
            <a:r>
              <a:rPr lang="en-US" dirty="0" smtClean="0"/>
              <a:t>Next: Tracking study with Geant4 based injection simulation, with Q1 short and Q3 short removed?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FF651-498A-984D-A443-EB37599FD659}" type="datetime1">
              <a:rPr lang="en-US" smtClean="0"/>
              <a:t>11/12/15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47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5231</TotalTime>
  <Words>537</Words>
  <Application>Microsoft Macintosh PowerPoint</Application>
  <PresentationFormat>On-screen Show (4:3)</PresentationFormat>
  <Paragraphs>92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Effect of Removing Middle of Q1(Q3) on capture efficiency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 of Removing Q1(Q3) short on capture efficiency</dc:title>
  <dc:creator>David Rubin</dc:creator>
  <cp:lastModifiedBy>David Rubin</cp:lastModifiedBy>
  <cp:revision>22</cp:revision>
  <dcterms:created xsi:type="dcterms:W3CDTF">2015-08-25T11:53:10Z</dcterms:created>
  <dcterms:modified xsi:type="dcterms:W3CDTF">2015-11-12T21:13:55Z</dcterms:modified>
</cp:coreProperties>
</file>