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E6712-32F6-FA46-A794-0467E6800A91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9FF46-4A15-324C-951A-C6066FC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90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2C827-1DFA-C24D-A6B4-C7CF2B76C904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FE0B1-AFC3-234A-93BB-A3320FE2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669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1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9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5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5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9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2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6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7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6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Injection trajectories and focusing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smtClean="0"/>
              <a:t>September </a:t>
            </a:r>
            <a:r>
              <a:rPr lang="en-US" smtClean="0"/>
              <a:t>18,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0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jection_trajectori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4" y="353010"/>
            <a:ext cx="6095365" cy="457152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4746152"/>
            <a:ext cx="16484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30 cm upstream of yoke</a:t>
            </a:r>
            <a:endParaRPr lang="en-US" sz="16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58544" y="4420792"/>
            <a:ext cx="245405" cy="278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526291"/>
              </p:ext>
            </p:extLst>
          </p:nvPr>
        </p:nvGraphicFramePr>
        <p:xfrm>
          <a:off x="5529379" y="2682633"/>
          <a:ext cx="3614621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6751"/>
                <a:gridCol w="1192612"/>
                <a:gridCol w="14152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inflector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Offset[cm]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Angle[</a:t>
                      </a:r>
                      <a:r>
                        <a:rPr lang="en-US" dirty="0" err="1" smtClean="0"/>
                        <a:t>mrad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e821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36mm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489665" y="263322"/>
            <a:ext cx="1139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Trajectory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0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eta_eta_inj_36mmin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84" y="511113"/>
            <a:ext cx="4110647" cy="308298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beta_old_in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79" y="492440"/>
            <a:ext cx="4111380" cy="30835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9965" y="1208185"/>
            <a:ext cx="148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E821 inflector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1208185"/>
            <a:ext cx="162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36mm inflector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773408"/>
              </p:ext>
            </p:extLst>
          </p:nvPr>
        </p:nvGraphicFramePr>
        <p:xfrm>
          <a:off x="457199" y="4526916"/>
          <a:ext cx="8229599" cy="165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670"/>
                <a:gridCol w="836377"/>
                <a:gridCol w="635027"/>
                <a:gridCol w="836377"/>
                <a:gridCol w="743446"/>
                <a:gridCol w="804272"/>
                <a:gridCol w="843697"/>
                <a:gridCol w="797678"/>
                <a:gridCol w="751658"/>
                <a:gridCol w="92039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inflector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baseline="-25000" dirty="0" err="1" smtClean="0">
                          <a:latin typeface="+mn-lt"/>
                          <a:cs typeface="Symbol" charset="2"/>
                        </a:rPr>
                        <a:t>x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  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  <a:cs typeface="Symbol" charset="2"/>
                        </a:rPr>
                        <a:t>inc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a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x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  <a:cs typeface="Symbol" charset="2"/>
                        </a:rPr>
                        <a:t>inc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y 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  <a:cs typeface="Symbol" charset="2"/>
                        </a:rPr>
                        <a:t>inc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a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y 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  <a:cs typeface="Symbol" charset="2"/>
                        </a:rPr>
                        <a:t>inc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baseline="-25000" dirty="0" err="1" smtClean="0">
                          <a:latin typeface="+mn-lt"/>
                          <a:cs typeface="Symbol" charset="2"/>
                        </a:rPr>
                        <a:t>x</a:t>
                      </a:r>
                      <a:endParaRPr lang="en-US" baseline="-25000" dirty="0" smtClean="0">
                        <a:latin typeface="+mn-lt"/>
                        <a:cs typeface="Symbol" charset="2"/>
                      </a:endParaRPr>
                    </a:p>
                    <a:p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  <a:cs typeface="Symbol" charset="2"/>
                        </a:rPr>
                        <a:t>inc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)</a:t>
                      </a:r>
                      <a:endParaRPr lang="en-US" baseline="0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dirty="0" err="1" smtClean="0">
                          <a:latin typeface="+mn-lt"/>
                          <a:cs typeface="Symbol" charset="2"/>
                        </a:rPr>
                        <a:t>'</a:t>
                      </a:r>
                      <a:r>
                        <a:rPr lang="en-US" baseline="-25000" dirty="0" err="1" smtClean="0">
                          <a:latin typeface="+mn-lt"/>
                          <a:cs typeface="Symbol" charset="2"/>
                        </a:rPr>
                        <a:t>x</a:t>
                      </a:r>
                      <a:endParaRPr lang="en-US" baseline="-25000" dirty="0" smtClean="0">
                        <a:latin typeface="+mn-lt"/>
                        <a:cs typeface="Symbol" charset="2"/>
                      </a:endParaRPr>
                    </a:p>
                    <a:p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  <a:cs typeface="Symbol" charset="2"/>
                        </a:rPr>
                        <a:t>inc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)</a:t>
                      </a:r>
                      <a:endParaRPr lang="en-US" baseline="0" dirty="0" smtClean="0">
                        <a:latin typeface="Symbol" charset="2"/>
                        <a:cs typeface="Symbol" charset="2"/>
                      </a:endParaRPr>
                    </a:p>
                    <a:p>
                      <a:endParaRPr lang="en-US" baseline="0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baseline="-25000" dirty="0" err="1" smtClean="0">
                          <a:latin typeface="+mn-lt"/>
                          <a:cs typeface="Symbol" charset="2"/>
                        </a:rPr>
                        <a:t>x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 (exit)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y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(exit)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baseline="-25000" dirty="0" err="1" smtClean="0">
                          <a:latin typeface="+mn-lt"/>
                          <a:cs typeface="Symbol" charset="2"/>
                        </a:rPr>
                        <a:t>x</a:t>
                      </a:r>
                      <a:endParaRPr lang="en-US" baseline="-25000" dirty="0" smtClean="0">
                        <a:latin typeface="+mn-lt"/>
                        <a:cs typeface="Symbol" charset="2"/>
                      </a:endParaRPr>
                    </a:p>
                    <a:p>
                      <a:r>
                        <a:rPr lang="en-US" dirty="0" smtClean="0">
                          <a:latin typeface="+mn-lt"/>
                          <a:cs typeface="Symbol" charset="2"/>
                        </a:rPr>
                        <a:t>(exit)</a:t>
                      </a:r>
                      <a:endParaRPr lang="en-US" dirty="0">
                        <a:latin typeface="+mn-lt"/>
                        <a:cs typeface="Symbol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e821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53.1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3.96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36mm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41.8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512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lost_muons_18mm_in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65" y="1003593"/>
            <a:ext cx="4155504" cy="3116628"/>
          </a:xfrm>
          <a:prstGeom prst="rect">
            <a:avLst/>
          </a:prstGeom>
        </p:spPr>
      </p:pic>
      <p:pic>
        <p:nvPicPr>
          <p:cNvPr id="6" name="Picture 5" descr="lost_muons_36mm_in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619" y="1004067"/>
            <a:ext cx="4154872" cy="31161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20250" y="216854"/>
            <a:ext cx="126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Lost </a:t>
            </a:r>
            <a:r>
              <a:rPr lang="en-US" dirty="0" err="1" smtClean="0"/>
              <a:t>muons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86892" y="4584908"/>
            <a:ext cx="148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E821 inflector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75846" y="4522950"/>
            <a:ext cx="162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36mm inflector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2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142</Words>
  <Application>Microsoft Macintosh PowerPoint</Application>
  <PresentationFormat>On-screen Show (4:3)</PresentationFormat>
  <Paragraphs>64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Injection trajectories and focusing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Injection efficiency and collimation</dc:title>
  <dc:creator>David Rubin</dc:creator>
  <cp:lastModifiedBy>David Rubin</cp:lastModifiedBy>
  <cp:revision>45</cp:revision>
  <dcterms:created xsi:type="dcterms:W3CDTF">2014-03-26T19:33:44Z</dcterms:created>
  <dcterms:modified xsi:type="dcterms:W3CDTF">2014-09-18T16:21:20Z</dcterms:modified>
</cp:coreProperties>
</file>