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62" r:id="rId4"/>
    <p:sldId id="274" r:id="rId5"/>
    <p:sldId id="275" r:id="rId6"/>
    <p:sldId id="276" r:id="rId7"/>
    <p:sldId id="277" r:id="rId8"/>
    <p:sldId id="260" r:id="rId9"/>
    <p:sldId id="265" r:id="rId10"/>
    <p:sldId id="269" r:id="rId11"/>
    <p:sldId id="266" r:id="rId12"/>
    <p:sldId id="267" r:id="rId13"/>
    <p:sldId id="264" r:id="rId14"/>
    <p:sldId id="263" r:id="rId15"/>
    <p:sldId id="271" r:id="rId16"/>
    <p:sldId id="268" r:id="rId17"/>
    <p:sldId id="261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9" autoAdjust="0"/>
    <p:restoredTop sz="94660"/>
  </p:normalViewPr>
  <p:slideViewPr>
    <p:cSldViewPr snapToGrid="0" snapToObjects="1">
      <p:cViewPr>
        <p:scale>
          <a:sx n="140" d="100"/>
          <a:sy n="140" d="100"/>
        </p:scale>
        <p:origin x="-177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E6712-32F6-FA46-A794-0467E6800A91}" type="datetimeFigureOut">
              <a:rPr lang="en-US" smtClean="0"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9FF46-4A15-324C-951A-C6066FC23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9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2C827-1DFA-C24D-A6B4-C7CF2B76C904}" type="datetimeFigureOut">
              <a:rPr lang="en-US" smtClean="0"/>
              <a:t>9/24/14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FE0B1-AFC3-234A-93BB-A3320FE2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66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FE0B1-AFC3-234A-93BB-A3320FE223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9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1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9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6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5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2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8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6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7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4CB6F-C05F-F545-83C1-93407C1A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Injection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Rubin</a:t>
            </a:r>
          </a:p>
          <a:p>
            <a:r>
              <a:rPr lang="en-US" dirty="0" smtClean="0"/>
              <a:t>September </a:t>
            </a:r>
            <a:r>
              <a:rPr lang="en-US" dirty="0" smtClean="0"/>
              <a:t>25</a:t>
            </a:r>
            <a:r>
              <a:rPr lang="en-US" dirty="0" smtClean="0"/>
              <a:t>,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0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gma_labels_18mm_34cm_to_iron_WG_in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6" y="916177"/>
            <a:ext cx="4306824" cy="332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87929" y="1424214"/>
            <a:ext cx="1466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Twiss</a:t>
            </a:r>
            <a:r>
              <a:rPr lang="en-US" sz="1400" dirty="0" smtClean="0"/>
              <a:t> parameters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17960" y="1424214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 size</a:t>
            </a:r>
            <a:endParaRPr lang="en-US" sz="1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24377"/>
              </p:ext>
            </p:extLst>
          </p:nvPr>
        </p:nvGraphicFramePr>
        <p:xfrm>
          <a:off x="275775" y="4270844"/>
          <a:ext cx="8636084" cy="88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266"/>
                <a:gridCol w="752105"/>
                <a:gridCol w="698500"/>
                <a:gridCol w="762000"/>
                <a:gridCol w="743858"/>
                <a:gridCol w="689428"/>
                <a:gridCol w="734786"/>
                <a:gridCol w="771071"/>
                <a:gridCol w="762000"/>
                <a:gridCol w="10650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inflector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4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400" baseline="-25000" dirty="0" smtClean="0">
                          <a:latin typeface="+mn-lt"/>
                          <a:cs typeface="Symbol" charset="2"/>
                        </a:rPr>
                        <a:t>   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4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4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400" baseline="-25000" dirty="0" smtClean="0">
                          <a:latin typeface="+mn-lt"/>
                          <a:cs typeface="Symbol" charset="2"/>
                        </a:rPr>
                        <a:t>x 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4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4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400" baseline="-25000" dirty="0" smtClean="0">
                          <a:latin typeface="+mn-lt"/>
                          <a:cs typeface="Symbol" charset="2"/>
                        </a:rPr>
                        <a:t>y  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4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4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400" baseline="-25000" dirty="0" smtClean="0">
                          <a:latin typeface="+mn-lt"/>
                          <a:cs typeface="Symbol" charset="2"/>
                        </a:rPr>
                        <a:t>y  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4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4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4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4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400" baseline="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400" dirty="0" err="1" smtClean="0">
                          <a:latin typeface="+mn-lt"/>
                          <a:cs typeface="Symbol" charset="2"/>
                        </a:rPr>
                        <a:t>’</a:t>
                      </a:r>
                      <a:r>
                        <a:rPr lang="en-US" sz="14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4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400" baseline="0" dirty="0" smtClean="0">
                        <a:latin typeface="Symbol" charset="2"/>
                        <a:cs typeface="Symbol" charset="2"/>
                      </a:endParaRPr>
                    </a:p>
                    <a:p>
                      <a:endParaRPr lang="en-US" sz="1400" baseline="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4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 (exit)</a:t>
                      </a:r>
                      <a:endParaRPr lang="en-US" sz="14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400" baseline="-25000" dirty="0" smtClean="0">
                          <a:latin typeface="+mn-lt"/>
                          <a:cs typeface="Symbol" charset="2"/>
                        </a:rPr>
                        <a:t>y 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(exit)</a:t>
                      </a:r>
                      <a:endParaRPr lang="en-US" sz="14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4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40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400" dirty="0" smtClean="0">
                          <a:latin typeface="+mn-lt"/>
                          <a:cs typeface="Symbol" charset="2"/>
                        </a:rPr>
                        <a:t>exit)</a:t>
                      </a:r>
                      <a:endParaRPr lang="en-US" sz="1400" dirty="0">
                        <a:latin typeface="+mn-lt"/>
                        <a:cs typeface="Symbol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E821(WG </a:t>
                      </a:r>
                      <a:r>
                        <a:rPr lang="en-US" sz="1400" dirty="0" err="1" smtClean="0"/>
                        <a:t>inf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53.1 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3.96 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beta_eta_labels_18mm_34cm_to_iron_GW_in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898029"/>
            <a:ext cx="4306824" cy="332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03593" y="85035"/>
            <a:ext cx="7293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 </a:t>
            </a:r>
            <a:r>
              <a:rPr lang="en-US" dirty="0" smtClean="0"/>
              <a:t>To reduce beam size in final focus quads </a:t>
            </a:r>
            <a:r>
              <a:rPr lang="en-US" i="1" dirty="0" smtClean="0"/>
              <a:t>move Q027 (last quad in M5 line) 50cm closer to iron</a:t>
            </a:r>
            <a:r>
              <a:rPr lang="en-US" dirty="0" smtClean="0"/>
              <a:t> and then as before,</a:t>
            </a:r>
          </a:p>
          <a:p>
            <a:r>
              <a:rPr lang="en-US" dirty="0" smtClean="0"/>
              <a:t>Match </a:t>
            </a:r>
            <a:r>
              <a:rPr lang="en-US" dirty="0"/>
              <a:t>for e821 inflector assuming defocusing in inflector as well as </a:t>
            </a:r>
            <a:r>
              <a:rPr lang="en-US" dirty="0" smtClean="0"/>
              <a:t>fringe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63571" y="5696861"/>
            <a:ext cx="386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Moving q027 closer to the iron reduces</a:t>
            </a:r>
          </a:p>
          <a:p>
            <a:r>
              <a:rPr lang="en-US" dirty="0"/>
              <a:t>t</a:t>
            </a:r>
            <a:r>
              <a:rPr lang="en-US" dirty="0" smtClean="0"/>
              <a:t>he required aperture by ± 12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64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beta_eta_labels_36mm_zeroe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188"/>
            <a:ext cx="4962071" cy="3834328"/>
          </a:xfrm>
          <a:prstGeom prst="rect">
            <a:avLst/>
          </a:prstGeom>
        </p:spPr>
      </p:pic>
      <p:pic>
        <p:nvPicPr>
          <p:cNvPr id="6" name="Picture 5" descr="sigma_labels_36mm_zeroet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72" y="417266"/>
            <a:ext cx="4735286" cy="365908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177819"/>
              </p:ext>
            </p:extLst>
          </p:nvPr>
        </p:nvGraphicFramePr>
        <p:xfrm>
          <a:off x="527955" y="4441026"/>
          <a:ext cx="8069943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337"/>
                <a:gridCol w="802654"/>
                <a:gridCol w="924796"/>
                <a:gridCol w="820102"/>
                <a:gridCol w="732858"/>
                <a:gridCol w="759032"/>
                <a:gridCol w="933520"/>
                <a:gridCol w="767756"/>
                <a:gridCol w="706684"/>
                <a:gridCol w="7972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inflector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2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200" baseline="-25000" dirty="0" smtClean="0">
                          <a:latin typeface="+mn-lt"/>
                          <a:cs typeface="Symbol" charset="2"/>
                        </a:rPr>
                        <a:t>   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2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2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200" baseline="-25000" dirty="0" smtClean="0">
                          <a:latin typeface="+mn-lt"/>
                          <a:cs typeface="Symbol" charset="2"/>
                        </a:rPr>
                        <a:t>x 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2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2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200" baseline="-25000" dirty="0" smtClean="0">
                          <a:latin typeface="+mn-lt"/>
                          <a:cs typeface="Symbol" charset="2"/>
                        </a:rPr>
                        <a:t>y  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2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2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200" baseline="-25000" dirty="0" smtClean="0">
                          <a:latin typeface="+mn-lt"/>
                          <a:cs typeface="Symbol" charset="2"/>
                        </a:rPr>
                        <a:t>y  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2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2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2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200" baseline="-25000" dirty="0" smtClean="0">
                          <a:latin typeface="+mn-lt"/>
                          <a:cs typeface="Symbol" charset="2"/>
                        </a:rPr>
                        <a:t> 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2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200" baseline="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200" dirty="0" err="1" smtClean="0">
                          <a:latin typeface="+mn-lt"/>
                          <a:cs typeface="Symbol" charset="2"/>
                        </a:rPr>
                        <a:t>’</a:t>
                      </a:r>
                      <a:r>
                        <a:rPr lang="en-US" sz="12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200" baseline="-25000" dirty="0" smtClean="0">
                          <a:latin typeface="+mn-lt"/>
                          <a:cs typeface="Symbol" charset="2"/>
                        </a:rPr>
                        <a:t> 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2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200" baseline="0" dirty="0" smtClean="0">
                        <a:latin typeface="Symbol" charset="2"/>
                        <a:cs typeface="Symbol" charset="2"/>
                      </a:endParaRPr>
                    </a:p>
                    <a:p>
                      <a:endParaRPr lang="en-US" sz="1200" baseline="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2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 (exit)</a:t>
                      </a:r>
                      <a:endParaRPr lang="en-US" sz="12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200" baseline="-25000" dirty="0" smtClean="0">
                          <a:latin typeface="+mn-lt"/>
                          <a:cs typeface="Symbol" charset="2"/>
                        </a:rPr>
                        <a:t>y 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(exit)</a:t>
                      </a:r>
                      <a:endParaRPr lang="en-US" sz="12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2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200" baseline="-25000" dirty="0" smtClean="0">
                          <a:latin typeface="+mn-lt"/>
                          <a:cs typeface="Symbol" charset="2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200" dirty="0" smtClean="0">
                          <a:latin typeface="+mn-lt"/>
                          <a:cs typeface="Symbol" charset="2"/>
                        </a:rPr>
                        <a:t>exit)</a:t>
                      </a:r>
                      <a:endParaRPr lang="en-US" sz="1200" dirty="0">
                        <a:latin typeface="+mn-lt"/>
                        <a:cs typeface="Symbol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36mm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41.8 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 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3774" y="92510"/>
            <a:ext cx="587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 for 36mm inflector assuming uniform field in inflector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0715" y="1342572"/>
            <a:ext cx="1466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Twiss</a:t>
            </a:r>
            <a:r>
              <a:rPr lang="en-US" sz="1400" dirty="0" smtClean="0"/>
              <a:t> parameters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039429" y="934357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 size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500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620816"/>
              </p:ext>
            </p:extLst>
          </p:nvPr>
        </p:nvGraphicFramePr>
        <p:xfrm>
          <a:off x="674904" y="5273009"/>
          <a:ext cx="8069943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337"/>
                <a:gridCol w="802654"/>
                <a:gridCol w="924796"/>
                <a:gridCol w="820102"/>
                <a:gridCol w="732858"/>
                <a:gridCol w="759032"/>
                <a:gridCol w="933520"/>
                <a:gridCol w="767756"/>
                <a:gridCol w="706684"/>
                <a:gridCol w="7972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inflector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2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200" baseline="-25000" dirty="0" smtClean="0">
                          <a:latin typeface="+mn-lt"/>
                          <a:cs typeface="Symbol" charset="2"/>
                        </a:rPr>
                        <a:t>   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2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2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200" baseline="-25000" dirty="0" smtClean="0">
                          <a:latin typeface="+mn-lt"/>
                          <a:cs typeface="Symbol" charset="2"/>
                        </a:rPr>
                        <a:t>x 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2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2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200" baseline="-25000" dirty="0" smtClean="0">
                          <a:latin typeface="+mn-lt"/>
                          <a:cs typeface="Symbol" charset="2"/>
                        </a:rPr>
                        <a:t>y  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2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2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200" baseline="-25000" dirty="0" smtClean="0">
                          <a:latin typeface="+mn-lt"/>
                          <a:cs typeface="Symbol" charset="2"/>
                        </a:rPr>
                        <a:t>y  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2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2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2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200" baseline="-25000" dirty="0" smtClean="0">
                          <a:latin typeface="+mn-lt"/>
                          <a:cs typeface="Symbol" charset="2"/>
                        </a:rPr>
                        <a:t> 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2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200" baseline="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200" dirty="0" err="1" smtClean="0">
                          <a:latin typeface="+mn-lt"/>
                          <a:cs typeface="Symbol" charset="2"/>
                        </a:rPr>
                        <a:t>’</a:t>
                      </a:r>
                      <a:r>
                        <a:rPr lang="en-US" sz="12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200" baseline="-25000" dirty="0" smtClean="0">
                          <a:latin typeface="+mn-lt"/>
                          <a:cs typeface="Symbol" charset="2"/>
                        </a:rPr>
                        <a:t> 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2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200" baseline="0" dirty="0" smtClean="0">
                        <a:latin typeface="Symbol" charset="2"/>
                        <a:cs typeface="Symbol" charset="2"/>
                      </a:endParaRPr>
                    </a:p>
                    <a:p>
                      <a:endParaRPr lang="en-US" sz="1200" baseline="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2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 (exit)</a:t>
                      </a:r>
                      <a:endParaRPr lang="en-US" sz="12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200" baseline="-25000" dirty="0" smtClean="0">
                          <a:latin typeface="+mn-lt"/>
                          <a:cs typeface="Symbol" charset="2"/>
                        </a:rPr>
                        <a:t>y </a:t>
                      </a:r>
                      <a:r>
                        <a:rPr lang="en-US" sz="1200" baseline="0" dirty="0" smtClean="0">
                          <a:latin typeface="+mn-lt"/>
                          <a:cs typeface="Symbol" charset="2"/>
                        </a:rPr>
                        <a:t>(exit)</a:t>
                      </a:r>
                      <a:endParaRPr lang="en-US" sz="12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2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200" baseline="-25000" dirty="0" smtClean="0">
                          <a:latin typeface="+mn-lt"/>
                          <a:cs typeface="Symbol" charset="2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200" dirty="0" smtClean="0">
                          <a:latin typeface="+mn-lt"/>
                          <a:cs typeface="Symbol" charset="2"/>
                        </a:rPr>
                        <a:t>exit)</a:t>
                      </a:r>
                      <a:endParaRPr lang="en-US" sz="1200" dirty="0">
                        <a:latin typeface="+mn-lt"/>
                        <a:cs typeface="Symbol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36mm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41.8 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 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5.2m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-1.34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2m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beta_eta_labels_36mm_et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7" y="698467"/>
            <a:ext cx="4876253" cy="3768014"/>
          </a:xfrm>
          <a:prstGeom prst="rect">
            <a:avLst/>
          </a:prstGeom>
        </p:spPr>
      </p:pic>
      <p:pic>
        <p:nvPicPr>
          <p:cNvPr id="9" name="Picture 8" descr="sigma_labels_36mm_et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59" y="682053"/>
            <a:ext cx="4898572" cy="37852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3774" y="92510"/>
            <a:ext cx="5933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 for 36mm inflector assuming uniform field in inflector,</a:t>
            </a:r>
          </a:p>
          <a:p>
            <a:r>
              <a:rPr lang="en-US" dirty="0"/>
              <a:t> </a:t>
            </a:r>
            <a:r>
              <a:rPr lang="en-US" dirty="0" smtClean="0"/>
              <a:t>  this time with 2m dispersion at the inflector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25376" y="4172876"/>
            <a:ext cx="3814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X(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) = projected inflector </a:t>
            </a:r>
            <a:r>
              <a:rPr lang="en-US" dirty="0" err="1" smtClean="0"/>
              <a:t>betatron</a:t>
            </a:r>
            <a:r>
              <a:rPr lang="en-US" dirty="0" smtClean="0"/>
              <a:t> size</a:t>
            </a:r>
          </a:p>
          <a:p>
            <a:r>
              <a:rPr lang="en-US" dirty="0" smtClean="0"/>
              <a:t>X(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) = h (D E/E = 0.002)</a:t>
            </a:r>
          </a:p>
          <a:p>
            <a:r>
              <a:rPr lang="en-US" dirty="0"/>
              <a:t> </a:t>
            </a:r>
            <a:r>
              <a:rPr lang="en-US" dirty="0" smtClean="0"/>
              <a:t>(add in quadrature)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786" y="4336161"/>
            <a:ext cx="46364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Note that if the aperture is less the size indicated, the limiting aperture is here  (and not the inflector)</a:t>
            </a:r>
            <a:endParaRPr lang="en-US" sz="1600" i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737429" y="1560286"/>
            <a:ext cx="4753428" cy="2703285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31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Vparam2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1" t="49182" r="8555" b="6982"/>
          <a:stretch/>
        </p:blipFill>
        <p:spPr>
          <a:xfrm rot="5400000">
            <a:off x="388144" y="961130"/>
            <a:ext cx="2480292" cy="3006246"/>
          </a:xfrm>
          <a:prstGeom prst="rect">
            <a:avLst/>
          </a:prstGeom>
        </p:spPr>
      </p:pic>
      <p:pic>
        <p:nvPicPr>
          <p:cNvPr id="6" name="Picture 5" descr="Vparam2.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7" t="49038" r="8368" b="6548"/>
          <a:stretch/>
        </p:blipFill>
        <p:spPr>
          <a:xfrm rot="5400000">
            <a:off x="3443759" y="999377"/>
            <a:ext cx="2400921" cy="3045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9219" y="3744085"/>
            <a:ext cx="2476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Includes scattering &amp; 989 kicker field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515496" y="3763922"/>
            <a:ext cx="2138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 scattering &amp; 989 kicker field</a:t>
            </a:r>
            <a:endParaRPr lang="en-US" sz="1200" dirty="0"/>
          </a:p>
        </p:txBody>
      </p:sp>
      <p:pic>
        <p:nvPicPr>
          <p:cNvPr id="9" name="Picture 8" descr="Vparam2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7" t="50484" r="8368" b="6839"/>
          <a:stretch/>
        </p:blipFill>
        <p:spPr>
          <a:xfrm rot="5400000">
            <a:off x="6549549" y="1100030"/>
            <a:ext cx="2262027" cy="29268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5318" y="3753284"/>
            <a:ext cx="2405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 scattering &amp; uniform kicker field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21360" y="406400"/>
            <a:ext cx="761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Dependence of optimum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/>
              <a:t>y </a:t>
            </a:r>
            <a:r>
              <a:rPr lang="en-US" dirty="0" smtClean="0"/>
              <a:t>at the inflector on scattering and kicker field profile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87929" y="4762500"/>
            <a:ext cx="6084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Conclusion: Soft dependence on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/>
              <a:t>y </a:t>
            </a:r>
            <a:r>
              <a:rPr lang="en-US" dirty="0" smtClean="0"/>
              <a:t>. Peak is near 10m. </a:t>
            </a:r>
          </a:p>
          <a:p>
            <a:r>
              <a:rPr lang="en-US" dirty="0" smtClean="0"/>
              <a:t>Note that ring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/>
              <a:t>y </a:t>
            </a:r>
            <a:r>
              <a:rPr lang="en-US" dirty="0" smtClean="0"/>
              <a:t>= 15.5m. Larger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/>
              <a:t>y </a:t>
            </a:r>
            <a:r>
              <a:rPr lang="en-US" dirty="0" smtClean="0"/>
              <a:t>increases losses in inflector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9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Vparam2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9" t="46914" r="1730"/>
          <a:stretch/>
        </p:blipFill>
        <p:spPr>
          <a:xfrm rot="5400000">
            <a:off x="311330" y="519363"/>
            <a:ext cx="2909922" cy="3640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7506" y="-7725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Vparam2.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5" t="49842" r="6272" b="3493"/>
          <a:stretch/>
        </p:blipFill>
        <p:spPr>
          <a:xfrm rot="5400000">
            <a:off x="3414037" y="583041"/>
            <a:ext cx="2725479" cy="3328856"/>
          </a:xfrm>
          <a:prstGeom prst="rect">
            <a:avLst/>
          </a:prstGeom>
        </p:spPr>
      </p:pic>
      <p:pic>
        <p:nvPicPr>
          <p:cNvPr id="8" name="Picture 7" descr="Vparam2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8" t="54430" r="8574" b="5094"/>
          <a:stretch/>
        </p:blipFill>
        <p:spPr>
          <a:xfrm rot="5400000">
            <a:off x="6478403" y="875888"/>
            <a:ext cx="2340434" cy="2947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6357" y="526143"/>
            <a:ext cx="416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Optimization with respect to kick,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x</a:t>
            </a:r>
            <a:r>
              <a:rPr lang="en-US" dirty="0" smtClean="0"/>
              <a:t> and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650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BACKLEG_START_phase_space.dat_hist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65264" r="7890" b="4842"/>
          <a:stretch/>
        </p:blipFill>
        <p:spPr>
          <a:xfrm rot="5400000">
            <a:off x="-961572" y="2204355"/>
            <a:ext cx="4499429" cy="2050143"/>
          </a:xfrm>
          <a:prstGeom prst="rect">
            <a:avLst/>
          </a:prstGeom>
        </p:spPr>
      </p:pic>
      <p:pic>
        <p:nvPicPr>
          <p:cNvPr id="7" name="Picture 6" descr="EndOfTracking_phase_space.dat_hist.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65144" r="7547" b="7740"/>
          <a:stretch/>
        </p:blipFill>
        <p:spPr>
          <a:xfrm rot="5400000">
            <a:off x="5642381" y="2295070"/>
            <a:ext cx="4381500" cy="1859643"/>
          </a:xfrm>
          <a:prstGeom prst="rect">
            <a:avLst/>
          </a:prstGeom>
        </p:spPr>
      </p:pic>
      <p:pic>
        <p:nvPicPr>
          <p:cNvPr id="8" name="Picture 7" descr="MARK_INFLECTOR_DS_phase_space.dat_hist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t="65541" r="7548" b="6020"/>
          <a:stretch/>
        </p:blipFill>
        <p:spPr>
          <a:xfrm rot="5400000">
            <a:off x="3470744" y="2236105"/>
            <a:ext cx="4463142" cy="1950357"/>
          </a:xfrm>
          <a:prstGeom prst="rect">
            <a:avLst/>
          </a:prstGeom>
        </p:spPr>
      </p:pic>
      <p:pic>
        <p:nvPicPr>
          <p:cNvPr id="9" name="Picture 8" descr="MARK_INFLECTOR_US_phase_space.dat_hist.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66335" r="8917" b="6020"/>
          <a:stretch/>
        </p:blipFill>
        <p:spPr>
          <a:xfrm rot="5400000">
            <a:off x="1424228" y="2267856"/>
            <a:ext cx="4363360" cy="1895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367" y="5497288"/>
            <a:ext cx="11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Entrance to iron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93360" y="5497285"/>
            <a:ext cx="13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Inflector upstream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70500" y="5515429"/>
            <a:ext cx="1539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Inflector downstream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356929" y="5506361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End 200 turns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124857" y="317500"/>
            <a:ext cx="646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 of distribution through injection channel and around 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8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sigm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438"/>
            <a:ext cx="8466845" cy="6542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6714" y="63500"/>
            <a:ext cx="279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 over first 20 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4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0250" y="216854"/>
            <a:ext cx="126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Lost </a:t>
            </a:r>
            <a:r>
              <a:rPr lang="en-US" dirty="0" err="1" smtClean="0"/>
              <a:t>muons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86892" y="4584908"/>
            <a:ext cx="148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E821 inflector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5846" y="4522950"/>
            <a:ext cx="162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36mm inflector</a:t>
            </a:r>
            <a:endParaRPr lang="en-US" dirty="0"/>
          </a:p>
        </p:txBody>
      </p:sp>
      <p:pic>
        <p:nvPicPr>
          <p:cNvPr id="10" name="Picture 9" descr="lost_mu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3106" y="507847"/>
            <a:ext cx="3374293" cy="43667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77358" y="1914071"/>
            <a:ext cx="141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3.92% stored</a:t>
            </a:r>
            <a:endParaRPr lang="en-US" dirty="0"/>
          </a:p>
        </p:txBody>
      </p:sp>
      <p:pic>
        <p:nvPicPr>
          <p:cNvPr id="12" name="Picture 11" descr="lost_muons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8232" y="455471"/>
            <a:ext cx="3374136" cy="43665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60025" y="1805214"/>
            <a:ext cx="141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7.31% stored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jection_trajector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" y="353010"/>
            <a:ext cx="6095365" cy="45715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4746152"/>
            <a:ext cx="16484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30 cm upstream of yoke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58544" y="4420792"/>
            <a:ext cx="245405" cy="278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526291"/>
              </p:ext>
            </p:extLst>
          </p:nvPr>
        </p:nvGraphicFramePr>
        <p:xfrm>
          <a:off x="5529379" y="2682633"/>
          <a:ext cx="3614621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6751"/>
                <a:gridCol w="1192612"/>
                <a:gridCol w="14152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inflector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Offset[cm]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Angle[</a:t>
                      </a:r>
                      <a:r>
                        <a:rPr lang="en-US" dirty="0" err="1" smtClean="0"/>
                        <a:t>mrad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e821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36mm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89665" y="263322"/>
            <a:ext cx="113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Trajectory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0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5285" y="589641"/>
            <a:ext cx="6461098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Propagating </a:t>
            </a:r>
            <a:r>
              <a:rPr lang="en-US" dirty="0" err="1" smtClean="0"/>
              <a:t>twiss</a:t>
            </a:r>
            <a:r>
              <a:rPr lang="en-US" dirty="0" smtClean="0"/>
              <a:t> parameters through the fringe field and inflector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Computing the R-matrix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Inflector field map</a:t>
            </a:r>
          </a:p>
          <a:p>
            <a:endParaRPr lang="en-US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Matching to M5 line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821 inflector &amp; 36mm inflector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Aperture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Dependence on proximity of last M5 quad to ring</a:t>
            </a:r>
          </a:p>
          <a:p>
            <a:endParaRPr lang="en-US" dirty="0" smtClean="0">
              <a:cs typeface="Symbol" charset="2"/>
            </a:endParaRPr>
          </a:p>
          <a:p>
            <a:r>
              <a:rPr lang="en-US" dirty="0"/>
              <a:t>Dependence of capture efficiency on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baseline="-25000" dirty="0">
                <a:cs typeface="Symbol" charset="2"/>
              </a:rPr>
              <a:t>y</a:t>
            </a:r>
            <a:r>
              <a:rPr lang="en-US" dirty="0">
                <a:cs typeface="Symbol" charset="2"/>
              </a:rPr>
              <a:t> in the inflector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Symbol" charset="2"/>
              </a:rPr>
              <a:t>Scattering in inflector end coils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Symbol" charset="2"/>
              </a:rPr>
              <a:t>Kicker field profile</a:t>
            </a:r>
          </a:p>
          <a:p>
            <a:endParaRPr lang="en-US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Limiting aperture, lost </a:t>
            </a:r>
            <a:r>
              <a:rPr lang="en-US" dirty="0" err="1" smtClean="0">
                <a:cs typeface="Symbol" charset="2"/>
              </a:rPr>
              <a:t>muons</a:t>
            </a:r>
            <a:r>
              <a:rPr lang="en-US" dirty="0" smtClean="0">
                <a:cs typeface="Symbol" charset="2"/>
              </a:rPr>
              <a:t>, properties of stored beam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cs typeface="Symbol" charset="2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Symbol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9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0" y="744101"/>
            <a:ext cx="4699000" cy="3314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460" y="3799360"/>
            <a:ext cx="7241253" cy="253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dirty="0" smtClean="0"/>
              <a:t>Beam exits hole through iron and enters fringe file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dirty="0" smtClean="0"/>
              <a:t>B</a:t>
            </a:r>
            <a:r>
              <a:rPr lang="en-US" baseline="-25000" dirty="0" smtClean="0"/>
              <a:t>y</a:t>
            </a:r>
            <a:r>
              <a:rPr lang="en-US" dirty="0" smtClean="0"/>
              <a:t> increases from 0 to 1.451 T over a distance ~39cm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dirty="0" smtClean="0"/>
              <a:t>Effective gradient ~ 1.451T/39cm = 3.72T/m 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dirty="0" smtClean="0"/>
              <a:t>=&gt; k= -0.36 m</a:t>
            </a:r>
            <a:r>
              <a:rPr lang="en-US" baseline="30000" dirty="0" smtClean="0"/>
              <a:t>-2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dirty="0" smtClean="0"/>
              <a:t>Path length in the field with this gradient is ~1.5m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Now we approximate the 4.3m long “beam line” as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DQD-line = Drift(1.85m) - Quad(1.5m) - Drift(1.05m)    and Quad(k=-0.36)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1400" i="1" dirty="0" err="1" smtClean="0"/>
              <a:t>Note:We</a:t>
            </a:r>
            <a:r>
              <a:rPr lang="en-US" sz="1400" i="1" dirty="0" smtClean="0"/>
              <a:t> are assuming that there is no contribution to the focusing from the inflector field.</a:t>
            </a:r>
            <a:endParaRPr lang="en-US" sz="1400" i="1" dirty="0"/>
          </a:p>
        </p:txBody>
      </p:sp>
      <p:pic>
        <p:nvPicPr>
          <p:cNvPr id="8" name="Picture 7" descr="fiel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9" y="626173"/>
            <a:ext cx="3911229" cy="30461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1905000" y="2177143"/>
            <a:ext cx="489857" cy="2358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94857" y="2177143"/>
            <a:ext cx="56242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57286" y="2177144"/>
            <a:ext cx="562428" cy="235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8786" y="235857"/>
            <a:ext cx="595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Focusing in the fringe field of the magnet along injection path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205392" y="1551214"/>
            <a:ext cx="1242786" cy="90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41457" y="1179286"/>
            <a:ext cx="555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1.5m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439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6186" y="1572761"/>
            <a:ext cx="6224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 Compute the R-matrix by tracking through field maps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Find the reference trajectory that exits along the axis of the inflector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Track in the neighborhood of the reference to determine the matrix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156689"/>
            <a:ext cx="86228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Compare propagation of </a:t>
            </a:r>
            <a:r>
              <a:rPr lang="en-US" sz="1600" dirty="0" smtClean="0">
                <a:latin typeface="Symbol" charset="2"/>
                <a:cs typeface="Symbol" charset="2"/>
              </a:rPr>
              <a:t>b </a:t>
            </a:r>
            <a:r>
              <a:rPr lang="en-US" sz="1600" dirty="0" smtClean="0">
                <a:cs typeface="Symbol" charset="2"/>
              </a:rPr>
              <a:t>through injection channel using 3 different determinations of the R-matrix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cs typeface="Symbol" charset="2"/>
              </a:rPr>
              <a:t>By tracking through </a:t>
            </a:r>
            <a:r>
              <a:rPr lang="en-US" sz="1600" dirty="0" err="1" smtClean="0">
                <a:cs typeface="Symbol" charset="2"/>
              </a:rPr>
              <a:t>Wuzeng</a:t>
            </a:r>
            <a:r>
              <a:rPr lang="en-US" sz="1600" dirty="0" smtClean="0">
                <a:cs typeface="Symbol" charset="2"/>
              </a:rPr>
              <a:t> fringe field map and </a:t>
            </a:r>
            <a:r>
              <a:rPr lang="en-US" sz="1600" dirty="0" err="1" smtClean="0">
                <a:cs typeface="Symbol" charset="2"/>
              </a:rPr>
              <a:t>Wuzeng</a:t>
            </a:r>
            <a:r>
              <a:rPr lang="en-US" sz="1600" dirty="0" smtClean="0">
                <a:cs typeface="Symbol" charset="2"/>
              </a:rPr>
              <a:t> inflector map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cs typeface="Symbol" charset="2"/>
              </a:rPr>
              <a:t>By tracking through </a:t>
            </a:r>
            <a:r>
              <a:rPr lang="en-US" sz="1600" dirty="0" err="1" smtClean="0">
                <a:cs typeface="Symbol" charset="2"/>
              </a:rPr>
              <a:t>Wuzeng</a:t>
            </a:r>
            <a:r>
              <a:rPr lang="en-US" sz="1600" dirty="0" smtClean="0">
                <a:cs typeface="Symbol" charset="2"/>
              </a:rPr>
              <a:t> fringe field map and uniform inflector field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cs typeface="Symbol" charset="2"/>
              </a:rPr>
              <a:t>By matrix multiplication of the elements in the DQD-line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072" y="371929"/>
            <a:ext cx="729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Computing the matrix for propagating </a:t>
            </a:r>
            <a:r>
              <a:rPr lang="en-US" dirty="0" err="1" smtClean="0"/>
              <a:t>twiss</a:t>
            </a:r>
            <a:r>
              <a:rPr lang="en-US" dirty="0" smtClean="0"/>
              <a:t> parameters from the end of the M5 line to the inflector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7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beta_eta_compare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2984" y="878745"/>
            <a:ext cx="3719288" cy="48131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000" y="736268"/>
            <a:ext cx="4281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Set </a:t>
            </a:r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err="1" smtClean="0">
                <a:cs typeface="Symbol" charset="2"/>
              </a:rPr>
              <a:t>x</a:t>
            </a:r>
            <a:r>
              <a:rPr lang="en-US" sz="1600" baseline="-25000" dirty="0" smtClean="0">
                <a:cs typeface="Symbol" charset="2"/>
              </a:rPr>
              <a:t>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smtClean="0">
                <a:cs typeface="Symbol" charset="2"/>
              </a:rPr>
              <a:t>y </a:t>
            </a:r>
            <a:r>
              <a:rPr lang="en-US" sz="1600" dirty="0" smtClean="0">
                <a:cs typeface="Symbol" charset="2"/>
              </a:rPr>
              <a:t>in the inflector (these values are that yield best injection)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cs typeface="Symbol" charset="2"/>
              </a:rPr>
              <a:t>Use the 3 different matrices to propagate backwards to just upstream of the hole into the iron</a:t>
            </a:r>
          </a:p>
          <a:p>
            <a:endParaRPr lang="en-US" sz="1600" dirty="0">
              <a:cs typeface="Symbol" charset="2"/>
            </a:endParaRPr>
          </a:p>
          <a:p>
            <a:r>
              <a:rPr lang="en-US" sz="1600" dirty="0" smtClean="0">
                <a:cs typeface="Symbol" charset="2"/>
              </a:rPr>
              <a:t>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71714" y="263071"/>
            <a:ext cx="4837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3 matrices by propagating 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cs typeface="Symbol" charset="2"/>
              </a:rPr>
              <a:t>x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>
                <a:cs typeface="Symbol" charset="2"/>
              </a:rPr>
              <a:t>y </a:t>
            </a:r>
            <a:r>
              <a:rPr lang="en-US" dirty="0" smtClean="0">
                <a:cs typeface="Symbol" charset="2"/>
              </a:rPr>
              <a:t>for each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5522" y="4694357"/>
            <a:ext cx="74621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Symbol" charset="2"/>
              </a:rPr>
              <a:t>Conclusion:</a:t>
            </a:r>
            <a:endParaRPr lang="en-US" sz="1600" dirty="0">
              <a:cs typeface="Symbol" charset="2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We </a:t>
            </a:r>
            <a:r>
              <a:rPr lang="en-US" sz="1600" dirty="0">
                <a:cs typeface="Symbol" charset="2"/>
              </a:rPr>
              <a:t>find that the matrix computed by </a:t>
            </a:r>
            <a:r>
              <a:rPr lang="en-US" sz="1600" dirty="0" smtClean="0">
                <a:cs typeface="Symbol" charset="2"/>
              </a:rPr>
              <a:t>tracking, </a:t>
            </a:r>
            <a:r>
              <a:rPr lang="en-US" sz="1600" dirty="0">
                <a:cs typeface="Symbol" charset="2"/>
              </a:rPr>
              <a:t>assuming a uniform inflector field is in good agreement with the DQD-</a:t>
            </a:r>
            <a:r>
              <a:rPr lang="en-US" sz="1600" dirty="0" smtClean="0">
                <a:cs typeface="Symbol" charset="2"/>
              </a:rPr>
              <a:t>line approximation.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The </a:t>
            </a:r>
            <a:r>
              <a:rPr lang="en-US" sz="1600" dirty="0">
                <a:cs typeface="Symbol" charset="2"/>
              </a:rPr>
              <a:t>matrix computed by tracking using the </a:t>
            </a:r>
            <a:r>
              <a:rPr lang="en-US" sz="1600" dirty="0" err="1">
                <a:cs typeface="Symbol" charset="2"/>
              </a:rPr>
              <a:t>Wuzeng</a:t>
            </a:r>
            <a:r>
              <a:rPr lang="en-US" sz="1600" dirty="0">
                <a:cs typeface="Symbol" charset="2"/>
              </a:rPr>
              <a:t> inflector field map yields somewhat strong horizontal </a:t>
            </a:r>
            <a:r>
              <a:rPr lang="en-US" sz="1600" dirty="0" smtClean="0">
                <a:cs typeface="Symbol" charset="2"/>
              </a:rPr>
              <a:t>defocusing (as evidenced by the fact that the </a:t>
            </a:r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err="1" smtClean="0">
                <a:cs typeface="Symbol" charset="2"/>
              </a:rPr>
              <a:t>x</a:t>
            </a:r>
            <a:r>
              <a:rPr lang="en-US" sz="1600" baseline="-25000" dirty="0" smtClean="0">
                <a:cs typeface="Symbol" charset="2"/>
              </a:rPr>
              <a:t> </a:t>
            </a:r>
            <a:r>
              <a:rPr lang="en-US" sz="1600" dirty="0" smtClean="0">
                <a:cs typeface="Symbol" charset="2"/>
              </a:rPr>
              <a:t>propagates backwards to a higher value at the start) </a:t>
            </a:r>
            <a:endParaRPr lang="en-US" sz="1600" dirty="0">
              <a:cs typeface="Symbol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3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9429" y="1279072"/>
            <a:ext cx="771236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explanations for the apparent de-focusing from the inflector map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The effect is real. (that is, the inflector field is not uniform)</a:t>
            </a:r>
          </a:p>
          <a:p>
            <a:pPr marL="342900" indent="-342900">
              <a:buAutoNum type="arabicPeriod"/>
            </a:pPr>
            <a:r>
              <a:rPr lang="en-US" dirty="0" smtClean="0"/>
              <a:t>I have made some mistake implementing the map in the code (very possible)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map has somehow been mangled 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0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0857" y="1070429"/>
            <a:ext cx="2449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Matching to the M5 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203" y="2004785"/>
            <a:ext cx="804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M5 line can match to the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cs typeface="Symbol" charset="2"/>
              </a:rPr>
              <a:t>,</a:t>
            </a:r>
            <a:r>
              <a:rPr lang="en-US" dirty="0" err="1" smtClean="0">
                <a:latin typeface="Symbol" charset="2"/>
                <a:cs typeface="Symbol" charset="2"/>
              </a:rPr>
              <a:t>a,h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at the start of the injection line then we end up with the desired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b,h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at the inflector exit</a:t>
            </a:r>
            <a:endParaRPr lang="en-US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125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eta_eta_inj_36mmi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84" y="511113"/>
            <a:ext cx="4110647" cy="308298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9965" y="1208185"/>
            <a:ext cx="148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E821 inflector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1208185"/>
            <a:ext cx="162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36mm inflector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884240"/>
              </p:ext>
            </p:extLst>
          </p:nvPr>
        </p:nvGraphicFramePr>
        <p:xfrm>
          <a:off x="284927" y="3957767"/>
          <a:ext cx="8636084" cy="2026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266"/>
                <a:gridCol w="851866"/>
                <a:gridCol w="851865"/>
                <a:gridCol w="836377"/>
                <a:gridCol w="681492"/>
                <a:gridCol w="727958"/>
                <a:gridCol w="696981"/>
                <a:gridCol w="820888"/>
                <a:gridCol w="712469"/>
                <a:gridCol w="7989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inflector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baseline="-25000" dirty="0" smtClean="0">
                          <a:latin typeface="+mn-lt"/>
                          <a:cs typeface="Symbol" charset="2"/>
                        </a:rPr>
                        <a:t>   </a:t>
                      </a:r>
                      <a:r>
                        <a:rPr lang="en-US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baseline="-25000" dirty="0" smtClean="0">
                          <a:latin typeface="+mn-lt"/>
                          <a:cs typeface="Symbol" charset="2"/>
                        </a:rPr>
                        <a:t>x </a:t>
                      </a:r>
                      <a:r>
                        <a:rPr lang="en-US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baseline="-25000" dirty="0" smtClean="0">
                          <a:latin typeface="+mn-lt"/>
                          <a:cs typeface="Symbol" charset="2"/>
                        </a:rPr>
                        <a:t>y  </a:t>
                      </a:r>
                      <a:r>
                        <a:rPr lang="en-US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baseline="-25000" dirty="0" smtClean="0">
                          <a:latin typeface="+mn-lt"/>
                          <a:cs typeface="Symbol" charset="2"/>
                        </a:rPr>
                        <a:t>y  </a:t>
                      </a:r>
                      <a:r>
                        <a:rPr lang="en-US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endParaRPr lang="en-US" baseline="-25000" dirty="0" smtClean="0">
                        <a:latin typeface="+mn-lt"/>
                        <a:cs typeface="Symbol" charset="2"/>
                      </a:endParaRPr>
                    </a:p>
                    <a:p>
                      <a:r>
                        <a:rPr lang="en-US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baseline="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dirty="0" err="1" smtClean="0">
                          <a:latin typeface="+mn-lt"/>
                          <a:cs typeface="Symbol" charset="2"/>
                        </a:rPr>
                        <a:t>'</a:t>
                      </a:r>
                      <a:r>
                        <a:rPr lang="en-US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endParaRPr lang="en-US" baseline="-25000" dirty="0" smtClean="0">
                        <a:latin typeface="+mn-lt"/>
                        <a:cs typeface="Symbol" charset="2"/>
                      </a:endParaRPr>
                    </a:p>
                    <a:p>
                      <a:r>
                        <a:rPr lang="en-US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baseline="0" dirty="0" smtClean="0">
                        <a:latin typeface="Symbol" charset="2"/>
                        <a:cs typeface="Symbol" charset="2"/>
                      </a:endParaRPr>
                    </a:p>
                    <a:p>
                      <a:endParaRPr lang="en-US" baseline="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baseline="0" dirty="0" smtClean="0">
                          <a:latin typeface="+mn-lt"/>
                          <a:cs typeface="Symbol" charset="2"/>
                        </a:rPr>
                        <a:t> (exit)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baseline="-25000" dirty="0" smtClean="0">
                          <a:latin typeface="+mn-lt"/>
                          <a:cs typeface="Symbol" charset="2"/>
                        </a:rPr>
                        <a:t>y </a:t>
                      </a:r>
                      <a:r>
                        <a:rPr lang="en-US" baseline="0" dirty="0" smtClean="0">
                          <a:latin typeface="+mn-lt"/>
                          <a:cs typeface="Symbol" charset="2"/>
                        </a:rPr>
                        <a:t>(exit)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endParaRPr lang="en-US" baseline="-25000" dirty="0" smtClean="0">
                        <a:latin typeface="+mn-lt"/>
                        <a:cs typeface="Symbol" charset="2"/>
                      </a:endParaRPr>
                    </a:p>
                    <a:p>
                      <a:r>
                        <a:rPr lang="en-US" dirty="0" smtClean="0">
                          <a:latin typeface="+mn-lt"/>
                          <a:cs typeface="Symbol" charset="2"/>
                        </a:rPr>
                        <a:t>(exit)</a:t>
                      </a:r>
                      <a:endParaRPr lang="en-US" dirty="0">
                        <a:latin typeface="+mn-lt"/>
                        <a:cs typeface="Symbol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E821(WG </a:t>
                      </a:r>
                      <a:r>
                        <a:rPr lang="en-US" dirty="0" err="1" smtClean="0"/>
                        <a:t>inf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53.1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3.96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E821(</a:t>
                      </a:r>
                      <a:r>
                        <a:rPr lang="en-US" dirty="0" err="1" smtClean="0"/>
                        <a:t>unif-inf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36mm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41.8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beta_eta_compare-18mm-WG-vs-unif-inflecto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80" y="178316"/>
            <a:ext cx="4891054" cy="37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1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CB6F-C05F-F545-83C1-93407C1A6E55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beta_eta_labels_18mm-WG-in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928" y="743321"/>
            <a:ext cx="4869224" cy="3762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703" y="262290"/>
            <a:ext cx="708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 for e821 inflector assuming defocusing in inflector as well as fringe</a:t>
            </a:r>
            <a:endParaRPr lang="en-US" dirty="0"/>
          </a:p>
        </p:txBody>
      </p:sp>
      <p:pic>
        <p:nvPicPr>
          <p:cNvPr id="9" name="Picture 8" descr="sigma_labels_18mm_WG_in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66" y="743077"/>
            <a:ext cx="4869536" cy="37628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2286" y="4136571"/>
            <a:ext cx="183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Twiss</a:t>
            </a:r>
            <a:r>
              <a:rPr lang="en-US" dirty="0" smtClean="0"/>
              <a:t> parameters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1342572"/>
            <a:ext cx="112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size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87808"/>
              </p:ext>
            </p:extLst>
          </p:nvPr>
        </p:nvGraphicFramePr>
        <p:xfrm>
          <a:off x="339277" y="5224609"/>
          <a:ext cx="8636084" cy="88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266"/>
                <a:gridCol w="752105"/>
                <a:gridCol w="698500"/>
                <a:gridCol w="762000"/>
                <a:gridCol w="743858"/>
                <a:gridCol w="689428"/>
                <a:gridCol w="734786"/>
                <a:gridCol w="771071"/>
                <a:gridCol w="762000"/>
                <a:gridCol w="10650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inflector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4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400" baseline="-25000" dirty="0" smtClean="0">
                          <a:latin typeface="+mn-lt"/>
                          <a:cs typeface="Symbol" charset="2"/>
                        </a:rPr>
                        <a:t>   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4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4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400" baseline="-25000" dirty="0" smtClean="0">
                          <a:latin typeface="+mn-lt"/>
                          <a:cs typeface="Symbol" charset="2"/>
                        </a:rPr>
                        <a:t>x 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4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4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400" baseline="-25000" dirty="0" smtClean="0">
                          <a:latin typeface="+mn-lt"/>
                          <a:cs typeface="Symbol" charset="2"/>
                        </a:rPr>
                        <a:t>y  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4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4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400" baseline="-25000" dirty="0" smtClean="0">
                          <a:latin typeface="+mn-lt"/>
                          <a:cs typeface="Symbol" charset="2"/>
                        </a:rPr>
                        <a:t>y  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4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4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4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4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400" baseline="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400" dirty="0" err="1" smtClean="0">
                          <a:latin typeface="+mn-lt"/>
                          <a:cs typeface="Symbol" charset="2"/>
                        </a:rPr>
                        <a:t>’</a:t>
                      </a:r>
                      <a:r>
                        <a:rPr lang="en-US" sz="14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400" baseline="0" dirty="0" err="1" smtClean="0">
                          <a:latin typeface="+mn-lt"/>
                          <a:cs typeface="Symbol" charset="2"/>
                        </a:rPr>
                        <a:t>inc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sz="1400" baseline="0" dirty="0" smtClean="0">
                        <a:latin typeface="Symbol" charset="2"/>
                        <a:cs typeface="Symbol" charset="2"/>
                      </a:endParaRPr>
                    </a:p>
                    <a:p>
                      <a:endParaRPr lang="en-US" sz="1400" baseline="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4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 (exit)</a:t>
                      </a:r>
                      <a:endParaRPr lang="en-US" sz="14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400" baseline="-25000" dirty="0" smtClean="0">
                          <a:latin typeface="+mn-lt"/>
                          <a:cs typeface="Symbol" charset="2"/>
                        </a:rPr>
                        <a:t>y </a:t>
                      </a:r>
                      <a:r>
                        <a:rPr lang="en-US" sz="1400" baseline="0" dirty="0" smtClean="0">
                          <a:latin typeface="+mn-lt"/>
                          <a:cs typeface="Symbol" charset="2"/>
                        </a:rPr>
                        <a:t>(exit)</a:t>
                      </a:r>
                      <a:endParaRPr lang="en-US" sz="14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400" baseline="-25000" dirty="0" err="1" smtClean="0">
                          <a:latin typeface="+mn-lt"/>
                          <a:cs typeface="Symbol" charset="2"/>
                        </a:rPr>
                        <a:t>x</a:t>
                      </a:r>
                      <a:r>
                        <a:rPr lang="en-US" sz="1400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sz="1400" dirty="0" smtClean="0">
                          <a:latin typeface="+mn-lt"/>
                          <a:cs typeface="Symbol" charset="2"/>
                        </a:rPr>
                        <a:t>exit)</a:t>
                      </a:r>
                      <a:endParaRPr lang="en-US" sz="1400" dirty="0">
                        <a:latin typeface="+mn-lt"/>
                        <a:cs typeface="Symbol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E821(WG </a:t>
                      </a:r>
                      <a:r>
                        <a:rPr lang="en-US" sz="1400" dirty="0" err="1" smtClean="0"/>
                        <a:t>inf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53.1 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3.96 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6428" y="1342572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M5 line</a:t>
            </a:r>
            <a:endParaRPr lang="en-US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34" y="4241366"/>
            <a:ext cx="2266329" cy="5290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64598" y="4770439"/>
            <a:ext cx="294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(Projected inflector aperture)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61643" y="6132301"/>
            <a:ext cx="3191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Note the large aperture required in Q026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21806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1227</Words>
  <Application>Microsoft Macintosh PowerPoint</Application>
  <PresentationFormat>On-screen Show (4:3)</PresentationFormat>
  <Paragraphs>288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Injection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 efficiency and collimation</dc:title>
  <dc:creator>David Rubin</dc:creator>
  <cp:lastModifiedBy>David Rubin</cp:lastModifiedBy>
  <cp:revision>80</cp:revision>
  <dcterms:created xsi:type="dcterms:W3CDTF">2014-03-26T19:33:44Z</dcterms:created>
  <dcterms:modified xsi:type="dcterms:W3CDTF">2014-09-25T21:27:49Z</dcterms:modified>
</cp:coreProperties>
</file>