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6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CE6712-32F6-FA46-A794-0467E6800A91}" type="datetimeFigureOut">
              <a:rPr lang="en-US" smtClean="0"/>
              <a:t>9/11/14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29FF46-4A15-324C-951A-C6066FC23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3903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2C827-1DFA-C24D-A6B4-C7CF2B76C904}" type="datetimeFigureOut">
              <a:rPr lang="en-US" smtClean="0"/>
              <a:t>9/11/14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2FE0B1-AFC3-234A-93BB-A3320FE22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4669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9/11/14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19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9/11/14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91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9/11/14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6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9/11/14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05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9/11/14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54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9/11/14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1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9/11/14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699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9/11/14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328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9/11/14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381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9/11/14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961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9/11/14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77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9/11/14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69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Injection trajectories and focusing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D. Rubin</a:t>
            </a:r>
          </a:p>
          <a:p>
            <a:r>
              <a:rPr lang="en-US" dirty="0" smtClean="0"/>
              <a:t>September </a:t>
            </a:r>
            <a:r>
              <a:rPr lang="en-US" dirty="0" smtClean="0"/>
              <a:t>11,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9/11/14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03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jection_trajectori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04" y="353010"/>
            <a:ext cx="6095365" cy="4571524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9/11/14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0" y="4746152"/>
            <a:ext cx="164842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30 cm upstream of yoke</a:t>
            </a:r>
            <a:endParaRPr lang="en-US" sz="1600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658544" y="4420792"/>
            <a:ext cx="245405" cy="2788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526291"/>
              </p:ext>
            </p:extLst>
          </p:nvPr>
        </p:nvGraphicFramePr>
        <p:xfrm>
          <a:off x="5529379" y="2682633"/>
          <a:ext cx="3614621" cy="1112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06751"/>
                <a:gridCol w="1192612"/>
                <a:gridCol w="141525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inflector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Offset[cm]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Angle[</a:t>
                      </a:r>
                      <a:r>
                        <a:rPr lang="en-US" dirty="0" err="1" smtClean="0"/>
                        <a:t>mrad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e821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-4.77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36mm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-2.90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17.9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489665" y="263322"/>
            <a:ext cx="1139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Trajectory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906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9/11/14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 descr="beta_old_in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79" y="492440"/>
            <a:ext cx="4111380" cy="3083535"/>
          </a:xfrm>
          <a:prstGeom prst="rect">
            <a:avLst/>
          </a:prstGeom>
        </p:spPr>
      </p:pic>
      <p:pic>
        <p:nvPicPr>
          <p:cNvPr id="6" name="Picture 5" descr="beta_wide_inf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768" y="492450"/>
            <a:ext cx="4111373" cy="30835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59965" y="1208185"/>
            <a:ext cx="1488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E821 inflector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19800" y="1208185"/>
            <a:ext cx="1628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36mm inflector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624521"/>
              </p:ext>
            </p:extLst>
          </p:nvPr>
        </p:nvGraphicFramePr>
        <p:xfrm>
          <a:off x="929307" y="4556885"/>
          <a:ext cx="700078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12"/>
                <a:gridCol w="1000112"/>
                <a:gridCol w="1000112"/>
                <a:gridCol w="1000112"/>
                <a:gridCol w="1000112"/>
                <a:gridCol w="1000112"/>
                <a:gridCol w="10001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inflector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Symbol" charset="2"/>
                          <a:cs typeface="Symbol" charset="2"/>
                        </a:rPr>
                        <a:t>b</a:t>
                      </a:r>
                      <a:r>
                        <a:rPr lang="en-US" baseline="-25000" dirty="0" err="1" smtClean="0">
                          <a:latin typeface="+mn-lt"/>
                          <a:cs typeface="Symbol" charset="2"/>
                        </a:rPr>
                        <a:t>x</a:t>
                      </a:r>
                      <a:r>
                        <a:rPr lang="en-US" baseline="-25000" dirty="0" smtClean="0">
                          <a:latin typeface="+mn-lt"/>
                          <a:cs typeface="Symbol" charset="2"/>
                        </a:rPr>
                        <a:t>   </a:t>
                      </a:r>
                      <a:r>
                        <a:rPr lang="en-US" baseline="0" dirty="0" smtClean="0">
                          <a:latin typeface="+mn-lt"/>
                          <a:cs typeface="Symbol" charset="2"/>
                        </a:rPr>
                        <a:t>(</a:t>
                      </a:r>
                      <a:r>
                        <a:rPr lang="en-US" baseline="0" dirty="0" err="1" smtClean="0">
                          <a:latin typeface="+mn-lt"/>
                          <a:cs typeface="Symbol" charset="2"/>
                        </a:rPr>
                        <a:t>inc</a:t>
                      </a:r>
                      <a:r>
                        <a:rPr lang="en-US" baseline="0" dirty="0" smtClean="0">
                          <a:latin typeface="+mn-lt"/>
                          <a:cs typeface="Symbol" charset="2"/>
                        </a:rPr>
                        <a:t>)</a:t>
                      </a:r>
                      <a:endParaRPr lang="en-US" dirty="0">
                        <a:latin typeface="Symbol" charset="2"/>
                        <a:cs typeface="Symbol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ymbol" charset="2"/>
                          <a:cs typeface="Symbol" charset="2"/>
                        </a:rPr>
                        <a:t>a</a:t>
                      </a:r>
                      <a:r>
                        <a:rPr lang="en-US" baseline="-25000" dirty="0" smtClean="0">
                          <a:latin typeface="+mn-lt"/>
                          <a:cs typeface="Symbol" charset="2"/>
                        </a:rPr>
                        <a:t>x </a:t>
                      </a:r>
                      <a:r>
                        <a:rPr lang="en-US" baseline="0" dirty="0" smtClean="0">
                          <a:latin typeface="+mn-lt"/>
                          <a:cs typeface="Symbol" charset="2"/>
                        </a:rPr>
                        <a:t>(</a:t>
                      </a:r>
                      <a:r>
                        <a:rPr lang="en-US" baseline="0" dirty="0" err="1" smtClean="0">
                          <a:latin typeface="+mn-lt"/>
                          <a:cs typeface="Symbol" charset="2"/>
                        </a:rPr>
                        <a:t>inc</a:t>
                      </a:r>
                      <a:r>
                        <a:rPr lang="en-US" baseline="0" dirty="0" smtClean="0">
                          <a:latin typeface="+mn-lt"/>
                          <a:cs typeface="Symbol" charset="2"/>
                        </a:rPr>
                        <a:t>)</a:t>
                      </a:r>
                      <a:endParaRPr lang="en-US" dirty="0">
                        <a:latin typeface="Symbol" charset="2"/>
                        <a:cs typeface="Symbol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ymbol" charset="2"/>
                          <a:cs typeface="Symbol" charset="2"/>
                        </a:rPr>
                        <a:t>b</a:t>
                      </a:r>
                      <a:r>
                        <a:rPr lang="en-US" baseline="-25000" dirty="0" smtClean="0">
                          <a:latin typeface="+mn-lt"/>
                          <a:cs typeface="Symbol" charset="2"/>
                        </a:rPr>
                        <a:t>y  </a:t>
                      </a:r>
                      <a:r>
                        <a:rPr lang="en-US" baseline="0" dirty="0" smtClean="0">
                          <a:latin typeface="+mn-lt"/>
                          <a:cs typeface="Symbol" charset="2"/>
                        </a:rPr>
                        <a:t>(</a:t>
                      </a:r>
                      <a:r>
                        <a:rPr lang="en-US" baseline="0" dirty="0" err="1" smtClean="0">
                          <a:latin typeface="+mn-lt"/>
                          <a:cs typeface="Symbol" charset="2"/>
                        </a:rPr>
                        <a:t>inc</a:t>
                      </a:r>
                      <a:r>
                        <a:rPr lang="en-US" baseline="0" dirty="0" smtClean="0">
                          <a:latin typeface="+mn-lt"/>
                          <a:cs typeface="Symbol" charset="2"/>
                        </a:rPr>
                        <a:t>)</a:t>
                      </a:r>
                      <a:endParaRPr lang="en-US" dirty="0">
                        <a:latin typeface="Symbol" charset="2"/>
                        <a:cs typeface="Symbol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ymbol" charset="2"/>
                          <a:cs typeface="Symbol" charset="2"/>
                        </a:rPr>
                        <a:t>a</a:t>
                      </a:r>
                      <a:r>
                        <a:rPr lang="en-US" baseline="-25000" dirty="0" smtClean="0">
                          <a:latin typeface="+mn-lt"/>
                          <a:cs typeface="Symbol" charset="2"/>
                        </a:rPr>
                        <a:t>y  </a:t>
                      </a:r>
                      <a:r>
                        <a:rPr lang="en-US" baseline="0" dirty="0" smtClean="0">
                          <a:latin typeface="+mn-lt"/>
                          <a:cs typeface="Symbol" charset="2"/>
                        </a:rPr>
                        <a:t>(</a:t>
                      </a:r>
                      <a:r>
                        <a:rPr lang="en-US" baseline="0" dirty="0" err="1" smtClean="0">
                          <a:latin typeface="+mn-lt"/>
                          <a:cs typeface="Symbol" charset="2"/>
                        </a:rPr>
                        <a:t>inc</a:t>
                      </a:r>
                      <a:r>
                        <a:rPr lang="en-US" baseline="0" dirty="0" smtClean="0">
                          <a:latin typeface="+mn-lt"/>
                          <a:cs typeface="Symbol" charset="2"/>
                        </a:rPr>
                        <a:t>)</a:t>
                      </a:r>
                      <a:endParaRPr lang="en-US" dirty="0">
                        <a:latin typeface="Symbol" charset="2"/>
                        <a:cs typeface="Symbol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Symbol" charset="2"/>
                          <a:cs typeface="Symbol" charset="2"/>
                        </a:rPr>
                        <a:t>b</a:t>
                      </a:r>
                      <a:r>
                        <a:rPr lang="en-US" baseline="-25000" dirty="0" err="1" smtClean="0">
                          <a:latin typeface="+mn-lt"/>
                          <a:cs typeface="Symbol" charset="2"/>
                        </a:rPr>
                        <a:t>x</a:t>
                      </a:r>
                      <a:r>
                        <a:rPr lang="en-US" baseline="0" dirty="0" smtClean="0">
                          <a:latin typeface="+mn-lt"/>
                          <a:cs typeface="Symbol" charset="2"/>
                        </a:rPr>
                        <a:t> (exit)</a:t>
                      </a:r>
                      <a:endParaRPr lang="en-US" dirty="0">
                        <a:latin typeface="Symbol" charset="2"/>
                        <a:cs typeface="Symbol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Symbol" charset="2"/>
                          <a:cs typeface="Symbol" charset="2"/>
                        </a:rPr>
                        <a:t>b</a:t>
                      </a:r>
                      <a:r>
                        <a:rPr lang="en-US" baseline="-25000" dirty="0" smtClean="0">
                          <a:latin typeface="+mn-lt"/>
                          <a:cs typeface="Symbol" charset="2"/>
                        </a:rPr>
                        <a:t>y </a:t>
                      </a:r>
                      <a:r>
                        <a:rPr lang="en-US" baseline="0" dirty="0" smtClean="0">
                          <a:latin typeface="+mn-lt"/>
                          <a:cs typeface="Symbol" charset="2"/>
                        </a:rPr>
                        <a:t>(exit)</a:t>
                      </a:r>
                      <a:endParaRPr lang="en-US" dirty="0">
                        <a:latin typeface="Symbol" charset="2"/>
                        <a:cs typeface="Symbol" charset="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e821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53.1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3.96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36mm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41.8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1.2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7512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9/11/14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 descr="lost_muons_18mm_in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65" y="1003593"/>
            <a:ext cx="4155504" cy="3116628"/>
          </a:xfrm>
          <a:prstGeom prst="rect">
            <a:avLst/>
          </a:prstGeom>
        </p:spPr>
      </p:pic>
      <p:pic>
        <p:nvPicPr>
          <p:cNvPr id="6" name="Picture 5" descr="lost_muons_36mm_inf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619" y="1004067"/>
            <a:ext cx="4154872" cy="311615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20250" y="216854"/>
            <a:ext cx="1262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Lost </a:t>
            </a:r>
            <a:r>
              <a:rPr lang="en-US" dirty="0" err="1" smtClean="0"/>
              <a:t>muons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86892" y="4584908"/>
            <a:ext cx="1488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E821 inflector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575846" y="4522950"/>
            <a:ext cx="1628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36mm inflector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92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123</Words>
  <Application>Microsoft Macintosh PowerPoint</Application>
  <PresentationFormat>On-screen Show (4:3)</PresentationFormat>
  <Paragraphs>52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Injection trajectories and focusing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Injection efficiency and collimation</dc:title>
  <dc:creator>David Rubin</dc:creator>
  <cp:lastModifiedBy>David Rubin</cp:lastModifiedBy>
  <cp:revision>40</cp:revision>
  <dcterms:created xsi:type="dcterms:W3CDTF">2014-03-26T19:33:44Z</dcterms:created>
  <dcterms:modified xsi:type="dcterms:W3CDTF">2014-09-11T18:50:16Z</dcterms:modified>
</cp:coreProperties>
</file>