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F2F6E-B042-0141-8EEF-3D4C6EB6FC92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B44DB-1D7B-DD4F-B9BB-EB01009D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10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07CC4-CAB9-2B4E-AAD5-425CEC12AC3E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0389F-93E2-8042-8C64-724E0D05F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38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0835-77E5-F742-B902-E55EB83EB05A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0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59C9-198F-5E42-B028-0FEC1F25246E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3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66EE-15FF-2F43-A929-6E44AA7F6933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1F2A-994A-5A4E-B0E2-D4739AC35A8E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E438-D4C6-4943-BB0F-17F001F3D758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1A5A-9C72-8143-97E9-DDC343BDE729}" type="datetime1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3578-4112-A149-BEFC-1B75CC9C734D}" type="datetime1">
              <a:rPr lang="en-US" smtClean="0"/>
              <a:t>4/16/15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2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1461-685D-2D4D-BA35-06A4AC5E5A7B}" type="datetime1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4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09E6-47FC-5C4F-A4CD-2D5BD4A4633D}" type="datetime1">
              <a:rPr lang="en-US" smtClean="0"/>
              <a:t>4/16/15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7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4EC6-561C-AD44-8223-074574E5627F}" type="datetime1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3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6D79-038D-B445-B27E-E77B85B208A8}" type="datetime1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C5804-66BF-8840-9B68-64421713ECD5}" type="datetime1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8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210643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Trajectory and </a:t>
            </a:r>
            <a:r>
              <a:rPr lang="en-US" dirty="0" err="1" smtClean="0"/>
              <a:t>Twiss</a:t>
            </a:r>
            <a:r>
              <a:rPr lang="en-US" dirty="0" smtClean="0"/>
              <a:t> Parameters with New Inflector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April 16, 2015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EB04-117D-0F4C-8BB7-EF85DD875F26}" type="datetime1">
              <a:rPr lang="en-US" smtClean="0"/>
              <a:t>4/16/15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jectories_23_9_uni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2805-D356-A040-8890-CDCDC74DCF8B}" type="datetime1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CA89-A1C3-E849-A17B-C08F5CFB3B22}" type="datetime1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twiss_23_9_uni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9011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38666" y="758150"/>
            <a:ext cx="8517467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Assumptions: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Center of new inflector is displace  9 mm + 5mm further from magic radius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Field in new inflector is uniform  (no focusing)</a:t>
            </a:r>
          </a:p>
          <a:p>
            <a:r>
              <a:rPr lang="en-US" sz="2400" dirty="0" smtClean="0"/>
              <a:t>=&gt;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Injected beam must be displaced  + 3.5cm in hole order  to exit along the central axis of the inflector (=&gt; If the beam is centered in the hole in the </a:t>
            </a:r>
            <a:r>
              <a:rPr lang="en-US" sz="2400" dirty="0" err="1" smtClean="0"/>
              <a:t>backleg</a:t>
            </a:r>
            <a:r>
              <a:rPr lang="en-US" sz="2400" dirty="0" smtClean="0"/>
              <a:t> iron with the old inflector, we give up 3.5cm of the aperture with the new </a:t>
            </a:r>
            <a:r>
              <a:rPr lang="en-US" sz="2400" dirty="0" err="1" smtClean="0"/>
              <a:t>inf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To exploit larger inflector aperture, increase </a:t>
            </a:r>
            <a:r>
              <a:rPr lang="en-US" sz="2400" dirty="0" err="1" smtClean="0">
                <a:latin typeface="Symbol" charset="2"/>
                <a:cs typeface="Symbol" charset="2"/>
              </a:rPr>
              <a:t>b</a:t>
            </a:r>
            <a:r>
              <a:rPr lang="en-US" sz="2400" baseline="-25000" dirty="0" err="1" smtClean="0">
                <a:cs typeface="Symbol" charset="2"/>
              </a:rPr>
              <a:t>h</a:t>
            </a:r>
            <a:r>
              <a:rPr lang="en-US" sz="2400" baseline="-25000" dirty="0" smtClean="0">
                <a:cs typeface="Symbol" charset="2"/>
              </a:rPr>
              <a:t> </a:t>
            </a:r>
            <a:r>
              <a:rPr lang="en-US" sz="2400" dirty="0" smtClean="0">
                <a:cs typeface="Symbol" charset="2"/>
              </a:rPr>
              <a:t>at inflector exit (=&gt; increase </a:t>
            </a:r>
            <a:r>
              <a:rPr lang="en-US" sz="2400" dirty="0" err="1" smtClean="0">
                <a:latin typeface="Symbol" charset="2"/>
                <a:cs typeface="Symbol" charset="2"/>
              </a:rPr>
              <a:t>b</a:t>
            </a:r>
            <a:r>
              <a:rPr lang="en-US" sz="2400" baseline="-25000" dirty="0" err="1" smtClean="0">
                <a:cs typeface="Symbol" charset="2"/>
              </a:rPr>
              <a:t>h</a:t>
            </a:r>
            <a:r>
              <a:rPr lang="en-US" sz="2400" baseline="-25000" dirty="0" smtClean="0">
                <a:cs typeface="Symbol" charset="2"/>
              </a:rPr>
              <a:t> </a:t>
            </a:r>
            <a:r>
              <a:rPr lang="en-US" sz="2400" dirty="0" smtClean="0">
                <a:cs typeface="Symbol" charset="2"/>
              </a:rPr>
              <a:t> in </a:t>
            </a:r>
            <a:r>
              <a:rPr lang="en-US" sz="2400" dirty="0" err="1" smtClean="0">
                <a:cs typeface="Symbol" charset="2"/>
              </a:rPr>
              <a:t>backleg</a:t>
            </a:r>
            <a:r>
              <a:rPr lang="en-US" sz="2400" dirty="0" smtClean="0">
                <a:cs typeface="Symbol" charset="2"/>
              </a:rPr>
              <a:t> hole costing more aperture)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cs typeface="Symbol" charset="2"/>
            </a:endParaRPr>
          </a:p>
          <a:p>
            <a:r>
              <a:rPr lang="en-US" sz="2400" dirty="0" smtClean="0">
                <a:cs typeface="Symbol" charset="2"/>
              </a:rPr>
              <a:t>Conclusion: </a:t>
            </a:r>
          </a:p>
          <a:p>
            <a:pPr lvl="1"/>
            <a:r>
              <a:rPr lang="en-US" sz="2400" dirty="0" smtClean="0">
                <a:cs typeface="Symbol" charset="2"/>
              </a:rPr>
              <a:t>To exploit new inflector we need to drill a </a:t>
            </a:r>
            <a:r>
              <a:rPr lang="en-US" sz="2400" dirty="0" smtClean="0">
                <a:solidFill>
                  <a:srgbClr val="FF0000"/>
                </a:solidFill>
                <a:cs typeface="Symbol" charset="2"/>
              </a:rPr>
              <a:t>larger hole</a:t>
            </a:r>
            <a:r>
              <a:rPr lang="en-US" sz="2400" dirty="0" smtClean="0">
                <a:cs typeface="Symbol" charset="2"/>
              </a:rPr>
              <a:t> in the iron and at a </a:t>
            </a:r>
            <a:r>
              <a:rPr lang="en-US" sz="2400" dirty="0" smtClean="0">
                <a:solidFill>
                  <a:srgbClr val="FF0000"/>
                </a:solidFill>
                <a:cs typeface="Symbol" charset="2"/>
              </a:rPr>
              <a:t>different angle</a:t>
            </a:r>
          </a:p>
          <a:p>
            <a:endParaRPr lang="en-US" sz="2400" dirty="0" smtClean="0">
              <a:latin typeface="Symbol" charset="2"/>
              <a:cs typeface="Symbol" charset="2"/>
            </a:endParaRPr>
          </a:p>
          <a:p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F8486-A2A0-674A-A99A-935C358F16C8}" type="datetime1">
              <a:rPr lang="en-US" smtClean="0"/>
              <a:t>4/16/15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aperture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4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150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Trajectory and Twiss Parameters with New Inflector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Trajectory and Twiss Parameters with New Inflector</dc:title>
  <dc:creator>David Rubin</dc:creator>
  <cp:lastModifiedBy>David Rubin</cp:lastModifiedBy>
  <cp:revision>4</cp:revision>
  <dcterms:created xsi:type="dcterms:W3CDTF">2015-04-16T13:59:44Z</dcterms:created>
  <dcterms:modified xsi:type="dcterms:W3CDTF">2015-04-16T14:52:32Z</dcterms:modified>
</cp:coreProperties>
</file>