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1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9" d="100"/>
          <a:sy n="129" d="100"/>
        </p:scale>
        <p:origin x="-104" y="-1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0B9A0F-6543-0342-8AE9-6294476875D0}" type="datetimeFigureOut">
              <a:rPr lang="en-US" smtClean="0"/>
              <a:t>3/12/14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A6E002-8A5F-3A4B-BA19-C667F2FAD5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3774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BFD1E6-8C30-D84D-84F1-1EDCFD54644F}" type="datetimeFigureOut">
              <a:rPr lang="en-US" smtClean="0"/>
              <a:t>3/12/14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53D0E2-0866-1945-A0E1-EF1A73B836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94933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3/12/14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991B2-363E-0E48-A4AA-633B4E94A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280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3/12/14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991B2-363E-0E48-A4AA-633B4E94A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425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3/12/14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991B2-363E-0E48-A4AA-633B4E94A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08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3/12/14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991B2-363E-0E48-A4AA-633B4E94A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761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3/12/14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991B2-363E-0E48-A4AA-633B4E94A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814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3/12/14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991B2-363E-0E48-A4AA-633B4E94A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676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3/12/14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991B2-363E-0E48-A4AA-633B4E94A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79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3/12/14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991B2-363E-0E48-A4AA-633B4E94A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038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3/12/14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991B2-363E-0E48-A4AA-633B4E94A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038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3/12/14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991B2-363E-0E48-A4AA-633B4E94A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672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3/12/14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991B2-363E-0E48-A4AA-633B4E94A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705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3/12/14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8991B2-363E-0E48-A4AA-633B4E94A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131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83742" y="499412"/>
            <a:ext cx="28727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Kicker/Inflector optimization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13853" y="1284203"/>
            <a:ext cx="8334133" cy="5632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Kicker field 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Field required to steer injected </a:t>
            </a:r>
            <a:r>
              <a:rPr lang="en-US" dirty="0" err="1" smtClean="0"/>
              <a:t>muons</a:t>
            </a:r>
            <a:r>
              <a:rPr lang="en-US" dirty="0" smtClean="0"/>
              <a:t> onto magic radius orbit  is proportional to displacement of inflector axis.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77mm =&gt; 210 Gauss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87 mm =&gt; 237 Gauss</a:t>
            </a:r>
          </a:p>
          <a:p>
            <a:endParaRPr lang="en-US" dirty="0" smtClean="0"/>
          </a:p>
          <a:p>
            <a:r>
              <a:rPr lang="en-US" dirty="0" smtClean="0"/>
              <a:t>Kicker current</a:t>
            </a: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/>
              <a:t> </a:t>
            </a:r>
            <a:r>
              <a:rPr lang="en-US" dirty="0" smtClean="0"/>
              <a:t>E821 kicker plate geometry </a:t>
            </a:r>
          </a:p>
          <a:p>
            <a:r>
              <a:rPr lang="en-US" dirty="0"/>
              <a:t>	</a:t>
            </a:r>
            <a:r>
              <a:rPr lang="en-US" dirty="0" smtClean="0"/>
              <a:t>=&gt; uniform field over entire storage region</a:t>
            </a:r>
          </a:p>
          <a:p>
            <a:r>
              <a:rPr lang="en-US" dirty="0"/>
              <a:t>	</a:t>
            </a:r>
            <a:r>
              <a:rPr lang="en-US" dirty="0" smtClean="0"/>
              <a:t>=&gt; Requires 1kA/35 Gauss</a:t>
            </a:r>
          </a:p>
          <a:p>
            <a:r>
              <a:rPr lang="en-US" dirty="0"/>
              <a:t>	</a:t>
            </a:r>
            <a:r>
              <a:rPr lang="en-US" dirty="0" smtClean="0"/>
              <a:t>=&gt; 210G at 6000A (or 75kV with 12.5 ohm load)</a:t>
            </a:r>
          </a:p>
          <a:p>
            <a:endParaRPr lang="en-US" dirty="0" smtClean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Proposed 989 plate geometry</a:t>
            </a:r>
          </a:p>
          <a:p>
            <a:pPr marL="742950" lvl="1" indent="-285750">
              <a:buFont typeface="Symbol" charset="0"/>
              <a:buChar char=""/>
            </a:pPr>
            <a:r>
              <a:rPr lang="en-US" dirty="0" smtClean="0"/>
              <a:t>Tracking study suggests 20% fewer </a:t>
            </a:r>
            <a:r>
              <a:rPr lang="en-US" dirty="0" err="1" smtClean="0"/>
              <a:t>muons</a:t>
            </a:r>
            <a:r>
              <a:rPr lang="en-US" dirty="0" smtClean="0"/>
              <a:t> captured due to field </a:t>
            </a:r>
            <a:r>
              <a:rPr lang="en-US" dirty="0" err="1" smtClean="0"/>
              <a:t>nonuniformity</a:t>
            </a:r>
            <a:r>
              <a:rPr lang="en-US" dirty="0" smtClean="0"/>
              <a:t> at larger amplitudes (that is compared to perfectly uniform field)</a:t>
            </a:r>
          </a:p>
          <a:p>
            <a:pPr marL="742950" lvl="1" indent="-285750">
              <a:buFont typeface="Symbol" charset="0"/>
              <a:buChar char=""/>
            </a:pPr>
            <a:r>
              <a:rPr lang="en-US" dirty="0" smtClean="0"/>
              <a:t>Requires 1kA/60 Gauss</a:t>
            </a:r>
          </a:p>
          <a:p>
            <a:pPr marL="742950" lvl="1" indent="-285750">
              <a:buFont typeface="Symbol" charset="0"/>
              <a:buChar char=""/>
            </a:pPr>
            <a:r>
              <a:rPr lang="en-US" dirty="0" smtClean="0"/>
              <a:t>336 Gauss at 75kV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3/12/14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991B2-363E-0E48-A4AA-633B4E94A23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083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0204" y="1027362"/>
            <a:ext cx="7221013" cy="4524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Thyratron</a:t>
            </a:r>
            <a:r>
              <a:rPr lang="en-US" dirty="0" smtClean="0"/>
              <a:t> rated for ~75kV</a:t>
            </a:r>
          </a:p>
          <a:p>
            <a:r>
              <a:rPr lang="en-US" dirty="0"/>
              <a:t> </a:t>
            </a:r>
            <a:r>
              <a:rPr lang="en-US" dirty="0" smtClean="0"/>
              <a:t> =&gt; 210 Gauss with 821 plates is not impossible (but very little margin)</a:t>
            </a:r>
          </a:p>
          <a:p>
            <a:r>
              <a:rPr lang="en-US" dirty="0"/>
              <a:t>  </a:t>
            </a:r>
            <a:r>
              <a:rPr lang="en-US" dirty="0" smtClean="0"/>
              <a:t>=&gt; 237 G  - not likely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Conclusion: larger aperture inflector is compatible with new 989 kicker plate geometry but incompatible with 821.</a:t>
            </a:r>
          </a:p>
          <a:p>
            <a:endParaRPr lang="en-US" dirty="0"/>
          </a:p>
          <a:p>
            <a:r>
              <a:rPr lang="en-US" dirty="0" smtClean="0"/>
              <a:t>Other alternatives require rethinking trolley/rails/ through kicker region.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>
                <a:solidFill>
                  <a:srgbClr val="3333CC"/>
                </a:solidFill>
              </a:rPr>
              <a:t>As we see on next slide, advantage of larger aperture inflector overwhelms disadvantage of 989 kicker plate geometry</a:t>
            </a:r>
          </a:p>
          <a:p>
            <a:endParaRPr lang="en-US" dirty="0">
              <a:solidFill>
                <a:srgbClr val="3333CC"/>
              </a:solidFill>
            </a:endParaRPr>
          </a:p>
          <a:p>
            <a:endParaRPr lang="en-US" dirty="0" smtClean="0">
              <a:solidFill>
                <a:srgbClr val="3333CC"/>
              </a:solidFill>
            </a:endParaRP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3/12/14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991B2-363E-0E48-A4AA-633B4E94A23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219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3/12/14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B9FEF-B097-CF4E-8421-F9DB5D650917}" type="slidenum">
              <a:rPr lang="en-US" smtClean="0"/>
              <a:t>3</a:t>
            </a:fld>
            <a:endParaRPr lang="en-US"/>
          </a:p>
        </p:txBody>
      </p:sp>
      <p:pic>
        <p:nvPicPr>
          <p:cNvPr id="5" name="Picture 4" descr="configs.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807620" y="146880"/>
            <a:ext cx="5299364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07352" y="1537920"/>
            <a:ext cx="2496862" cy="30008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err="1" smtClean="0"/>
              <a:t>Muons</a:t>
            </a:r>
            <a:r>
              <a:rPr lang="en-US" sz="1050" dirty="0" smtClean="0"/>
              <a:t> into inflector – 10000</a:t>
            </a:r>
          </a:p>
          <a:p>
            <a:r>
              <a:rPr lang="en-US" sz="1050" dirty="0" smtClean="0"/>
              <a:t>40 mm-</a:t>
            </a:r>
            <a:r>
              <a:rPr lang="en-US" sz="1050" dirty="0" err="1" smtClean="0"/>
              <a:t>mrad</a:t>
            </a:r>
            <a:r>
              <a:rPr lang="en-US" sz="1050" dirty="0" smtClean="0"/>
              <a:t> </a:t>
            </a:r>
            <a:r>
              <a:rPr lang="en-US" sz="1050" dirty="0" err="1" smtClean="0"/>
              <a:t>emittance</a:t>
            </a:r>
            <a:endParaRPr lang="en-US" sz="1050" dirty="0" smtClean="0"/>
          </a:p>
          <a:p>
            <a:r>
              <a:rPr lang="en-US" sz="1050" dirty="0" smtClean="0"/>
              <a:t>0.15% energy spread</a:t>
            </a:r>
          </a:p>
          <a:p>
            <a:pPr marL="171450" indent="-171450">
              <a:buFont typeface="Symbol" charset="0"/>
              <a:buChar char="h"/>
            </a:pPr>
            <a:r>
              <a:rPr lang="en-US" sz="1050" dirty="0" smtClean="0">
                <a:latin typeface="Symbol" charset="2"/>
                <a:cs typeface="Symbol" charset="2"/>
              </a:rPr>
              <a:t>= 2</a:t>
            </a:r>
            <a:r>
              <a:rPr lang="en-US" sz="1050" dirty="0" smtClean="0">
                <a:latin typeface="+mj-lt"/>
                <a:cs typeface="Symbol" charset="2"/>
              </a:rPr>
              <a:t>m at inflector</a:t>
            </a:r>
          </a:p>
          <a:p>
            <a:pPr marL="171450" indent="-171450">
              <a:buFont typeface="Symbol" charset="0"/>
              <a:buChar char="b"/>
            </a:pPr>
            <a:r>
              <a:rPr lang="en-US" sz="1050" dirty="0" smtClean="0">
                <a:latin typeface="+mj-lt"/>
                <a:cs typeface="Symbol" charset="2"/>
              </a:rPr>
              <a:t>at inflector is optimized</a:t>
            </a:r>
          </a:p>
          <a:p>
            <a:r>
              <a:rPr lang="en-US" sz="1050" dirty="0" smtClean="0">
                <a:latin typeface="+mj-lt"/>
                <a:cs typeface="Symbol" charset="2"/>
              </a:rPr>
              <a:t>Kick is optimized</a:t>
            </a:r>
          </a:p>
          <a:p>
            <a:endParaRPr lang="en-US" sz="1050" dirty="0">
              <a:latin typeface="+mj-lt"/>
              <a:cs typeface="Symbol" charset="2"/>
            </a:endParaRPr>
          </a:p>
          <a:p>
            <a:r>
              <a:rPr lang="en-US" sz="1050" dirty="0" smtClean="0">
                <a:latin typeface="+mj-lt"/>
                <a:cs typeface="Symbol" charset="2"/>
              </a:rPr>
              <a:t>821 inflector horizontal aperture =18mm</a:t>
            </a:r>
          </a:p>
          <a:p>
            <a:r>
              <a:rPr lang="en-US" sz="1050" dirty="0" smtClean="0">
                <a:latin typeface="+mj-lt"/>
                <a:cs typeface="Symbol" charset="2"/>
              </a:rPr>
              <a:t>989 inflector horizontal aperture = 36mm</a:t>
            </a:r>
          </a:p>
          <a:p>
            <a:r>
              <a:rPr lang="en-US" sz="1050" dirty="0" smtClean="0">
                <a:latin typeface="+mj-lt"/>
                <a:cs typeface="Symbol" charset="2"/>
              </a:rPr>
              <a:t>Kicker fields are fitted analytic expansion to map computed with femme</a:t>
            </a:r>
          </a:p>
          <a:p>
            <a:endParaRPr lang="en-US" sz="1050" dirty="0">
              <a:latin typeface="+mj-lt"/>
              <a:cs typeface="Symbol" charset="2"/>
            </a:endParaRPr>
          </a:p>
          <a:p>
            <a:r>
              <a:rPr lang="en-US" sz="1050" dirty="0" smtClean="0">
                <a:latin typeface="+mj-lt"/>
                <a:cs typeface="Symbol" charset="2"/>
              </a:rPr>
              <a:t>No scatter in quad or kicker plates is included</a:t>
            </a:r>
          </a:p>
          <a:p>
            <a:endParaRPr lang="en-US" sz="1050" dirty="0">
              <a:latin typeface="+mj-lt"/>
              <a:cs typeface="Symbol" charset="2"/>
            </a:endParaRPr>
          </a:p>
          <a:p>
            <a:r>
              <a:rPr lang="en-US" sz="1050" dirty="0" err="1" smtClean="0">
                <a:latin typeface="+mj-lt"/>
                <a:cs typeface="Symbol" charset="2"/>
              </a:rPr>
              <a:t>Muons</a:t>
            </a:r>
            <a:r>
              <a:rPr lang="en-US" sz="1050" dirty="0" smtClean="0">
                <a:latin typeface="+mj-lt"/>
                <a:cs typeface="Symbol" charset="2"/>
              </a:rPr>
              <a:t> surviving 20 turns are defined as “captured” (vast majority of </a:t>
            </a:r>
            <a:r>
              <a:rPr lang="en-US" sz="1050" dirty="0" err="1" smtClean="0">
                <a:latin typeface="+mj-lt"/>
                <a:cs typeface="Symbol" charset="2"/>
              </a:rPr>
              <a:t>muons</a:t>
            </a:r>
            <a:r>
              <a:rPr lang="en-US" sz="1050" dirty="0" smtClean="0">
                <a:latin typeface="+mj-lt"/>
                <a:cs typeface="Symbol" charset="2"/>
              </a:rPr>
              <a:t> lost  are lost in the first few turns)</a:t>
            </a:r>
            <a:endParaRPr lang="en-US" sz="1050" dirty="0">
              <a:latin typeface="Symbol" charset="2"/>
              <a:cs typeface="Symbol" charset="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23931" y="315027"/>
            <a:ext cx="53659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Double inflector aperture =&gt;  1.60 X </a:t>
            </a:r>
            <a:r>
              <a:rPr lang="en-US" dirty="0" err="1" smtClean="0"/>
              <a:t>muons</a:t>
            </a:r>
            <a:r>
              <a:rPr lang="en-US" dirty="0" smtClean="0"/>
              <a:t> captured</a:t>
            </a:r>
          </a:p>
          <a:p>
            <a:r>
              <a:rPr lang="en-US" dirty="0" smtClean="0"/>
              <a:t>Remove scatter in coils/shield =&gt; 2.2 X </a:t>
            </a:r>
            <a:r>
              <a:rPr lang="en-US" dirty="0" err="1" smtClean="0"/>
              <a:t>muons</a:t>
            </a:r>
            <a:r>
              <a:rPr lang="en-US" dirty="0" smtClean="0"/>
              <a:t> captured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4405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981"/>
          <a:stretch/>
        </p:blipFill>
        <p:spPr bwMode="auto">
          <a:xfrm>
            <a:off x="395536" y="400117"/>
            <a:ext cx="8064897" cy="6196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3/12/14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991B2-363E-0E48-A4AA-633B4E94A23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3327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apture_vs_kick.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691021" y="202207"/>
            <a:ext cx="5698772" cy="737488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293999" y="226426"/>
            <a:ext cx="239039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Kicker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/>
              <a:t>Uniform field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/>
              <a:t>e821 pulse shape (RLC)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/>
              <a:t>dependence on b-field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  </a:t>
            </a:r>
            <a:endParaRPr lang="en-US" sz="1600" dirty="0"/>
          </a:p>
        </p:txBody>
      </p:sp>
      <p:sp>
        <p:nvSpPr>
          <p:cNvPr id="4" name="TextBox 3"/>
          <p:cNvSpPr txBox="1"/>
          <p:nvPr/>
        </p:nvSpPr>
        <p:spPr>
          <a:xfrm>
            <a:off x="5355947" y="6152880"/>
            <a:ext cx="1960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Optimum &lt;&lt; 210 G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3/12/14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991B2-363E-0E48-A4AA-633B4E94A23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834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apture_vs_kick.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917700" y="0"/>
            <a:ext cx="5299364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106935" y="98446"/>
            <a:ext cx="2745463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Uniform kicker field</a:t>
            </a:r>
          </a:p>
          <a:p>
            <a:r>
              <a:rPr lang="en-US" sz="1600" dirty="0" smtClean="0"/>
              <a:t>Square pulse with 150ns width</a:t>
            </a:r>
          </a:p>
          <a:p>
            <a:r>
              <a:rPr lang="en-US" sz="1600" dirty="0" smtClean="0"/>
              <a:t>Dependence on b-field</a:t>
            </a:r>
            <a:endParaRPr lang="en-US" sz="1600" dirty="0"/>
          </a:p>
        </p:txBody>
      </p:sp>
      <p:sp>
        <p:nvSpPr>
          <p:cNvPr id="4" name="TextBox 3"/>
          <p:cNvSpPr txBox="1"/>
          <p:nvPr/>
        </p:nvSpPr>
        <p:spPr>
          <a:xfrm>
            <a:off x="5011355" y="6172569"/>
            <a:ext cx="1866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Optimum at 240G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3/12/14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991B2-363E-0E48-A4AA-633B4E94A23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7976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295</Words>
  <Application>Microsoft Macintosh PowerPoint</Application>
  <PresentationFormat>On-screen Show (4:3)</PresentationFormat>
  <Paragraphs>67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Rubin</dc:creator>
  <cp:lastModifiedBy>David Rubin</cp:lastModifiedBy>
  <cp:revision>5</cp:revision>
  <dcterms:created xsi:type="dcterms:W3CDTF">2014-03-12T19:10:47Z</dcterms:created>
  <dcterms:modified xsi:type="dcterms:W3CDTF">2014-03-12T19:47:38Z</dcterms:modified>
</cp:coreProperties>
</file>