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9" r:id="rId2"/>
    <p:sldId id="260" r:id="rId3"/>
    <p:sldId id="256" r:id="rId4"/>
    <p:sldId id="257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9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1EFB91-EE13-DC4C-B66D-4EED2593F3FE}" type="datetimeFigureOut">
              <a:rPr lang="en-US" smtClean="0"/>
              <a:t>5/18/16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1009B6-CEEC-0D42-B466-7262C5A11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0645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EFD42-A9E5-3940-B7F4-AE777A1C645F}" type="datetimeFigureOut">
              <a:rPr lang="en-US" smtClean="0"/>
              <a:t>5/18/16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2EDF4-F3C7-5045-8078-39C91DCDD8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8789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7BF21-853B-D14E-BD3C-15AB44B3C3A1}" type="datetime1">
              <a:rPr lang="en-US" smtClean="0"/>
              <a:t>5/18/16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09EA-E6F3-744C-B435-52109ECB5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655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B12FE-3C7C-624D-9B7A-644501E559E7}" type="datetime1">
              <a:rPr lang="en-US" smtClean="0"/>
              <a:t>5/18/16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09EA-E6F3-744C-B435-52109ECB5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987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D1405-2234-0F47-920E-160BC66C787B}" type="datetime1">
              <a:rPr lang="en-US" smtClean="0"/>
              <a:t>5/18/16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09EA-E6F3-744C-B435-52109ECB5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595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5EB95-7F84-2644-8F28-E0EA160AA6C5}" type="datetime1">
              <a:rPr lang="en-US" smtClean="0"/>
              <a:t>5/18/16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09EA-E6F3-744C-B435-52109ECB5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07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5C9D-5D12-3E4C-9437-B85DCA1CD049}" type="datetime1">
              <a:rPr lang="en-US" smtClean="0"/>
              <a:t>5/18/16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09EA-E6F3-744C-B435-52109ECB5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951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CA1E4-A49D-6E48-A189-0957471A4D40}" type="datetime1">
              <a:rPr lang="en-US" smtClean="0"/>
              <a:t>5/18/16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09EA-E6F3-744C-B435-52109ECB5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960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62D0-606B-0641-9784-A41F28DFBC50}" type="datetime1">
              <a:rPr lang="en-US" smtClean="0"/>
              <a:t>5/18/16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09EA-E6F3-744C-B435-52109ECB5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515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609F4-CAFA-1849-B97D-3A73359E37BD}" type="datetime1">
              <a:rPr lang="en-US" smtClean="0"/>
              <a:t>5/18/16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09EA-E6F3-744C-B435-52109ECB5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055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1B15E-FC35-5641-9A2A-A562AB80A989}" type="datetime1">
              <a:rPr lang="en-US" smtClean="0"/>
              <a:t>5/18/16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09EA-E6F3-744C-B435-52109ECB5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978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3F11A-4D30-BC46-A41D-27B03A54FDD6}" type="datetime1">
              <a:rPr lang="en-US" smtClean="0"/>
              <a:t>5/18/16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09EA-E6F3-744C-B435-52109ECB5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953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4D6ED-32E1-9841-8CFC-AAD714EB1F29}" type="datetime1">
              <a:rPr lang="en-US" smtClean="0"/>
              <a:t>5/18/16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09EA-E6F3-744C-B435-52109ECB5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719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A81F0-40D4-2C43-8E55-20ED287991A8}" type="datetime1">
              <a:rPr lang="en-US" smtClean="0"/>
              <a:t>5/18/16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C09EA-E6F3-744C-B435-52109ECB5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866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emf"/><Relationship Id="rId3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3122" y="595610"/>
            <a:ext cx="8210722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Propagate </a:t>
            </a:r>
            <a:r>
              <a:rPr lang="en-US" dirty="0" err="1" smtClean="0"/>
              <a:t>muons</a:t>
            </a:r>
            <a:r>
              <a:rPr lang="en-US" dirty="0" smtClean="0"/>
              <a:t> in distribution generated by </a:t>
            </a:r>
            <a:r>
              <a:rPr lang="en-US" dirty="0" err="1" smtClean="0"/>
              <a:t>Diktys</a:t>
            </a:r>
            <a:r>
              <a:rPr lang="en-US" dirty="0" smtClean="0"/>
              <a:t> et. al. through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last 5 quads in M5 line (Q021-Q025)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Through hole in ring iron, into </a:t>
            </a:r>
            <a:r>
              <a:rPr lang="en-US" dirty="0"/>
              <a:t>i</a:t>
            </a:r>
            <a:r>
              <a:rPr lang="en-US" dirty="0" smtClean="0"/>
              <a:t>njection channel and inflector (including scattering and energy loss in inflector end coils, etc.)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Into ring</a:t>
            </a:r>
          </a:p>
          <a:p>
            <a:pPr lvl="1"/>
            <a:endParaRPr lang="en-US" dirty="0"/>
          </a:p>
          <a:p>
            <a:r>
              <a:rPr lang="en-US" dirty="0" err="1" smtClean="0"/>
              <a:t>Muons</a:t>
            </a:r>
            <a:r>
              <a:rPr lang="en-US" dirty="0" smtClean="0"/>
              <a:t> that survive 50 turns in ring are “captured”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Muon</a:t>
            </a:r>
            <a:r>
              <a:rPr lang="en-US" dirty="0" smtClean="0"/>
              <a:t> distribution is 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b="1" dirty="0"/>
              <a:t> </a:t>
            </a:r>
            <a:r>
              <a:rPr lang="en-US" b="1" dirty="0" smtClean="0"/>
              <a:t>      particles_Q21EntrC_100</a:t>
            </a:r>
            <a:r>
              <a:rPr lang="en-US" b="1" dirty="0"/>
              <a:t>.</a:t>
            </a:r>
            <a:r>
              <a:rPr lang="en-US" b="1" dirty="0" smtClean="0"/>
              <a:t>txt (</a:t>
            </a:r>
            <a:r>
              <a:rPr lang="en-US" b="1" dirty="0"/>
              <a:t>GM2-doc-3634, version </a:t>
            </a:r>
            <a:r>
              <a:rPr lang="en-US" b="1" dirty="0" smtClean="0"/>
              <a:t>2)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13122" y="4171457"/>
            <a:ext cx="80934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Result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For nominal values of quads (Q021-Q025) </a:t>
            </a:r>
            <a:r>
              <a:rPr lang="en-US" b="1" dirty="0" smtClean="0">
                <a:solidFill>
                  <a:srgbClr val="FF0000"/>
                </a:solidFill>
              </a:rPr>
              <a:t>222</a:t>
            </a:r>
            <a:r>
              <a:rPr lang="en-US" dirty="0" smtClean="0"/>
              <a:t> of 10000 </a:t>
            </a:r>
            <a:r>
              <a:rPr lang="en-US" dirty="0" err="1" smtClean="0"/>
              <a:t>muons</a:t>
            </a:r>
            <a:r>
              <a:rPr lang="en-US" dirty="0" smtClean="0"/>
              <a:t> are captured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After tuning quads so that </a:t>
            </a:r>
            <a:r>
              <a:rPr lang="en-US" dirty="0" err="1" smtClean="0"/>
              <a:t>twiss</a:t>
            </a:r>
            <a:r>
              <a:rPr lang="en-US" dirty="0" smtClean="0"/>
              <a:t> parameters at entrance to iron are as previously determined by </a:t>
            </a:r>
            <a:r>
              <a:rPr lang="en-US" dirty="0" err="1" smtClean="0"/>
              <a:t>SeungCheon</a:t>
            </a:r>
            <a:r>
              <a:rPr lang="en-US" dirty="0" smtClean="0"/>
              <a:t> to maximize capture  -  </a:t>
            </a:r>
            <a:r>
              <a:rPr lang="en-US" b="1" dirty="0" smtClean="0">
                <a:solidFill>
                  <a:srgbClr val="FF0000"/>
                </a:solidFill>
              </a:rPr>
              <a:t>392</a:t>
            </a:r>
            <a:r>
              <a:rPr lang="en-US" dirty="0"/>
              <a:t> </a:t>
            </a:r>
            <a:r>
              <a:rPr lang="en-US" dirty="0" smtClean="0"/>
              <a:t>of 1000 </a:t>
            </a:r>
            <a:r>
              <a:rPr lang="en-US" dirty="0" err="1" smtClean="0"/>
              <a:t>muons</a:t>
            </a:r>
            <a:r>
              <a:rPr lang="en-US" dirty="0" smtClean="0"/>
              <a:t> are captured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91B9-76F3-FB43-B0C5-EA45C0CF1696}" type="datetime1">
              <a:rPr lang="en-US" smtClean="0"/>
              <a:t>5/18/16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09EA-E6F3-744C-B435-52109ECB5DEC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758259" y="166759"/>
            <a:ext cx="37969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End to end and into g-2 ring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896643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1B15E-FC35-5641-9A2A-A562AB80A989}" type="datetime1">
              <a:rPr lang="en-US" smtClean="0"/>
              <a:t>5/18/16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09EA-E6F3-744C-B435-52109ECB5DE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77652" y="841549"/>
            <a:ext cx="7505071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next two slides show the </a:t>
            </a:r>
            <a:r>
              <a:rPr lang="en-US" dirty="0" smtClean="0">
                <a:latin typeface="Symbol" charset="2"/>
                <a:cs typeface="Symbol" charset="2"/>
              </a:rPr>
              <a:t>b </a:t>
            </a:r>
            <a:r>
              <a:rPr lang="en-US" dirty="0" smtClean="0">
                <a:cs typeface="Symbol" charset="2"/>
              </a:rPr>
              <a:t>functions in the last 5 quads in the M5 line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cs typeface="Symbol" charset="2"/>
              </a:rPr>
              <a:t>Before tuning (with nominal quad values)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cs typeface="Symbol" charset="2"/>
              </a:rPr>
              <a:t>After tuning to maximize capture</a:t>
            </a:r>
            <a:endParaRPr lang="en-US" dirty="0">
              <a:cs typeface="Symbol" charset="2"/>
            </a:endParaRP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cs typeface="Symbol" charset="2"/>
              </a:rPr>
              <a:t>We maximize capture by tuning the quads so that the </a:t>
            </a:r>
            <a:r>
              <a:rPr lang="en-US" dirty="0" err="1" smtClean="0">
                <a:cs typeface="Symbol" charset="2"/>
              </a:rPr>
              <a:t>twiss</a:t>
            </a:r>
            <a:r>
              <a:rPr lang="en-US" dirty="0" smtClean="0">
                <a:cs typeface="Symbol" charset="2"/>
              </a:rPr>
              <a:t> parameters at the entrance to the hole in the iron match values determined by </a:t>
            </a:r>
            <a:r>
              <a:rPr lang="en-US" dirty="0" err="1" smtClean="0">
                <a:cs typeface="Symbol" charset="2"/>
              </a:rPr>
              <a:t>SeungCheon</a:t>
            </a:r>
            <a:r>
              <a:rPr lang="en-US" dirty="0" smtClean="0">
                <a:cs typeface="Symbol" charset="2"/>
              </a:rPr>
              <a:t> (5-May-2016)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70089" y="3527613"/>
            <a:ext cx="7312634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The first of the two plots on each page shows </a:t>
            </a:r>
            <a:r>
              <a:rPr lang="en-US" dirty="0" smtClean="0">
                <a:latin typeface="Symbol" charset="2"/>
                <a:cs typeface="Symbol" charset="2"/>
              </a:rPr>
              <a:t>b </a:t>
            </a:r>
            <a:r>
              <a:rPr lang="en-US" dirty="0" smtClean="0">
                <a:cs typeface="Symbol" charset="2"/>
              </a:rPr>
              <a:t>determined from moments of the distribution</a:t>
            </a:r>
            <a:r>
              <a:rPr lang="en-US" dirty="0" smtClean="0"/>
              <a:t> at each element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Symbol" charset="2"/>
                <a:cs typeface="Symbol" charset="2"/>
              </a:rPr>
              <a:t>b </a:t>
            </a:r>
            <a:r>
              <a:rPr lang="en-US" dirty="0">
                <a:cs typeface="Symbol" charset="2"/>
              </a:rPr>
              <a:t>i</a:t>
            </a:r>
            <a:r>
              <a:rPr lang="en-US" dirty="0" smtClean="0">
                <a:cs typeface="Symbol" charset="2"/>
              </a:rPr>
              <a:t>n the second plot is determined by propagating the values of the initial distribution through the line (Note that peak values of </a:t>
            </a:r>
            <a:r>
              <a:rPr lang="en-US" dirty="0" smtClean="0">
                <a:latin typeface="Symbol" charset="2"/>
                <a:cs typeface="Symbol" charset="2"/>
              </a:rPr>
              <a:t>b </a:t>
            </a:r>
            <a:r>
              <a:rPr lang="en-US" dirty="0" smtClean="0">
                <a:cs typeface="Symbol" charset="2"/>
              </a:rPr>
              <a:t>are smaller in the tuned line, and Q024 is stronger.)</a:t>
            </a:r>
          </a:p>
          <a:p>
            <a:pPr marL="285750" indent="-285750">
              <a:buFont typeface="Symbol" charset="0"/>
              <a:buChar char="b"/>
            </a:pPr>
            <a:endParaRPr lang="en-US" dirty="0">
              <a:cs typeface="Symbol" charset="2"/>
            </a:endParaRP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cs typeface="Symbol" charset="2"/>
              </a:rPr>
              <a:t>The two plots are indeed consistent as expected. They are shown here just to demonstrate that consistency.</a:t>
            </a:r>
          </a:p>
          <a:p>
            <a:pPr marL="285750" indent="-285750">
              <a:buFont typeface="Arial"/>
              <a:buChar char="•"/>
            </a:pPr>
            <a:endParaRPr lang="en-US" dirty="0">
              <a:cs typeface="Symbol" charset="2"/>
            </a:endParaRP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cs typeface="Symbol" charset="2"/>
              </a:rPr>
              <a:t>The last slide shows the quad values before and after tuning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54626" y="2988850"/>
            <a:ext cx="1201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786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eta_from_moments_v0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2" t="43214"/>
          <a:stretch/>
        </p:blipFill>
        <p:spPr>
          <a:xfrm>
            <a:off x="1962012" y="336213"/>
            <a:ext cx="7459007" cy="3446118"/>
          </a:xfrm>
          <a:prstGeom prst="rect">
            <a:avLst/>
          </a:prstGeom>
        </p:spPr>
      </p:pic>
      <p:pic>
        <p:nvPicPr>
          <p:cNvPr id="8" name="Picture 7" descr="beta_eta_ff_v0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31" t="46845" r="-1"/>
          <a:stretch/>
        </p:blipFill>
        <p:spPr>
          <a:xfrm>
            <a:off x="1586051" y="4054172"/>
            <a:ext cx="7872983" cy="318813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115930" y="5777233"/>
            <a:ext cx="5784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Q021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5210756" y="5775744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Q022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6181970" y="5775744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Q023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7193522" y="5786707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Q024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8068108" y="5773708"/>
            <a:ext cx="5784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Q025</a:t>
            </a:r>
            <a:endParaRPr lang="en-US" sz="1400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7B464-15D2-1E43-9DDF-720A6D6E7AC9}" type="datetime1">
              <a:rPr lang="en-US" smtClean="0"/>
              <a:t>5/18/16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09EA-E6F3-744C-B435-52109ECB5DEC}" type="slidenum">
              <a:rPr lang="en-US" smtClean="0"/>
              <a:t>3</a:t>
            </a:fld>
            <a:endParaRPr lang="en-US"/>
          </a:p>
        </p:txBody>
      </p:sp>
      <p:pic>
        <p:nvPicPr>
          <p:cNvPr id="18" name="Picture 17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812" y="1195330"/>
            <a:ext cx="2733988" cy="411452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921828" y="328217"/>
            <a:ext cx="419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Symbol" charset="2"/>
                <a:cs typeface="Symbol" charset="2"/>
              </a:rPr>
              <a:t>b </a:t>
            </a:r>
            <a:r>
              <a:rPr lang="en-US" dirty="0" smtClean="0">
                <a:cs typeface="Symbol" charset="2"/>
              </a:rPr>
              <a:t>Computed from moments of distribution</a:t>
            </a:r>
            <a:endParaRPr lang="en-US" dirty="0">
              <a:latin typeface="Symbol" charset="2"/>
              <a:cs typeface="Symbol" charset="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79790" y="3869506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Symbol" charset="2"/>
                <a:cs typeface="Symbol" charset="2"/>
              </a:rPr>
              <a:t>b </a:t>
            </a:r>
            <a:r>
              <a:rPr lang="en-US" dirty="0" smtClean="0">
                <a:cs typeface="Symbol" charset="2"/>
              </a:rPr>
              <a:t>Computed by propagating initial values</a:t>
            </a:r>
            <a:endParaRPr lang="en-US" dirty="0">
              <a:latin typeface="Symbol" charset="2"/>
              <a:cs typeface="Symbol" charset="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3949" y="74660"/>
            <a:ext cx="2565837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Final focus quads have </a:t>
            </a:r>
            <a:r>
              <a:rPr lang="en-US" i="1" dirty="0" smtClean="0"/>
              <a:t>nominal</a:t>
            </a:r>
            <a:r>
              <a:rPr lang="en-US" dirty="0" smtClean="0"/>
              <a:t> values of g-2_FFT_0432015.lat (GM2-doc-</a:t>
            </a:r>
            <a:r>
              <a:rPr lang="en-US" b="1" dirty="0" smtClean="0"/>
              <a:t>1568</a:t>
            </a:r>
            <a:r>
              <a:rPr lang="en-US" b="1" dirty="0"/>
              <a:t>-</a:t>
            </a:r>
            <a:r>
              <a:rPr lang="en-US" b="1" dirty="0" smtClean="0"/>
              <a:t>v16)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53948" y="4438378"/>
            <a:ext cx="21937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Initial value of </a:t>
            </a:r>
            <a:r>
              <a:rPr lang="en-US" dirty="0" smtClean="0">
                <a:latin typeface="Symbol" charset="2"/>
                <a:cs typeface="Symbol" charset="2"/>
              </a:rPr>
              <a:t>b </a:t>
            </a:r>
            <a:r>
              <a:rPr lang="en-US" dirty="0" smtClean="0">
                <a:cs typeface="Symbol" charset="2"/>
              </a:rPr>
              <a:t>at entrance to Q021 is calculated for </a:t>
            </a:r>
            <a:r>
              <a:rPr lang="en-US" dirty="0" err="1" smtClean="0">
                <a:cs typeface="Symbol" charset="2"/>
              </a:rPr>
              <a:t>muon</a:t>
            </a:r>
            <a:r>
              <a:rPr lang="en-US" dirty="0" smtClean="0">
                <a:cs typeface="Symbol" charset="2"/>
              </a:rPr>
              <a:t> distribution</a:t>
            </a:r>
            <a:r>
              <a:rPr lang="en-US" dirty="0" smtClean="0">
                <a:latin typeface="Symbol" charset="2"/>
                <a:cs typeface="Symbol" charset="2"/>
              </a:rPr>
              <a:t> 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8197848" y="3617401"/>
            <a:ext cx="76640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642850" y="3206912"/>
            <a:ext cx="1250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hole in iron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946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eta_from_moments_v1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9" t="45937"/>
          <a:stretch/>
        </p:blipFill>
        <p:spPr>
          <a:xfrm>
            <a:off x="1793002" y="495012"/>
            <a:ext cx="7461504" cy="3224773"/>
          </a:xfrm>
          <a:prstGeom prst="rect">
            <a:avLst/>
          </a:prstGeom>
        </p:spPr>
      </p:pic>
      <p:pic>
        <p:nvPicPr>
          <p:cNvPr id="3" name="Picture 2" descr="beta_eta_ff_v1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07" t="47753" b="7399"/>
          <a:stretch/>
        </p:blipFill>
        <p:spPr>
          <a:xfrm>
            <a:off x="2054545" y="4002419"/>
            <a:ext cx="7264812" cy="271905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883467" y="5667171"/>
            <a:ext cx="5784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Q021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7911899" y="5632785"/>
            <a:ext cx="5784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Q025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5009598" y="5645447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Q022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6005296" y="5642092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Q023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6960995" y="5645613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Q024</a:t>
            </a:r>
            <a:endParaRPr lang="en-US" sz="1400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35FFA-0912-CC49-8000-C557E5F876F7}" type="datetime1">
              <a:rPr lang="en-US" smtClean="0"/>
              <a:t>5/18/16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09EA-E6F3-744C-B435-52109ECB5DEC}" type="slidenum">
              <a:rPr lang="en-US" smtClean="0"/>
              <a:t>4</a:t>
            </a:fld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8197848" y="3617401"/>
            <a:ext cx="76640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642850" y="3206912"/>
            <a:ext cx="1250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hole in iron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82014" y="299177"/>
            <a:ext cx="21400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Final focus quads are </a:t>
            </a:r>
            <a:r>
              <a:rPr lang="en-US" i="1" dirty="0" smtClean="0"/>
              <a:t>tuned </a:t>
            </a:r>
            <a:r>
              <a:rPr lang="en-US" dirty="0" smtClean="0"/>
              <a:t>to maximize capture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726273" y="287904"/>
            <a:ext cx="419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Symbol" charset="2"/>
                <a:cs typeface="Symbol" charset="2"/>
              </a:rPr>
              <a:t>b </a:t>
            </a:r>
            <a:r>
              <a:rPr lang="en-US" dirty="0" smtClean="0">
                <a:cs typeface="Symbol" charset="2"/>
              </a:rPr>
              <a:t>Computed from moments of distribution</a:t>
            </a:r>
            <a:endParaRPr lang="en-US" dirty="0">
              <a:latin typeface="Symbol" charset="2"/>
              <a:cs typeface="Symbol" charset="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829" y="4438378"/>
            <a:ext cx="21937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Initial value of </a:t>
            </a:r>
            <a:r>
              <a:rPr lang="en-US" dirty="0" smtClean="0">
                <a:latin typeface="Symbol" charset="2"/>
                <a:cs typeface="Symbol" charset="2"/>
              </a:rPr>
              <a:t>b </a:t>
            </a:r>
            <a:r>
              <a:rPr lang="en-US" dirty="0" smtClean="0">
                <a:cs typeface="Symbol" charset="2"/>
              </a:rPr>
              <a:t>at entrance to Q021 is calculated for </a:t>
            </a:r>
            <a:r>
              <a:rPr lang="en-US" dirty="0" err="1" smtClean="0">
                <a:cs typeface="Symbol" charset="2"/>
              </a:rPr>
              <a:t>muon</a:t>
            </a:r>
            <a:r>
              <a:rPr lang="en-US" dirty="0" smtClean="0">
                <a:cs typeface="Symbol" charset="2"/>
              </a:rPr>
              <a:t> distribution</a:t>
            </a:r>
            <a:r>
              <a:rPr lang="en-US" dirty="0" smtClean="0">
                <a:latin typeface="Symbol" charset="2"/>
                <a:cs typeface="Symbol" charset="2"/>
              </a:rPr>
              <a:t> 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579790" y="3869506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Symbol" charset="2"/>
                <a:cs typeface="Symbol" charset="2"/>
              </a:rPr>
              <a:t>b </a:t>
            </a:r>
            <a:r>
              <a:rPr lang="en-US" dirty="0" smtClean="0">
                <a:cs typeface="Symbol" charset="2"/>
              </a:rPr>
              <a:t>Computed by propagating initial values</a:t>
            </a:r>
            <a:endParaRPr lang="en-US" dirty="0">
              <a:latin typeface="Symbol" charset="2"/>
              <a:cs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87943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689755"/>
              </p:ext>
            </p:extLst>
          </p:nvPr>
        </p:nvGraphicFramePr>
        <p:xfrm>
          <a:off x="677303" y="2386549"/>
          <a:ext cx="7577978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3988"/>
                <a:gridCol w="2830372"/>
                <a:gridCol w="2763618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g-2_FFT_04032015_v0.lat</a:t>
                      </a:r>
                      <a:r>
                        <a:rPr lang="en-US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g-2_FFT_04032015_v1.lat</a:t>
                      </a:r>
                      <a:r>
                        <a:rPr lang="en-US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Q021 [m</a:t>
                      </a:r>
                      <a:r>
                        <a:rPr lang="en-US" baseline="30000" dirty="0" smtClean="0"/>
                        <a:t>-2</a:t>
                      </a:r>
                      <a:r>
                        <a:rPr lang="en-US" baseline="0" dirty="0" smtClean="0"/>
                        <a:t>]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0.0192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0.1025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Q022 [m</a:t>
                      </a:r>
                      <a:r>
                        <a:rPr lang="en-US" baseline="30000" dirty="0" smtClean="0"/>
                        <a:t>-2</a:t>
                      </a:r>
                      <a:r>
                        <a:rPr lang="en-US" baseline="0" dirty="0" smtClean="0"/>
                        <a:t>]</a:t>
                      </a: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-0.2240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-0.0794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Q023 [m</a:t>
                      </a:r>
                      <a:r>
                        <a:rPr lang="en-US" baseline="30000" dirty="0" smtClean="0"/>
                        <a:t>-2</a:t>
                      </a:r>
                      <a:r>
                        <a:rPr lang="en-US" baseline="0" dirty="0" smtClean="0"/>
                        <a:t>]</a:t>
                      </a: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0.4447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0.4149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Q024 [m</a:t>
                      </a:r>
                      <a:r>
                        <a:rPr lang="en-US" baseline="30000" dirty="0" smtClean="0"/>
                        <a:t>-2</a:t>
                      </a:r>
                      <a:r>
                        <a:rPr lang="en-US" baseline="0" dirty="0" smtClean="0"/>
                        <a:t>]</a:t>
                      </a: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-0.5763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-0.6531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Q025 [m</a:t>
                      </a:r>
                      <a:r>
                        <a:rPr lang="en-US" baseline="30000" dirty="0" smtClean="0"/>
                        <a:t>-2</a:t>
                      </a:r>
                      <a:r>
                        <a:rPr lang="en-US" baseline="0" dirty="0" smtClean="0"/>
                        <a:t>]</a:t>
                      </a: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0.6091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0.5967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Muons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captured</a:t>
                      </a: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222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392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768048" y="1122869"/>
            <a:ext cx="6199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g-2_FFT_04032015_v0.</a:t>
            </a:r>
            <a:r>
              <a:rPr lang="en-US" b="1" dirty="0" smtClean="0"/>
              <a:t>lat  - </a:t>
            </a:r>
            <a:r>
              <a:rPr lang="en-US" dirty="0" smtClean="0"/>
              <a:t>nominal M5 final focus quad values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46134" y="1437145"/>
            <a:ext cx="65538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g-</a:t>
            </a:r>
            <a:r>
              <a:rPr lang="en-US" b="1" dirty="0" smtClean="0"/>
              <a:t>2_FFT_04032015_v1.lat  - </a:t>
            </a:r>
            <a:r>
              <a:rPr lang="en-US" dirty="0" smtClean="0"/>
              <a:t>quad values tuned to maximize capture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63045" y="2020711"/>
            <a:ext cx="949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nominal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210044" y="2022826"/>
            <a:ext cx="740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tuned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8BF7-9200-C644-83EF-082B756A6062}" type="datetime1">
              <a:rPr lang="en-US" smtClean="0"/>
              <a:t>5/18/16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09EA-E6F3-744C-B435-52109ECB5DEC}" type="slidenum">
              <a:rPr lang="en-US" smtClean="0"/>
              <a:t>5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0" y="184731"/>
            <a:ext cx="91853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Summary of quad strengths before &amp; after tuning to maximize capture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94835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504</Words>
  <Application>Microsoft Macintosh PowerPoint</Application>
  <PresentationFormat>On-screen Show (4:3)</PresentationFormat>
  <Paragraphs>84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Rubin</dc:creator>
  <cp:lastModifiedBy>David Rubin</cp:lastModifiedBy>
  <cp:revision>10</cp:revision>
  <dcterms:created xsi:type="dcterms:W3CDTF">2016-05-18T12:01:55Z</dcterms:created>
  <dcterms:modified xsi:type="dcterms:W3CDTF">2016-05-18T14:23:58Z</dcterms:modified>
</cp:coreProperties>
</file>