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1.gif" ContentType="video/unknown"/>
  <Override PartName="/ppt/media/media2.gif" ContentType="video/unknown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766" r:id="rId2"/>
    <p:sldId id="798" r:id="rId3"/>
    <p:sldId id="834" r:id="rId4"/>
    <p:sldId id="910" r:id="rId5"/>
    <p:sldId id="907" r:id="rId6"/>
    <p:sldId id="920" r:id="rId7"/>
    <p:sldId id="914" r:id="rId8"/>
    <p:sldId id="868" r:id="rId9"/>
    <p:sldId id="860" r:id="rId10"/>
    <p:sldId id="908" r:id="rId11"/>
    <p:sldId id="919" r:id="rId12"/>
    <p:sldId id="911" r:id="rId13"/>
    <p:sldId id="922" r:id="rId14"/>
    <p:sldId id="912" r:id="rId15"/>
    <p:sldId id="913" r:id="rId16"/>
    <p:sldId id="906" r:id="rId17"/>
    <p:sldId id="856" r:id="rId18"/>
    <p:sldId id="865" r:id="rId19"/>
    <p:sldId id="864" r:id="rId20"/>
    <p:sldId id="848" r:id="rId21"/>
    <p:sldId id="825" r:id="rId22"/>
    <p:sldId id="915" r:id="rId23"/>
    <p:sldId id="801" r:id="rId24"/>
    <p:sldId id="897" r:id="rId25"/>
    <p:sldId id="803" r:id="rId26"/>
    <p:sldId id="841" r:id="rId27"/>
    <p:sldId id="826" r:id="rId28"/>
    <p:sldId id="869" r:id="rId29"/>
    <p:sldId id="885" r:id="rId30"/>
    <p:sldId id="863" r:id="rId31"/>
    <p:sldId id="881" r:id="rId32"/>
    <p:sldId id="877" r:id="rId33"/>
    <p:sldId id="811" r:id="rId34"/>
    <p:sldId id="828" r:id="rId35"/>
    <p:sldId id="829" r:id="rId36"/>
    <p:sldId id="835" r:id="rId37"/>
    <p:sldId id="836" r:id="rId38"/>
    <p:sldId id="833" r:id="rId39"/>
    <p:sldId id="839" r:id="rId40"/>
    <p:sldId id="889" r:id="rId41"/>
    <p:sldId id="842" r:id="rId42"/>
    <p:sldId id="888" r:id="rId43"/>
    <p:sldId id="846" r:id="rId44"/>
    <p:sldId id="894" r:id="rId45"/>
    <p:sldId id="902" r:id="rId46"/>
    <p:sldId id="895" r:id="rId47"/>
    <p:sldId id="813" r:id="rId48"/>
    <p:sldId id="852" r:id="rId49"/>
    <p:sldId id="827" r:id="rId50"/>
    <p:sldId id="843" r:id="rId51"/>
    <p:sldId id="853" r:id="rId52"/>
    <p:sldId id="855" r:id="rId53"/>
    <p:sldId id="857" r:id="rId54"/>
    <p:sldId id="876" r:id="rId55"/>
    <p:sldId id="921" r:id="rId56"/>
    <p:sldId id="808" r:id="rId57"/>
    <p:sldId id="890" r:id="rId58"/>
    <p:sldId id="850" r:id="rId59"/>
    <p:sldId id="830" r:id="rId60"/>
    <p:sldId id="840" r:id="rId61"/>
    <p:sldId id="816" r:id="rId62"/>
  </p:sldIdLst>
  <p:sldSz cx="9144000" cy="6858000" type="screen4x3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99"/>
    <a:srgbClr val="00FF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460" autoAdjust="0"/>
    <p:restoredTop sz="94415" autoAdjust="0"/>
  </p:normalViewPr>
  <p:slideViewPr>
    <p:cSldViewPr>
      <p:cViewPr>
        <p:scale>
          <a:sx n="112" d="100"/>
          <a:sy n="112" d="100"/>
        </p:scale>
        <p:origin x="-12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6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Relationship Id="rId2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84625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DD760-FAA0-AE44-8D73-C04087E241BD}" type="datetimeFigureOut">
              <a:rPr lang="en-US" smtClean="0"/>
              <a:t>11/18/15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84625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CA5E9-D3C0-AE45-A92B-A5E3780B3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428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4625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0563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367213"/>
            <a:ext cx="5629275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4625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4FC6092F-BA0A-3048-861E-110440E58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469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6092F-BA0A-3048-861E-110440E5896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2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6703-EC9B-684D-A603-D3D893B210E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1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3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29400"/>
            <a:ext cx="4953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9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0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1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1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573520"/>
            <a:ext cx="441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r>
              <a:rPr lang="de-DE" dirty="0" smtClean="0"/>
              <a:t>g-2 </a:t>
            </a:r>
            <a:r>
              <a:rPr lang="de-DE" dirty="0" err="1" smtClean="0"/>
              <a:t>Collaboration</a:t>
            </a:r>
            <a:r>
              <a:rPr lang="de-DE" dirty="0" smtClean="0"/>
              <a:t> Meeting - Kicker Status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27A71B87-488D-2746-8DA6-6B7EAA69EF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               Muon g-2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21623" y="6577329"/>
            <a:ext cx="1846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dirty="0"/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52400" y="6477000"/>
            <a:ext cx="19812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11/19/2015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32.emf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emf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emf"/><Relationship Id="rId3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32.emf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emf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Relationship Id="rId3" Type="http://schemas.openxmlformats.org/officeDocument/2006/relationships/image" Target="../media/image2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5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7.emf"/><Relationship Id="rId8" Type="http://schemas.openxmlformats.org/officeDocument/2006/relationships/image" Target="../media/image59.emf"/><Relationship Id="rId9" Type="http://schemas.openxmlformats.org/officeDocument/2006/relationships/image" Target="../media/image6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ilicon-controlled_rectifier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13.emf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14400" y="2286000"/>
            <a:ext cx="7239000" cy="137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Ring Injection Kickers    </a:t>
            </a:r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447800" y="3810000"/>
            <a:ext cx="7010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dirty="0" smtClean="0"/>
          </a:p>
          <a:p>
            <a:pPr algn="r"/>
            <a:r>
              <a:rPr lang="en-US" dirty="0" smtClean="0"/>
              <a:t> Collaboration Meeting</a:t>
            </a:r>
          </a:p>
          <a:p>
            <a:pPr algn="r"/>
            <a:r>
              <a:rPr lang="en-US" dirty="0" smtClean="0"/>
              <a:t>November 19, </a:t>
            </a:r>
            <a:r>
              <a:rPr lang="en-US" dirty="0" smtClean="0"/>
              <a:t>2015</a:t>
            </a:r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David Rubin for Alexander </a:t>
            </a:r>
            <a:r>
              <a:rPr lang="en-US" dirty="0" err="1" smtClean="0"/>
              <a:t>Mikhailichenko</a:t>
            </a:r>
            <a:r>
              <a:rPr lang="en-US" dirty="0" smtClean="0"/>
              <a:t> &amp; </a:t>
            </a:r>
            <a:r>
              <a:rPr lang="en-US" dirty="0" err="1" smtClean="0"/>
              <a:t>SeungCheon</a:t>
            </a:r>
            <a:r>
              <a:rPr lang="en-US" dirty="0" smtClean="0"/>
              <a:t> </a:t>
            </a:r>
            <a:r>
              <a:rPr lang="en-US" dirty="0" smtClean="0"/>
              <a:t>Kim &amp; Andre </a:t>
            </a:r>
            <a:r>
              <a:rPr lang="en-US" dirty="0" err="1" smtClean="0"/>
              <a:t>Frankenthal</a:t>
            </a:r>
            <a:endParaRPr lang="en-US" dirty="0" smtClean="0"/>
          </a:p>
          <a:p>
            <a:pPr algn="r"/>
            <a:endParaRPr lang="en-US" dirty="0" smtClean="0"/>
          </a:p>
          <a:p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360570" y="16675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8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s\Visit to Brookhaven July 26-27 2011\Collaboration meeting Nov 18-21 2015 at Fermilab\Photos\IMG_02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 b="13031"/>
          <a:stretch/>
        </p:blipFill>
        <p:spPr bwMode="auto">
          <a:xfrm>
            <a:off x="1752600" y="914400"/>
            <a:ext cx="6139962" cy="458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7150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ransformer tanks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5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Kicker Control and Monitoring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914400"/>
            <a:ext cx="5105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  <a:r>
              <a:rPr lang="en-US" sz="2400" b="1" dirty="0" smtClean="0"/>
              <a:t>Control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Thyratron</a:t>
            </a:r>
            <a:r>
              <a:rPr lang="en-US" sz="2000" dirty="0"/>
              <a:t> driver - on/off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High voltage supply  - on/off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Oil pump- on/off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Flourinert</a:t>
            </a:r>
            <a:r>
              <a:rPr lang="en-US" sz="2000" dirty="0"/>
              <a:t> pump – on/</a:t>
            </a:r>
            <a:r>
              <a:rPr lang="en-US" sz="2000" dirty="0" smtClean="0"/>
              <a:t>off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lvl="0"/>
            <a:r>
              <a:rPr lang="en-US" sz="2400" b="1" dirty="0"/>
              <a:t>Tunable parameters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Thyratron</a:t>
            </a:r>
            <a:r>
              <a:rPr lang="en-US" sz="2000" dirty="0"/>
              <a:t> heater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Thyratron</a:t>
            </a:r>
            <a:r>
              <a:rPr lang="en-US" sz="2000" dirty="0"/>
              <a:t> gas reservoir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Charging voltage (kicker field)</a:t>
            </a:r>
          </a:p>
          <a:p>
            <a:pPr lvl="0"/>
            <a:endParaRPr lang="en-US" sz="2400" b="1" dirty="0" smtClean="0"/>
          </a:p>
          <a:p>
            <a:pPr lvl="0"/>
            <a:r>
              <a:rPr lang="en-US" sz="2400" b="1" dirty="0" smtClean="0"/>
              <a:t>Triggers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High voltage inhibit (HV to capacitors)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Charging </a:t>
            </a:r>
            <a:r>
              <a:rPr lang="en-US" sz="2000" dirty="0" err="1"/>
              <a:t>thyristor</a:t>
            </a:r>
            <a:r>
              <a:rPr lang="en-US" sz="2000" dirty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(Cap bank to HV transformer)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Thyratron</a:t>
            </a:r>
            <a:r>
              <a:rPr lang="en-US" sz="2000" dirty="0"/>
              <a:t> trigger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343400" y="838200"/>
            <a:ext cx="48006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  <a:p>
            <a:pPr lvl="1"/>
            <a:endParaRPr lang="en-US" sz="2400" dirty="0"/>
          </a:p>
          <a:p>
            <a:pPr lvl="0"/>
            <a:r>
              <a:rPr lang="en-US" sz="2400" b="1" dirty="0" smtClean="0"/>
              <a:t>Monitoring</a:t>
            </a:r>
            <a:endParaRPr lang="en-US" sz="2400" b="1" dirty="0"/>
          </a:p>
          <a:p>
            <a:pPr marL="342900" indent="-342900">
              <a:buFont typeface="Arial"/>
              <a:buChar char="•"/>
            </a:pPr>
            <a:r>
              <a:rPr lang="en-US" sz="2000" dirty="0" err="1"/>
              <a:t>Thyratron</a:t>
            </a:r>
            <a:r>
              <a:rPr lang="en-US" sz="2000" dirty="0"/>
              <a:t> heater current and </a:t>
            </a:r>
            <a:r>
              <a:rPr lang="en-US" sz="2000" dirty="0" smtClean="0"/>
              <a:t>voltage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and reservoir current and voltage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Blumlein</a:t>
            </a:r>
            <a:r>
              <a:rPr lang="en-US" sz="2000" dirty="0" smtClean="0"/>
              <a:t> </a:t>
            </a:r>
            <a:r>
              <a:rPr lang="en-US" sz="2000" dirty="0"/>
              <a:t>charging </a:t>
            </a:r>
            <a:r>
              <a:rPr lang="en-US" sz="2000" dirty="0" smtClean="0"/>
              <a:t>voltage   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current(~100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s </a:t>
            </a:r>
            <a:r>
              <a:rPr lang="en-US" sz="2000" dirty="0"/>
              <a:t>time scale</a:t>
            </a:r>
            <a:r>
              <a:rPr lang="en-US" sz="2000" dirty="0" smtClean="0"/>
              <a:t>) digitized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Oil flow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Kicker Current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And Kicker B</a:t>
            </a:r>
            <a:r>
              <a:rPr lang="en-US" sz="2000" dirty="0"/>
              <a:t>-</a:t>
            </a:r>
            <a:r>
              <a:rPr lang="en-US" sz="2000" dirty="0" smtClean="0"/>
              <a:t>field  (</a:t>
            </a:r>
            <a:r>
              <a:rPr lang="en-US" sz="2000" dirty="0"/>
              <a:t>C</a:t>
            </a:r>
            <a:r>
              <a:rPr lang="en-US" sz="2000" dirty="0" smtClean="0"/>
              <a:t>ornell digitizer)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4572000"/>
            <a:ext cx="30700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Interlocks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Oil flow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Thyratron</a:t>
            </a:r>
            <a:r>
              <a:rPr lang="en-US" sz="2000" dirty="0" smtClean="0"/>
              <a:t> heater timer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tc.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2810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s\Visit to Brookhaven July 26-27 2011\Collaboration meeting Nov 18-21 2015 at Fermilab\Photos\Pictures\IMG_02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449580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57912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Operational control from </a:t>
            </a:r>
            <a:r>
              <a:rPr lang="en-US" dirty="0" smtClean="0"/>
              <a:t>notebook </a:t>
            </a:r>
            <a:r>
              <a:rPr lang="en-US" dirty="0" smtClean="0"/>
              <a:t>via</a:t>
            </a:r>
            <a:r>
              <a:rPr lang="en-US" dirty="0" smtClean="0"/>
              <a:t> </a:t>
            </a:r>
            <a:r>
              <a:rPr lang="en-US" dirty="0" smtClean="0"/>
              <a:t>Arduino 2560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33775" y="152400"/>
            <a:ext cx="2271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Remote control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945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33775" y="152400"/>
            <a:ext cx="3298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Control and Monitoring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2286000"/>
            <a:ext cx="8125082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914400"/>
            <a:ext cx="3886200" cy="27655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1143000"/>
            <a:ext cx="4361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Web interface to Intel Galileo microprocessor via </a:t>
            </a:r>
            <a:r>
              <a:rPr lang="en-US" dirty="0" err="1" smtClean="0"/>
              <a:t>ethernet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78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5" r="3520" b="12979"/>
          <a:stretch/>
        </p:blipFill>
        <p:spPr>
          <a:xfrm>
            <a:off x="2743200" y="914400"/>
            <a:ext cx="6111992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41910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Operating and programming panel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pic>
        <p:nvPicPr>
          <p:cNvPr id="7" name="Picture 3" descr="C:\Docs\Visit to Brookhaven July 26-27 2011\Collaboration meeting Nov 18-21 2015 at Fermilab\Photos\Pictures\IMG_02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373380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81213" y="5658771"/>
            <a:ext cx="1570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Arduino</a:t>
            </a:r>
            <a:r>
              <a:rPr lang="en-US" dirty="0" smtClean="0"/>
              <a:t> 2560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72041" y="249485"/>
            <a:ext cx="3999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Prototype Microprocessor Contro</a:t>
            </a:r>
            <a:r>
              <a:rPr lang="en-US" dirty="0" smtClean="0"/>
              <a:t>l</a:t>
            </a:r>
            <a:endParaRPr lang="en-US" dirty="0"/>
          </a:p>
        </p:txBody>
      </p:sp>
      <p:cxnSp>
        <p:nvCxnSpPr>
          <p:cNvPr id="10" name="Straight Arrow Connector 9"/>
          <p:cNvCxnSpPr>
            <a:stCxn id="4" idx="1"/>
          </p:cNvCxnSpPr>
          <p:nvPr/>
        </p:nvCxnSpPr>
        <p:spPr>
          <a:xfrm flipH="1" flipV="1">
            <a:off x="1905000" y="4343400"/>
            <a:ext cx="2676213" cy="15000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63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95400"/>
            <a:ext cx="5638800" cy="4229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285690"/>
            <a:ext cx="1800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Trigger pulses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052474" y="5953617"/>
            <a:ext cx="508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Trigger pulses programmed in microprocessor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5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9" b="24241"/>
          <a:stretch/>
        </p:blipFill>
        <p:spPr>
          <a:xfrm>
            <a:off x="1752600" y="1274884"/>
            <a:ext cx="5791200" cy="3569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1054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Pulse from current monitor (upper graph); optical monitor (lower graph).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78211" y="238145"/>
            <a:ext cx="14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Pulse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76600" y="2819400"/>
            <a:ext cx="1018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100 ns/div</a:t>
            </a:r>
            <a:endParaRPr lang="en-US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0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6466" r="2121" b="11622"/>
          <a:stretch/>
        </p:blipFill>
        <p:spPr>
          <a:xfrm>
            <a:off x="395536" y="1340768"/>
            <a:ext cx="4621102" cy="36492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148478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primary windings</a:t>
            </a:r>
          </a:p>
          <a:p>
            <a:r>
              <a:rPr lang="en-US" dirty="0" smtClean="0"/>
              <a:t>(Power Designs CVT-1A)  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411760" y="1772816"/>
            <a:ext cx="3024336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36096" y="263691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secondary windings</a:t>
            </a:r>
          </a:p>
          <a:p>
            <a:r>
              <a:rPr lang="en-US" dirty="0" smtClean="0"/>
              <a:t>(Pearson 410)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>
            <a:off x="2706087" y="2960078"/>
            <a:ext cx="2730009" cy="46892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987824" y="4225280"/>
            <a:ext cx="288032" cy="1724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09388" y="5949280"/>
            <a:ext cx="427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Moment of thyratron triggering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" y="6492875"/>
            <a:ext cx="76200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01691" y="243726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Charging circuit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1" y="45720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Implement </a:t>
            </a:r>
            <a:r>
              <a:rPr lang="en-US" dirty="0" err="1" smtClean="0"/>
              <a:t>kilovac</a:t>
            </a:r>
            <a:r>
              <a:rPr lang="en-US" dirty="0" smtClean="0"/>
              <a:t> to cut off charging current through kicker?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79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pulse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pic>
        <p:nvPicPr>
          <p:cNvPr id="5" name="Picture 4" descr="kicker_pul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184777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1" y="1905000"/>
            <a:ext cx="32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Representation of kicker pulse for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6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pulse	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519083"/>
            <a:ext cx="8229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/>
          </a:p>
        </p:txBody>
      </p:sp>
      <p:pic>
        <p:nvPicPr>
          <p:cNvPr id="8" name="Picture 7" descr="kicker_featu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" y="2130136"/>
            <a:ext cx="6118413" cy="4727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914400"/>
            <a:ext cx="710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kicker effectiveness with simulation – compare 4 configurations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2954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4-Uniform field/120ns rectangular pulse (ideal)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3-Curved plates/120ns rectangular pulse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2-Curved plates/measured pulse less tail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1- Curved plates/ measured pulse with tail (actual)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5000" y="3886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Capture efficiency reduced 17% due to imperfections of kick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9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Status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pulse forming network</a:t>
            </a:r>
            <a:endParaRPr lang="en-US" dirty="0" smtClean="0"/>
          </a:p>
          <a:p>
            <a:r>
              <a:rPr lang="en-US" dirty="0"/>
              <a:t>Kicker plates and trolley rails</a:t>
            </a:r>
            <a:r>
              <a:rPr lang="en-US" dirty="0" smtClean="0"/>
              <a:t>		</a:t>
            </a:r>
            <a:endParaRPr lang="en-US" sz="1700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Power Supply</a:t>
            </a:r>
          </a:p>
          <a:p>
            <a:r>
              <a:rPr lang="en-US" dirty="0" smtClean="0"/>
              <a:t>Controls</a:t>
            </a:r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Trolley rails			</a:t>
            </a:r>
            <a:r>
              <a:rPr lang="en-US" dirty="0" smtClean="0"/>
              <a:t>	</a:t>
            </a:r>
            <a:endParaRPr lang="en-US" dirty="0"/>
          </a:p>
          <a:p>
            <a:r>
              <a:rPr lang="en-US" dirty="0" smtClean="0">
                <a:solidFill>
                  <a:srgbClr val="000000"/>
                </a:solidFill>
              </a:rPr>
              <a:t>Pulse characteristics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707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62100"/>
            <a:ext cx="8064500" cy="4686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8382000" cy="365125"/>
          </a:xfrm>
          <a:prstGeom prst="rect">
            <a:avLst/>
          </a:prstGeom>
        </p:spPr>
        <p:txBody>
          <a:bodyPr/>
          <a:lstStyle/>
          <a:p>
            <a:r>
              <a:rPr lang="de-DE" sz="1200" smtClean="0"/>
              <a:t>g-2 Collaboration Meeting - Kicker Status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838200"/>
            <a:ext cx="54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Impedance matching tuner 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Includes resistor ( ~ 500 </a:t>
            </a:r>
            <a:r>
              <a:rPr lang="en-US" dirty="0" err="1" smtClean="0"/>
              <a:t>Ω</a:t>
            </a:r>
            <a:r>
              <a:rPr lang="en-US" dirty="0" smtClean="0"/>
              <a:t>) and capacitance or diode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152400"/>
            <a:ext cx="3916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Impedance Matching Tuner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725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784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b="25448"/>
          <a:stretch/>
        </p:blipFill>
        <p:spPr>
          <a:xfrm>
            <a:off x="2438400" y="457200"/>
            <a:ext cx="4751790" cy="48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5747183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pulser plate made for replacement of pulsed PS lost 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5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-2_98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33400"/>
            <a:ext cx="67056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Storage Ring Kicker Requirements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990600"/>
            <a:ext cx="4724399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Kickers steer injected </a:t>
            </a:r>
            <a:r>
              <a:rPr lang="en-US" sz="2400" dirty="0" err="1" smtClean="0"/>
              <a:t>muons</a:t>
            </a:r>
            <a:r>
              <a:rPr lang="en-US" sz="2400" dirty="0" smtClean="0"/>
              <a:t> onto the closed orbit of the storage ring</a:t>
            </a:r>
          </a:p>
          <a:p>
            <a:endParaRPr lang="en-US" sz="2400" dirty="0" smtClean="0"/>
          </a:p>
          <a:p>
            <a:r>
              <a:rPr lang="en-US" sz="2400" dirty="0" smtClean="0"/>
              <a:t>Requirements:</a:t>
            </a:r>
          </a:p>
          <a:p>
            <a:endParaRPr lang="en-US" sz="2000" dirty="0" smtClean="0"/>
          </a:p>
          <a:p>
            <a:r>
              <a:rPr lang="en-US" sz="2000" dirty="0"/>
              <a:t>K</a:t>
            </a:r>
            <a:r>
              <a:rPr lang="en-US" sz="2000" dirty="0" smtClean="0"/>
              <a:t>ick angle           ~ 10.8 to 12.8 </a:t>
            </a:r>
            <a:r>
              <a:rPr lang="en-US" sz="2000" dirty="0" err="1" smtClean="0"/>
              <a:t>mrad</a:t>
            </a:r>
            <a:endParaRPr lang="en-US" sz="2000" dirty="0"/>
          </a:p>
          <a:p>
            <a:r>
              <a:rPr lang="en-US" sz="2000" dirty="0" smtClean="0"/>
              <a:t>Kicker B-field       ~ 285 to 336 Gauss</a:t>
            </a:r>
          </a:p>
          <a:p>
            <a:r>
              <a:rPr lang="en-US" sz="2000" dirty="0" smtClean="0"/>
              <a:t>Integrated B-field ~ 1.11 to 1.31 </a:t>
            </a:r>
            <a:r>
              <a:rPr lang="en-US" sz="2000" dirty="0" err="1" smtClean="0"/>
              <a:t>kG</a:t>
            </a:r>
            <a:r>
              <a:rPr lang="en-US" sz="2000" dirty="0" smtClean="0"/>
              <a:t>-m</a:t>
            </a:r>
          </a:p>
          <a:p>
            <a:endParaRPr lang="en-US" sz="2400" dirty="0" smtClean="0"/>
          </a:p>
          <a:p>
            <a:r>
              <a:rPr lang="en-US" sz="2000" dirty="0" smtClean="0"/>
              <a:t>Pulse </a:t>
            </a:r>
            <a:r>
              <a:rPr lang="en-US" sz="2000" dirty="0"/>
              <a:t>width(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) 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 120ns &lt; 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 &lt; 149ns</a:t>
            </a:r>
          </a:p>
          <a:p>
            <a:endParaRPr lang="en-US" sz="2400" dirty="0"/>
          </a:p>
          <a:p>
            <a:r>
              <a:rPr lang="en-US" sz="2000" dirty="0" smtClean="0"/>
              <a:t>Repetition rate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~100Hz peak, 12Hz average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162800" y="3657600"/>
            <a:ext cx="1219200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3 – 1.3m kickers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5715000"/>
            <a:ext cx="338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 = 77 mm, R=7112 mm </a:t>
            </a:r>
            <a:endParaRPr lang="en-US" dirty="0">
              <a:latin typeface="Symbol" charset="2"/>
              <a:cs typeface="Symbol" charset="2"/>
            </a:endParaRPr>
          </a:p>
          <a:p>
            <a:r>
              <a:rPr lang="en-US" dirty="0" smtClean="0">
                <a:latin typeface="Arial"/>
                <a:cs typeface="Arial"/>
              </a:rPr>
              <a:t>kick angle </a:t>
            </a:r>
            <a:r>
              <a:rPr lang="en-US" dirty="0" smtClean="0">
                <a:latin typeface="Symbol" charset="2"/>
                <a:cs typeface="Symbol" charset="2"/>
              </a:rPr>
              <a:t>q =  </a:t>
            </a:r>
            <a:r>
              <a:rPr lang="en-US" dirty="0" smtClean="0">
                <a:latin typeface="Arial"/>
                <a:cs typeface="Arial"/>
              </a:rPr>
              <a:t>d/R = 10.8 </a:t>
            </a:r>
            <a:r>
              <a:rPr lang="en-US" dirty="0" err="1" smtClean="0">
                <a:latin typeface="Arial"/>
                <a:cs typeface="Arial"/>
              </a:rPr>
              <a:t>mrad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0" y="5181600"/>
            <a:ext cx="170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rev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= 149 ns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81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Kicker WBS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Requirements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Kicker plates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Pulse forming network and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thyratron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			</a:t>
            </a:r>
            <a:endParaRPr lang="en-US" sz="17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Power Supply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Pulse characteristics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Trolley rails				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Commissioning Plan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Summary</a:t>
            </a:r>
          </a:p>
          <a:p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1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58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3246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Kicker Plate Design - amplitude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584" y="1066800"/>
            <a:ext cx="6009216" cy="424731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The total length available for the kicker plates is </a:t>
            </a:r>
            <a:r>
              <a:rPr lang="en-US" dirty="0" smtClean="0">
                <a:latin typeface="Calibri"/>
                <a:cs typeface="Calibri"/>
              </a:rPr>
              <a:t>5.1m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Current travels down one plate and returns on the other.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Plate geometry must accommodate NMR trolley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The inductance of the plates limits the rise and fall time of the current pulse and inductance is proportional to length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(There </a:t>
            </a:r>
            <a:r>
              <a:rPr lang="en-US" dirty="0">
                <a:latin typeface="Calibri"/>
                <a:cs typeface="Calibri"/>
              </a:rPr>
              <a:t>were three independent 1.7m long kickers in </a:t>
            </a:r>
            <a:r>
              <a:rPr lang="en-US" dirty="0" smtClean="0">
                <a:latin typeface="Calibri"/>
                <a:cs typeface="Calibri"/>
              </a:rPr>
              <a:t>E821)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Plate geometry determines B-field profile and dependence of </a:t>
            </a:r>
            <a:r>
              <a:rPr lang="en-US" dirty="0" err="1" smtClean="0">
                <a:latin typeface="Calibri"/>
                <a:cs typeface="Calibri"/>
              </a:rPr>
              <a:t>midplane</a:t>
            </a:r>
            <a:r>
              <a:rPr lang="en-US" dirty="0" smtClean="0">
                <a:latin typeface="Calibri"/>
                <a:cs typeface="Calibri"/>
              </a:rPr>
              <a:t> B-field on plate current</a:t>
            </a:r>
          </a:p>
          <a:p>
            <a:r>
              <a:rPr lang="en-US" dirty="0" smtClean="0">
                <a:latin typeface="Calibri"/>
                <a:cs typeface="Calibri"/>
              </a:rPr>
              <a:t>  </a:t>
            </a:r>
          </a:p>
          <a:p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E989 plate geometry is optimized for maximum field  </a:t>
            </a:r>
          </a:p>
          <a:p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     per unit current through the plates 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0" name="Picture 19" descr="ElectrodeGeomet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66800"/>
            <a:ext cx="2895600" cy="29434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9938" y="3962400"/>
            <a:ext cx="140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plates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48600" y="3962400"/>
            <a:ext cx="140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E989 plates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324600" y="2743200"/>
            <a:ext cx="381000" cy="1295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382000" y="2819400"/>
            <a:ext cx="168532" cy="1219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cstkickersho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75" y="4495800"/>
            <a:ext cx="3141465" cy="1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0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50900"/>
            <a:ext cx="6400800" cy="5156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28600" y="6492875"/>
            <a:ext cx="8915400" cy="365125"/>
          </a:xfrm>
          <a:prstGeom prst="rect">
            <a:avLst/>
          </a:prstGeom>
        </p:spPr>
        <p:txBody>
          <a:bodyPr/>
          <a:lstStyle/>
          <a:p>
            <a:r>
              <a:rPr lang="de-DE" sz="1200" smtClean="0"/>
              <a:t>g-2 Collaboration Meeting - Kicker Status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87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r>
              <a:rPr lang="en-US" sz="2800" dirty="0" smtClean="0"/>
              <a:t>10.8 </a:t>
            </a:r>
            <a:r>
              <a:rPr lang="en-US" sz="2800" dirty="0" err="1" smtClean="0"/>
              <a:t>mrad</a:t>
            </a:r>
            <a:r>
              <a:rPr lang="en-US" sz="2800" dirty="0" smtClean="0"/>
              <a:t> kick corresponds to 1114 </a:t>
            </a:r>
            <a:r>
              <a:rPr lang="en-US" sz="2800" dirty="0"/>
              <a:t>G</a:t>
            </a:r>
            <a:r>
              <a:rPr lang="en-US" sz="2800" dirty="0" smtClean="0"/>
              <a:t>-m</a:t>
            </a:r>
          </a:p>
          <a:p>
            <a:pPr lvl="1"/>
            <a:r>
              <a:rPr lang="en-US" dirty="0" smtClean="0"/>
              <a:t>292 G for each of 3 -  1.27m long kicker magnets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0.4 mm thick plates  </a:t>
            </a:r>
          </a:p>
          <a:p>
            <a:pPr lvl="1"/>
            <a:r>
              <a:rPr lang="en-US" dirty="0" smtClean="0"/>
              <a:t>Magnet geometry =&gt; 65G/kA</a:t>
            </a:r>
          </a:p>
          <a:p>
            <a:pPr marL="457200" lvl="1" indent="0">
              <a:buNone/>
            </a:pPr>
            <a:r>
              <a:rPr lang="en-US" dirty="0" smtClean="0"/>
              <a:t>   =&gt; 4.5 kA/kicker magnet</a:t>
            </a:r>
          </a:p>
          <a:p>
            <a:pPr marL="457200" lvl="1" indent="0">
              <a:buNone/>
            </a:pPr>
            <a:r>
              <a:rPr lang="en-US" dirty="0" smtClean="0"/>
              <a:t>   =&gt; 56 kV on each 12.5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</a:t>
            </a:r>
            <a:r>
              <a:rPr lang="en-US" dirty="0" err="1" smtClean="0"/>
              <a:t>Blumlein</a:t>
            </a:r>
            <a:r>
              <a:rPr lang="en-US" dirty="0" smtClean="0"/>
              <a:t> and matched load</a:t>
            </a:r>
          </a:p>
          <a:p>
            <a:r>
              <a:rPr lang="en-US" sz="2800" dirty="0" smtClean="0"/>
              <a:t>“</a:t>
            </a:r>
            <a:r>
              <a:rPr lang="en-US" sz="2800" i="1" dirty="0" smtClean="0"/>
              <a:t>New” larger aperture inflector” requires 12mrad kick</a:t>
            </a:r>
          </a:p>
          <a:p>
            <a:pPr marL="457200" lvl="1" indent="0">
              <a:buNone/>
            </a:pPr>
            <a:r>
              <a:rPr lang="en-US" dirty="0" smtClean="0"/>
              <a:t>   =&gt; 62 kV / </a:t>
            </a:r>
            <a:r>
              <a:rPr lang="en-US" dirty="0" err="1" smtClean="0"/>
              <a:t>Blumlein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17550"/>
            <a:ext cx="76200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2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lumlein-mo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85800"/>
            <a:ext cx="8480425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2400"/>
            <a:ext cx="539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Blumlein</a:t>
            </a:r>
            <a:r>
              <a:rPr lang="en-US" sz="2800" dirty="0" smtClean="0"/>
              <a:t> Pulse Forming Network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199382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Blumlein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voltage at load is equal to charging voltage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Base of switch (</a:t>
            </a:r>
            <a:r>
              <a:rPr lang="en-US" sz="1600" dirty="0" err="1" smtClean="0"/>
              <a:t>thyratron</a:t>
            </a:r>
            <a:r>
              <a:rPr lang="en-US" sz="1600" dirty="0" smtClean="0"/>
              <a:t>) at ground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</p:txBody>
      </p:sp>
      <p:pic>
        <p:nvPicPr>
          <p:cNvPr id="13" name="Blumlein_transmission_line_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3124200"/>
            <a:ext cx="4399176" cy="3083242"/>
          </a:xfrm>
          <a:prstGeom prst="rect">
            <a:avLst/>
          </a:prstGeom>
        </p:spPr>
      </p:pic>
      <p:pic>
        <p:nvPicPr>
          <p:cNvPr id="4" name="Charge_line_animation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6248" y="3352800"/>
            <a:ext cx="3751751" cy="2489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03383" y="2262426"/>
            <a:ext cx="37882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Simple transmission line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voltage at load is ½ charging voltage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Base of switch floats</a:t>
            </a:r>
            <a:endParaRPr lang="en-US" sz="16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867400"/>
            <a:ext cx="2612091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length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blumlein_transform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8204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2438400" y="3276600"/>
            <a:ext cx="1371600" cy="7794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2209800" y="4114800"/>
            <a:ext cx="1012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insulator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696200" y="3352800"/>
            <a:ext cx="76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6934200" y="4495800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thyratron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828800" y="152400"/>
            <a:ext cx="539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Blumlein</a:t>
            </a:r>
            <a:r>
              <a:rPr lang="en-US" sz="2800" dirty="0" smtClean="0"/>
              <a:t> Pulse Forming Network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4953000" y="5181600"/>
            <a:ext cx="2329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 = 9m</a:t>
            </a:r>
          </a:p>
          <a:p>
            <a:pPr marL="285750" indent="-285750">
              <a:buFont typeface="Symbol" charset="0"/>
              <a:buChar char="e"/>
            </a:pPr>
            <a:r>
              <a:rPr lang="en-US" sz="2000" dirty="0" smtClean="0">
                <a:latin typeface="Symbol" charset="2"/>
                <a:cs typeface="Symbol" charset="2"/>
              </a:rPr>
              <a:t>= 4.7 (</a:t>
            </a:r>
            <a:r>
              <a:rPr lang="en-US" sz="2000" dirty="0" smtClean="0">
                <a:latin typeface="+mj-lt"/>
                <a:cs typeface="Symbol" charset="2"/>
              </a:rPr>
              <a:t>Castor oil</a:t>
            </a:r>
            <a:r>
              <a:rPr lang="en-US" sz="2000" dirty="0" smtClean="0">
                <a:latin typeface="Symbol" charset="2"/>
                <a:cs typeface="Symbol" charset="2"/>
              </a:rPr>
              <a:t>)</a:t>
            </a:r>
          </a:p>
          <a:p>
            <a:r>
              <a:rPr lang="en-US" sz="2000" dirty="0" smtClean="0">
                <a:latin typeface="Symbol" charset="2"/>
                <a:cs typeface="Symbol" charset="2"/>
              </a:rPr>
              <a:t>     =&gt;  t = </a:t>
            </a:r>
            <a:r>
              <a:rPr lang="en-US" sz="2000" dirty="0" smtClean="0">
                <a:latin typeface="+mn-lt"/>
                <a:cs typeface="Symbol" charset="2"/>
              </a:rPr>
              <a:t>120ns</a:t>
            </a:r>
            <a:endParaRPr lang="en-US" sz="2000" dirty="0">
              <a:latin typeface="+mn-lt"/>
              <a:cs typeface="Symbol" charset="2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257800"/>
            <a:ext cx="2612091" cy="685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9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7467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6632"/>
            <a:ext cx="3235288" cy="4313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84984"/>
            <a:ext cx="2322258" cy="3096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564904"/>
            <a:ext cx="4128459" cy="3096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066800"/>
            <a:ext cx="35378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Blumlein</a:t>
            </a:r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smtClean="0"/>
              <a:t>3-30 </a:t>
            </a:r>
            <a:r>
              <a:rPr lang="en-US" sz="2400" dirty="0" err="1" smtClean="0"/>
              <a:t>ft</a:t>
            </a:r>
            <a:r>
              <a:rPr lang="en-US" sz="2400" dirty="0" smtClean="0"/>
              <a:t> long </a:t>
            </a:r>
            <a:r>
              <a:rPr lang="en-US" sz="2400" dirty="0" err="1" smtClean="0"/>
              <a:t>triaxial</a:t>
            </a:r>
            <a:r>
              <a:rPr lang="en-US" sz="2400" dirty="0" smtClean="0"/>
              <a:t> tubes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505072" y="1539322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thyratron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410200" y="762000"/>
            <a:ext cx="1905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36602" y="4913003"/>
            <a:ext cx="148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Coupling to 4 50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+mn-lt"/>
                <a:cs typeface="Symbol" charset="2"/>
              </a:rPr>
              <a:t>coax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096000" y="5181600"/>
            <a:ext cx="12954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13505" y="5887906"/>
            <a:ext cx="200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conductor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209800" y="4191000"/>
            <a:ext cx="762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88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362200" y="6356350"/>
            <a:ext cx="6781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206500"/>
            <a:ext cx="8813800" cy="444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7877" y="152400"/>
            <a:ext cx="5633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Blumlein</a:t>
            </a:r>
            <a:r>
              <a:rPr lang="en-US" sz="2800" dirty="0" smtClean="0"/>
              <a:t> – matched load - magnet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304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schematic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81000" y="64928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562600" y="2971800"/>
            <a:ext cx="2514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19200"/>
            <a:ext cx="214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12.5 Ohm </a:t>
            </a:r>
            <a:r>
              <a:rPr lang="en-US" dirty="0" err="1" smtClean="0"/>
              <a:t>Blumlein</a:t>
            </a:r>
            <a:endParaRPr lang="en-US" dirty="0"/>
          </a:p>
        </p:txBody>
      </p:sp>
      <p:pic>
        <p:nvPicPr>
          <p:cNvPr id="19" name="Picture 18" descr="12-5ohmblumle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1368"/>
            <a:ext cx="8229600" cy="510183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81400" y="6019800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5000A X 12.5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/>
              <a:t> = 62.5kV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67270" y="347330"/>
            <a:ext cx="1981200" cy="47917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81200" y="3810000"/>
            <a:ext cx="2895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 parallel 50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Arial"/>
                <a:cs typeface="Arial"/>
              </a:rPr>
              <a:t>coaxial cables couple 12.5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Blumlein</a:t>
            </a:r>
            <a:r>
              <a:rPr lang="en-US" dirty="0" smtClean="0">
                <a:latin typeface="Arial"/>
                <a:cs typeface="Arial"/>
              </a:rPr>
              <a:t> to load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endParaRPr lang="en-US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2391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Current Generator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12.5 </a:t>
            </a:r>
            <a:r>
              <a:rPr lang="en-US" dirty="0" err="1"/>
              <a:t>Ω</a:t>
            </a:r>
            <a:r>
              <a:rPr lang="en-US" dirty="0" smtClean="0"/>
              <a:t> </a:t>
            </a:r>
            <a:r>
              <a:rPr lang="en-US" dirty="0" err="1" smtClean="0"/>
              <a:t>Blumlein</a:t>
            </a:r>
            <a:r>
              <a:rPr lang="en-US" dirty="0" smtClean="0"/>
              <a:t> </a:t>
            </a:r>
            <a:r>
              <a:rPr lang="en-US" dirty="0" err="1" smtClean="0"/>
              <a:t>triaxial</a:t>
            </a:r>
            <a:r>
              <a:rPr lang="en-US" dirty="0" smtClean="0"/>
              <a:t> transmission line</a:t>
            </a:r>
          </a:p>
          <a:p>
            <a:r>
              <a:rPr lang="en-US" dirty="0" smtClean="0"/>
              <a:t>Assembled from 6 – 60 inch sections (20 ns/section)    (</a:t>
            </a:r>
            <a:r>
              <a:rPr lang="en-US" dirty="0"/>
              <a:t>30 </a:t>
            </a:r>
            <a:r>
              <a:rPr lang="en-US" dirty="0" err="1"/>
              <a:t>ft</a:t>
            </a:r>
            <a:r>
              <a:rPr lang="en-US" dirty="0"/>
              <a:t> long) </a:t>
            </a:r>
            <a:endParaRPr lang="en-US" dirty="0" smtClean="0"/>
          </a:p>
          <a:p>
            <a:r>
              <a:rPr lang="en-US" dirty="0" smtClean="0"/>
              <a:t>Filled with Castor oil, </a:t>
            </a:r>
            <a:r>
              <a:rPr lang="en-US" dirty="0" err="1"/>
              <a:t>ε</a:t>
            </a:r>
            <a:r>
              <a:rPr lang="en-US" dirty="0" smtClean="0"/>
              <a:t>=4.7, (pulse length </a:t>
            </a:r>
            <a:r>
              <a:rPr lang="en-US" dirty="0" err="1" smtClean="0"/>
              <a:t>τ</a:t>
            </a:r>
            <a:r>
              <a:rPr lang="en-US" dirty="0" smtClean="0"/>
              <a:t> α √</a:t>
            </a:r>
            <a:r>
              <a:rPr lang="en-US" dirty="0" err="1" smtClean="0"/>
              <a:t>ε</a:t>
            </a:r>
            <a:r>
              <a:rPr lang="en-US" dirty="0" smtClean="0"/>
              <a:t>) </a:t>
            </a:r>
            <a:r>
              <a:rPr lang="en-US" i="1" dirty="0" smtClean="0"/>
              <a:t>(as compared to Corning 561 silicon oil, </a:t>
            </a:r>
            <a:r>
              <a:rPr lang="en-US" i="1" dirty="0" err="1" smtClean="0"/>
              <a:t>ε</a:t>
            </a:r>
            <a:r>
              <a:rPr lang="en-US" i="1" dirty="0" smtClean="0"/>
              <a:t>=2.7)</a:t>
            </a:r>
          </a:p>
          <a:p>
            <a:r>
              <a:rPr lang="en-US" dirty="0" smtClean="0"/>
              <a:t>Concentric tubes are separated with </a:t>
            </a:r>
            <a:r>
              <a:rPr lang="en-US" dirty="0" err="1" smtClean="0"/>
              <a:t>macor</a:t>
            </a:r>
            <a:r>
              <a:rPr lang="en-US" dirty="0" smtClean="0"/>
              <a:t> standoffs</a:t>
            </a:r>
          </a:p>
          <a:p>
            <a:r>
              <a:rPr lang="en-US" dirty="0" smtClean="0"/>
              <a:t>Two grid(fast) </a:t>
            </a:r>
            <a:r>
              <a:rPr lang="en-US" dirty="0" err="1"/>
              <a:t>t</a:t>
            </a:r>
            <a:r>
              <a:rPr lang="en-US" dirty="0" err="1" smtClean="0"/>
              <a:t>hyratron</a:t>
            </a:r>
            <a:r>
              <a:rPr lang="en-US" dirty="0" smtClean="0"/>
              <a:t> – rated for up 70kV and 15kA     (Note that with </a:t>
            </a:r>
            <a:r>
              <a:rPr lang="en-US" dirty="0" err="1" smtClean="0"/>
              <a:t>Bumlein</a:t>
            </a:r>
            <a:r>
              <a:rPr lang="en-US" dirty="0" smtClean="0"/>
              <a:t> PFN </a:t>
            </a:r>
            <a:r>
              <a:rPr lang="en-US" dirty="0" err="1" smtClean="0"/>
              <a:t>thyratron</a:t>
            </a:r>
            <a:r>
              <a:rPr lang="en-US" dirty="0" smtClean="0"/>
              <a:t> current is twice the current through the load)</a:t>
            </a:r>
          </a:p>
          <a:p>
            <a:r>
              <a:rPr lang="en-US" dirty="0" smtClean="0"/>
              <a:t>Coupled via 4 parallel 50Ω coaxial cables and resistors (12.5 </a:t>
            </a:r>
            <a:r>
              <a:rPr lang="en-US" dirty="0" err="1" smtClean="0"/>
              <a:t>Ω</a:t>
            </a:r>
            <a:r>
              <a:rPr lang="en-US" dirty="0" smtClean="0"/>
              <a:t> equivalent)  to the kicker magnet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2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62600" y="4029670"/>
            <a:ext cx="2402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properties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magnet</a:t>
            </a:r>
            <a:r>
              <a:rPr lang="en-US" dirty="0" smtClean="0"/>
              <a:t> =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thyratron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magnet</a:t>
            </a:r>
            <a:r>
              <a:rPr lang="en-US" dirty="0" smtClean="0"/>
              <a:t>  = ½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thyratron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476.3.5.5 – </a:t>
            </a:r>
            <a:r>
              <a:rPr lang="en-US" dirty="0" err="1" smtClean="0">
                <a:solidFill>
                  <a:srgbClr val="000000"/>
                </a:solidFill>
              </a:rPr>
              <a:t>Thyratron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065712"/>
              </p:ext>
            </p:extLst>
          </p:nvPr>
        </p:nvGraphicFramePr>
        <p:xfrm>
          <a:off x="2449878" y="1213293"/>
          <a:ext cx="3708400" cy="2225040"/>
        </p:xfrm>
        <a:graphic>
          <a:graphicData uri="http://schemas.openxmlformats.org/drawingml/2006/table">
            <a:tbl>
              <a:tblPr firstRow="1" bandRow="1"/>
              <a:tblGrid>
                <a:gridCol w="2260600"/>
                <a:gridCol w="1447800"/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err="1" smtClean="0"/>
                        <a:t>Thyratron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CX1725X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Peak Voltage [kV]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Peak Current [kA]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err="1" smtClean="0"/>
                        <a:t>dI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dt</a:t>
                      </a:r>
                      <a:r>
                        <a:rPr lang="en-US" dirty="0" smtClean="0"/>
                        <a:t>       [kA/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err="1" smtClean="0"/>
                        <a:t>s</a:t>
                      </a:r>
                      <a:r>
                        <a:rPr lang="en-US" dirty="0" smtClean="0"/>
                        <a:t>]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&gt;300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Repetition</a:t>
                      </a:r>
                      <a:r>
                        <a:rPr lang="en-US" baseline="0" dirty="0" smtClean="0"/>
                        <a:t> rate [Hz]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Grids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35877" y="4029670"/>
            <a:ext cx="3264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10.8mrad kick corresponds to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=&gt;  5000 A  (E989 kicker plates)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sysClr val="windowText" lastClr="000000"/>
                </a:solidFill>
              </a:rPr>
              <a:t> </a:t>
            </a:r>
            <a:r>
              <a:rPr lang="en-US" sz="1800" kern="1200" dirty="0" smtClean="0">
                <a:solidFill>
                  <a:sysClr val="windowText" lastClr="000000"/>
                </a:solidFill>
              </a:rPr>
              <a:t>  =&gt; 62.5 kV with 12.5 </a:t>
            </a:r>
            <a:r>
              <a:rPr lang="en-US" sz="1800" kern="1200" dirty="0" smtClean="0">
                <a:solidFill>
                  <a:sysClr val="windowText" lastClr="000000"/>
                </a:solidFill>
                <a:latin typeface="Symbol" charset="2"/>
                <a:cs typeface="Symbol" charset="2"/>
              </a:rPr>
              <a:t>W </a:t>
            </a:r>
            <a:r>
              <a:rPr lang="en-US" sz="1800" kern="1200" dirty="0" smtClean="0">
                <a:solidFill>
                  <a:sysClr val="windowText" lastClr="000000"/>
                </a:solidFill>
                <a:latin typeface="+mn-lt"/>
                <a:cs typeface="Symbol" charset="2"/>
              </a:rPr>
              <a:t>load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66" y="5373469"/>
            <a:ext cx="895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CX1725X – 62.5 kV and 10kA at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thyratron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required to deliver 5kA to 12.5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charset="2"/>
                <a:cs typeface="Symbol" charset="2"/>
              </a:rPr>
              <a:t>W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load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1200" dirty="0">
                <a:solidFill>
                  <a:sysClr val="windowText" lastClr="0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800" kern="1200" dirty="0" smtClean="0">
                <a:solidFill>
                  <a:sysClr val="windowText" lastClr="0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</a:t>
            </a:r>
            <a:r>
              <a:rPr lang="en-US" sz="1800" kern="1200" dirty="0" smtClean="0">
                <a:solidFill>
                  <a:sysClr val="windowText" lastClr="000000"/>
                </a:solidFill>
                <a:latin typeface="+mn-lt"/>
                <a:ea typeface="Zapf Dingbats"/>
                <a:cs typeface="Zapf Dingbats"/>
                <a:sym typeface="Zapf Dingbats"/>
              </a:rPr>
              <a:t> at 100 Hz with rise time &lt; 20 ns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9538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000" y="908720"/>
            <a:ext cx="6800800" cy="513437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0" y="6492875"/>
            <a:ext cx="8077200" cy="365125"/>
          </a:xfrm>
          <a:prstGeom prst="rect">
            <a:avLst/>
          </a:prstGeom>
        </p:spPr>
        <p:txBody>
          <a:bodyPr/>
          <a:lstStyle/>
          <a:p>
            <a:r>
              <a:rPr lang="de-DE" sz="1050" smtClean="0"/>
              <a:t>g-2 Collaboration Meeting - Kicker Status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2286000" y="152400"/>
            <a:ext cx="5282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12.5 </a:t>
            </a:r>
            <a:r>
              <a:rPr lang="en-US" sz="2400" dirty="0" err="1"/>
              <a:t>Ω</a:t>
            </a:r>
            <a:r>
              <a:rPr lang="en-US" sz="2400" dirty="0"/>
              <a:t> </a:t>
            </a:r>
            <a:r>
              <a:rPr lang="en-US" sz="2400" dirty="0" err="1"/>
              <a:t>Blumlein</a:t>
            </a:r>
            <a:r>
              <a:rPr lang="en-US" sz="2400" dirty="0"/>
              <a:t> </a:t>
            </a:r>
            <a:r>
              <a:rPr lang="en-US" sz="2400" dirty="0" err="1"/>
              <a:t>triaxial</a:t>
            </a:r>
            <a:r>
              <a:rPr lang="en-US" sz="2400" dirty="0"/>
              <a:t> transmission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133600"/>
            <a:ext cx="1904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Vacuum chamber with kicker magnet</a:t>
            </a:r>
            <a:endParaRPr lang="en-US" dirty="0"/>
          </a:p>
        </p:txBody>
      </p:sp>
      <p:cxnSp>
        <p:nvCxnSpPr>
          <p:cNvPr id="5" name="Straight Arrow Connector 4"/>
          <p:cNvCxnSpPr>
            <a:stCxn id="2" idx="2"/>
          </p:cNvCxnSpPr>
          <p:nvPr/>
        </p:nvCxnSpPr>
        <p:spPr>
          <a:xfrm>
            <a:off x="952500" y="2718376"/>
            <a:ext cx="1638300" cy="634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2242" y="4759070"/>
            <a:ext cx="127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coax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752600" y="4343400"/>
            <a:ext cx="29718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54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Thyratron</a:t>
            </a:r>
            <a:r>
              <a:rPr lang="en-US" dirty="0" smtClean="0"/>
              <a:t> switch</a:t>
            </a:r>
            <a:endParaRPr lang="en-US" dirty="0"/>
          </a:p>
        </p:txBody>
      </p:sp>
      <p:pic>
        <p:nvPicPr>
          <p:cNvPr id="4" name="Content Placeholder 3" descr="DSC0128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8" b="1350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990600" y="6467772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57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–parallel coax to load</a:t>
            </a:r>
            <a:endParaRPr lang="en-US" dirty="0"/>
          </a:p>
        </p:txBody>
      </p:sp>
      <p:pic>
        <p:nvPicPr>
          <p:cNvPr id="4" name="Content Placeholder 3" descr="DSC012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2000" y="6492875"/>
            <a:ext cx="76962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12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Coupling to magnet</a:t>
            </a:r>
            <a:endParaRPr lang="en-US" dirty="0"/>
          </a:p>
        </p:txBody>
      </p:sp>
      <p:pic>
        <p:nvPicPr>
          <p:cNvPr id="4" name="Content Placeholder 3" descr="DSC0128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124744"/>
            <a:ext cx="8229600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143000" y="6492875"/>
            <a:ext cx="7086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67944" y="5805264"/>
            <a:ext cx="2076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load resistors</a:t>
            </a:r>
          </a:p>
          <a:p>
            <a:r>
              <a:rPr lang="en-US" dirty="0" smtClean="0"/>
              <a:t>(12.5Ω equivalent)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8688" y="589231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50Ω  coaxial cables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48264" y="5805264"/>
            <a:ext cx="183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chamber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259632" y="3212976"/>
            <a:ext cx="792088" cy="2664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067944" y="3140968"/>
            <a:ext cx="720080" cy="27363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524328" y="3501008"/>
            <a:ext cx="864096" cy="2232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80312" y="5486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flourinert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932040" y="908720"/>
            <a:ext cx="2664296" cy="19442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63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2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7416824" cy="556261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7086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05924" y="4653136"/>
            <a:ext cx="163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chamber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96337" y="218861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Magnetometer laser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63985" y="5877272"/>
            <a:ext cx="15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pump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43800" y="1219200"/>
            <a:ext cx="169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resistors in </a:t>
            </a:r>
            <a:r>
              <a:rPr lang="en-US" dirty="0" err="1" smtClean="0"/>
              <a:t>flourinert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parallel 50Ω cables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555776" y="548680"/>
            <a:ext cx="432048" cy="18722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267200" y="1752600"/>
            <a:ext cx="3276600" cy="11864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796136" y="2348880"/>
            <a:ext cx="1800200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372200" y="4581128"/>
            <a:ext cx="1296144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572000" y="5805264"/>
            <a:ext cx="2880320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36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Coupling from </a:t>
            </a:r>
            <a:r>
              <a:rPr lang="en-US" dirty="0" err="1" smtClean="0"/>
              <a:t>Blumlein</a:t>
            </a:r>
            <a:r>
              <a:rPr lang="en-US" dirty="0" smtClean="0"/>
              <a:t> to Load</a:t>
            </a:r>
            <a:endParaRPr lang="en-US" dirty="0"/>
          </a:p>
        </p:txBody>
      </p:sp>
      <p:pic>
        <p:nvPicPr>
          <p:cNvPr id="4" name="Content Placeholder 3" descr="DSC0127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8" b="1350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609600" y="6518317"/>
            <a:ext cx="7924800" cy="365125"/>
          </a:xfrm>
          <a:prstGeom prst="rect">
            <a:avLst/>
          </a:prstGeom>
        </p:spPr>
        <p:txBody>
          <a:bodyPr/>
          <a:lstStyle/>
          <a:p>
            <a:r>
              <a:rPr lang="de-DE" sz="1050" smtClean="0"/>
              <a:t>g-2 Collaboration Meeting - Kicker Status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2082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s\Visit to Brookhaven July 26-27 2011\Collaboration meeting Nov 18-21 2015 at Fermilab\Photos\IMG_0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0"/>
            <a:ext cx="4191001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9144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68 flanges manufactured </a:t>
            </a:r>
            <a:r>
              <a:rPr lang="en-US" dirty="0" smtClean="0"/>
              <a:t>by Hancock Precision Inc. received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3886200" cy="29146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0946" y="5908256"/>
            <a:ext cx="5304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 to place order for tubes in December</a:t>
            </a:r>
          </a:p>
          <a:p>
            <a:r>
              <a:rPr lang="en-US" dirty="0" smtClean="0"/>
              <a:t>With radii fine tuned to improve impedance match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5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000" dirty="0" smtClean="0"/>
              <a:t>g-2 Proposed Pulse Train (12 Hz mode)</a:t>
            </a:r>
            <a:br>
              <a:rPr lang="en-US" sz="2000" dirty="0" smtClean="0"/>
            </a:br>
            <a:r>
              <a:rPr lang="en-US" sz="2000" dirty="0" smtClean="0"/>
              <a:t>Loss of 1 Nova Pulse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3000" y="4768674"/>
            <a:ext cx="1203704" cy="367444"/>
            <a:chOff x="93000" y="4768674"/>
            <a:chExt cx="1203704" cy="367444"/>
          </a:xfrm>
        </p:grpSpPr>
        <p:sp>
          <p:nvSpPr>
            <p:cNvPr id="36879" name="Text Box 23"/>
            <p:cNvSpPr txBox="1">
              <a:spLocks noChangeArrowheads="1"/>
            </p:cNvSpPr>
            <p:nvPr/>
          </p:nvSpPr>
          <p:spPr bwMode="auto">
            <a:xfrm>
              <a:off x="93000" y="4768674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1</a:t>
              </a:r>
            </a:p>
          </p:txBody>
        </p:sp>
        <p:sp>
          <p:nvSpPr>
            <p:cNvPr id="36880" name="Text Box 24"/>
            <p:cNvSpPr txBox="1">
              <a:spLocks noChangeArrowheads="1"/>
            </p:cNvSpPr>
            <p:nvPr/>
          </p:nvSpPr>
          <p:spPr bwMode="auto">
            <a:xfrm>
              <a:off x="402603" y="476940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2</a:t>
              </a:r>
            </a:p>
          </p:txBody>
        </p:sp>
        <p:sp>
          <p:nvSpPr>
            <p:cNvPr id="36881" name="Text Box 25"/>
            <p:cNvSpPr txBox="1">
              <a:spLocks noChangeArrowheads="1"/>
            </p:cNvSpPr>
            <p:nvPr/>
          </p:nvSpPr>
          <p:spPr bwMode="auto">
            <a:xfrm>
              <a:off x="730469" y="476940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3</a:t>
              </a:r>
            </a:p>
          </p:txBody>
        </p:sp>
        <p:sp>
          <p:nvSpPr>
            <p:cNvPr id="36884" name="Text Box 28"/>
            <p:cNvSpPr txBox="1">
              <a:spLocks noChangeArrowheads="1"/>
            </p:cNvSpPr>
            <p:nvPr/>
          </p:nvSpPr>
          <p:spPr bwMode="auto">
            <a:xfrm>
              <a:off x="985554" y="476867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4</a:t>
              </a:r>
            </a:p>
          </p:txBody>
        </p:sp>
      </p:grpSp>
      <p:sp>
        <p:nvSpPr>
          <p:cNvPr id="36887" name="Line 32"/>
          <p:cNvSpPr>
            <a:spLocks noChangeShapeType="1"/>
          </p:cNvSpPr>
          <p:nvPr/>
        </p:nvSpPr>
        <p:spPr bwMode="auto">
          <a:xfrm>
            <a:off x="2109422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9" name="Text Box 34"/>
          <p:cNvSpPr txBox="1">
            <a:spLocks noChangeArrowheads="1"/>
          </p:cNvSpPr>
          <p:nvPr/>
        </p:nvSpPr>
        <p:spPr bwMode="auto">
          <a:xfrm>
            <a:off x="222275" y="1920611"/>
            <a:ext cx="8066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/>
              <a:t>120 </a:t>
            </a:r>
            <a:r>
              <a:rPr lang="en-US" sz="1200" dirty="0" err="1"/>
              <a:t>nsec</a:t>
            </a:r>
            <a:endParaRPr lang="en-US" sz="1200" dirty="0"/>
          </a:p>
        </p:txBody>
      </p:sp>
      <p:sp>
        <p:nvSpPr>
          <p:cNvPr id="36890" name="Text Box 35"/>
          <p:cNvSpPr txBox="1">
            <a:spLocks noChangeArrowheads="1"/>
          </p:cNvSpPr>
          <p:nvPr/>
        </p:nvSpPr>
        <p:spPr bwMode="auto">
          <a:xfrm>
            <a:off x="1747210" y="2780085"/>
            <a:ext cx="1056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10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6893" name="Line 38"/>
          <p:cNvSpPr>
            <a:spLocks noChangeShapeType="1"/>
          </p:cNvSpPr>
          <p:nvPr/>
        </p:nvSpPr>
        <p:spPr bwMode="auto">
          <a:xfrm>
            <a:off x="134849" y="5557838"/>
            <a:ext cx="8723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4" name="Text Box 39"/>
          <p:cNvSpPr txBox="1">
            <a:spLocks noChangeArrowheads="1"/>
          </p:cNvSpPr>
          <p:nvPr/>
        </p:nvSpPr>
        <p:spPr bwMode="auto">
          <a:xfrm>
            <a:off x="338011" y="5157087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Pulse #</a:t>
            </a:r>
          </a:p>
        </p:txBody>
      </p:sp>
      <p:sp>
        <p:nvSpPr>
          <p:cNvPr id="36895" name="Text Box 40"/>
          <p:cNvSpPr txBox="1">
            <a:spLocks noChangeArrowheads="1"/>
          </p:cNvSpPr>
          <p:nvPr/>
        </p:nvSpPr>
        <p:spPr bwMode="auto">
          <a:xfrm>
            <a:off x="4474229" y="5648243"/>
            <a:ext cx="104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1.33 sec</a:t>
            </a:r>
          </a:p>
        </p:txBody>
      </p:sp>
      <p:sp>
        <p:nvSpPr>
          <p:cNvPr id="36896" name="Text Box 41"/>
          <p:cNvSpPr txBox="1">
            <a:spLocks noChangeArrowheads="1"/>
          </p:cNvSpPr>
          <p:nvPr/>
        </p:nvSpPr>
        <p:spPr bwMode="auto">
          <a:xfrm>
            <a:off x="2109422" y="5638800"/>
            <a:ext cx="24545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MI Nova Cycle </a:t>
            </a:r>
            <a:r>
              <a:rPr lang="en-US" dirty="0"/>
              <a:t>L</a:t>
            </a:r>
            <a:r>
              <a:rPr lang="en-US" dirty="0" smtClean="0"/>
              <a:t>ength</a:t>
            </a:r>
            <a:endParaRPr lang="en-US" dirty="0"/>
          </a:p>
        </p:txBody>
      </p:sp>
      <p:sp>
        <p:nvSpPr>
          <p:cNvPr id="36897" name="Text Box 42"/>
          <p:cNvSpPr txBox="1">
            <a:spLocks noChangeArrowheads="1"/>
          </p:cNvSpPr>
          <p:nvPr/>
        </p:nvSpPr>
        <p:spPr bwMode="auto">
          <a:xfrm>
            <a:off x="1467278" y="2491854"/>
            <a:ext cx="15183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Pulse separation</a:t>
            </a:r>
          </a:p>
        </p:txBody>
      </p:sp>
      <p:sp>
        <p:nvSpPr>
          <p:cNvPr id="36898" name="Text Box 43"/>
          <p:cNvSpPr txBox="1">
            <a:spLocks noChangeArrowheads="1"/>
          </p:cNvSpPr>
          <p:nvPr/>
        </p:nvSpPr>
        <p:spPr bwMode="auto">
          <a:xfrm>
            <a:off x="240077" y="1531144"/>
            <a:ext cx="10791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Bunch length</a:t>
            </a:r>
          </a:p>
          <a:p>
            <a:pPr eaLnBrk="1" hangingPunct="1"/>
            <a:r>
              <a:rPr lang="en-US" sz="1200" dirty="0"/>
              <a:t>of 1 pulse</a:t>
            </a:r>
          </a:p>
        </p:txBody>
      </p:sp>
      <p:sp>
        <p:nvSpPr>
          <p:cNvPr id="36899" name="Line 44"/>
          <p:cNvSpPr>
            <a:spLocks noChangeShapeType="1"/>
          </p:cNvSpPr>
          <p:nvPr/>
        </p:nvSpPr>
        <p:spPr bwMode="auto">
          <a:xfrm flipV="1">
            <a:off x="134849" y="1366838"/>
            <a:ext cx="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0" name="Text Box 45"/>
          <p:cNvSpPr txBox="1">
            <a:spLocks noChangeArrowheads="1"/>
          </p:cNvSpPr>
          <p:nvPr/>
        </p:nvSpPr>
        <p:spPr bwMode="auto">
          <a:xfrm>
            <a:off x="122759" y="1120570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Begin cycle</a:t>
            </a:r>
          </a:p>
        </p:txBody>
      </p:sp>
      <p:sp>
        <p:nvSpPr>
          <p:cNvPr id="36901" name="Line 46"/>
          <p:cNvSpPr>
            <a:spLocks noChangeShapeType="1"/>
          </p:cNvSpPr>
          <p:nvPr/>
        </p:nvSpPr>
        <p:spPr bwMode="auto">
          <a:xfrm flipV="1">
            <a:off x="8910638" y="1447800"/>
            <a:ext cx="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2" name="Text Box 47"/>
          <p:cNvSpPr txBox="1">
            <a:spLocks noChangeArrowheads="1"/>
          </p:cNvSpPr>
          <p:nvPr/>
        </p:nvSpPr>
        <p:spPr bwMode="auto">
          <a:xfrm>
            <a:off x="7707313" y="1120570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End cycle</a:t>
            </a:r>
          </a:p>
        </p:txBody>
      </p:sp>
      <p:sp>
        <p:nvSpPr>
          <p:cNvPr id="36903" name="Text Box 48"/>
          <p:cNvSpPr txBox="1">
            <a:spLocks noChangeArrowheads="1"/>
          </p:cNvSpPr>
          <p:nvPr/>
        </p:nvSpPr>
        <p:spPr bwMode="auto">
          <a:xfrm>
            <a:off x="727424" y="2485381"/>
            <a:ext cx="7024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100Hz</a:t>
            </a:r>
          </a:p>
        </p:txBody>
      </p:sp>
      <p:sp>
        <p:nvSpPr>
          <p:cNvPr id="36904" name="Line 38"/>
          <p:cNvSpPr>
            <a:spLocks noChangeShapeType="1"/>
          </p:cNvSpPr>
          <p:nvPr/>
        </p:nvSpPr>
        <p:spPr bwMode="auto">
          <a:xfrm>
            <a:off x="6410464" y="3886200"/>
            <a:ext cx="2448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35" name="Straight Connector 334"/>
          <p:cNvCxnSpPr/>
          <p:nvPr/>
        </p:nvCxnSpPr>
        <p:spPr>
          <a:xfrm>
            <a:off x="2483902" y="4643927"/>
            <a:ext cx="1697433" cy="42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4495800" y="4649509"/>
            <a:ext cx="43045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6121914" y="4651246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TextBox 332"/>
          <p:cNvSpPr txBox="1"/>
          <p:nvPr/>
        </p:nvSpPr>
        <p:spPr>
          <a:xfrm>
            <a:off x="6781800" y="335863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990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41" name="Line 32"/>
          <p:cNvSpPr>
            <a:spLocks noChangeShapeType="1"/>
          </p:cNvSpPr>
          <p:nvPr/>
        </p:nvSpPr>
        <p:spPr bwMode="auto">
          <a:xfrm>
            <a:off x="2400472" y="3931519"/>
            <a:ext cx="179458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" name="TextBox 333"/>
          <p:cNvSpPr txBox="1"/>
          <p:nvPr/>
        </p:nvSpPr>
        <p:spPr>
          <a:xfrm>
            <a:off x="2534730" y="337186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38" name="TextBox 337"/>
          <p:cNvSpPr txBox="1"/>
          <p:nvPr/>
        </p:nvSpPr>
        <p:spPr>
          <a:xfrm>
            <a:off x="7205969" y="4306431"/>
            <a:ext cx="31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</a:p>
          <a:p>
            <a:r>
              <a:rPr lang="en-US" dirty="0"/>
              <a:t>~</a:t>
            </a:r>
          </a:p>
        </p:txBody>
      </p:sp>
      <p:cxnSp>
        <p:nvCxnSpPr>
          <p:cNvPr id="345" name="Straight Connector 344"/>
          <p:cNvCxnSpPr/>
          <p:nvPr/>
        </p:nvCxnSpPr>
        <p:spPr>
          <a:xfrm>
            <a:off x="7525286" y="4651425"/>
            <a:ext cx="13332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313500" y="4766055"/>
            <a:ext cx="1201100" cy="369332"/>
            <a:chOff x="1711823" y="4766055"/>
            <a:chExt cx="1201100" cy="369332"/>
          </a:xfrm>
        </p:grpSpPr>
        <p:sp>
          <p:nvSpPr>
            <p:cNvPr id="36885" name="Text Box 29"/>
            <p:cNvSpPr txBox="1">
              <a:spLocks noChangeArrowheads="1"/>
            </p:cNvSpPr>
            <p:nvPr/>
          </p:nvSpPr>
          <p:spPr bwMode="auto">
            <a:xfrm>
              <a:off x="1711823" y="476605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smtClean="0"/>
                <a:t>5</a:t>
              </a: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2011010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2309139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</a:t>
              </a:r>
              <a:endParaRPr lang="en-US" dirty="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2600017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38600" y="4800600"/>
            <a:ext cx="1309577" cy="372682"/>
            <a:chOff x="3311357" y="4766055"/>
            <a:chExt cx="1309577" cy="372682"/>
          </a:xfrm>
        </p:grpSpPr>
        <p:sp>
          <p:nvSpPr>
            <p:cNvPr id="348" name="TextBox 347"/>
            <p:cNvSpPr txBox="1"/>
            <p:nvPr/>
          </p:nvSpPr>
          <p:spPr>
            <a:xfrm>
              <a:off x="3311357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</a:t>
              </a:r>
              <a:endParaRPr lang="en-US" dirty="0"/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3537537" y="476867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3911897" y="4769405"/>
              <a:ext cx="424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11</a:t>
              </a:r>
              <a:endParaRPr lang="en-US" dirty="0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4179788" y="476867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22493" y="2733600"/>
            <a:ext cx="2417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Lens pulse length  400 µsec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0826" y="3244049"/>
            <a:ext cx="2363774" cy="1404151"/>
            <a:chOff x="150826" y="3244049"/>
            <a:chExt cx="2363774" cy="1404151"/>
          </a:xfrm>
        </p:grpSpPr>
        <p:grpSp>
          <p:nvGrpSpPr>
            <p:cNvPr id="7" name="Group 6"/>
            <p:cNvGrpSpPr/>
            <p:nvPr/>
          </p:nvGrpSpPr>
          <p:grpSpPr>
            <a:xfrm>
              <a:off x="1314730" y="3245063"/>
              <a:ext cx="1199870" cy="1403137"/>
              <a:chOff x="1314730" y="3200400"/>
              <a:chExt cx="1199870" cy="140313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20980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261" name="Straight Connector 260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/>
              <p:cNvGrpSpPr/>
              <p:nvPr/>
            </p:nvGrpSpPr>
            <p:grpSpPr>
              <a:xfrm>
                <a:off x="192166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52" name="Straight Connector 15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/>
              <p:cNvGrpSpPr/>
              <p:nvPr/>
            </p:nvGrpSpPr>
            <p:grpSpPr>
              <a:xfrm>
                <a:off x="1620431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58" name="Straight Connector 157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131473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64" name="Straight Connector 163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7" name="Group 176"/>
            <p:cNvGrpSpPr/>
            <p:nvPr/>
          </p:nvGrpSpPr>
          <p:grpSpPr>
            <a:xfrm>
              <a:off x="150826" y="3244049"/>
              <a:ext cx="1199870" cy="1403137"/>
              <a:chOff x="1314730" y="3200400"/>
              <a:chExt cx="1199870" cy="1403137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220980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/>
            </p:nvGrpSpPr>
            <p:grpSpPr>
              <a:xfrm>
                <a:off x="192166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92" name="Straight Connector 19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/>
            </p:nvGrpSpPr>
            <p:grpSpPr>
              <a:xfrm>
                <a:off x="1620431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87" name="Straight Connector 186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>
                <a:off x="131473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7" name="Group 206"/>
          <p:cNvGrpSpPr/>
          <p:nvPr/>
        </p:nvGrpSpPr>
        <p:grpSpPr>
          <a:xfrm>
            <a:off x="5277130" y="3245063"/>
            <a:ext cx="1199870" cy="1403137"/>
            <a:chOff x="1314730" y="3200400"/>
            <a:chExt cx="1199870" cy="1403137"/>
          </a:xfrm>
        </p:grpSpPr>
        <p:grpSp>
          <p:nvGrpSpPr>
            <p:cNvPr id="208" name="Group 207"/>
            <p:cNvGrpSpPr/>
            <p:nvPr/>
          </p:nvGrpSpPr>
          <p:grpSpPr>
            <a:xfrm>
              <a:off x="220980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27" name="Straight Connector 226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" name="Group 208"/>
            <p:cNvGrpSpPr/>
            <p:nvPr/>
          </p:nvGrpSpPr>
          <p:grpSpPr>
            <a:xfrm>
              <a:off x="192166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22" name="Straight Connector 221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up 209"/>
            <p:cNvGrpSpPr/>
            <p:nvPr/>
          </p:nvGrpSpPr>
          <p:grpSpPr>
            <a:xfrm>
              <a:off x="1620431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17" name="Straight Connector 216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" name="Group 210"/>
            <p:cNvGrpSpPr/>
            <p:nvPr/>
          </p:nvGrpSpPr>
          <p:grpSpPr>
            <a:xfrm>
              <a:off x="131473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12" name="Straight Connector 211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Group 119"/>
          <p:cNvGrpSpPr/>
          <p:nvPr/>
        </p:nvGrpSpPr>
        <p:grpSpPr>
          <a:xfrm>
            <a:off x="4114800" y="3245063"/>
            <a:ext cx="1199870" cy="1403137"/>
            <a:chOff x="1314730" y="3200400"/>
            <a:chExt cx="1199870" cy="1403137"/>
          </a:xfrm>
        </p:grpSpPr>
        <p:grpSp>
          <p:nvGrpSpPr>
            <p:cNvPr id="121" name="Group 120"/>
            <p:cNvGrpSpPr/>
            <p:nvPr/>
          </p:nvGrpSpPr>
          <p:grpSpPr>
            <a:xfrm>
              <a:off x="220980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/>
            <p:cNvGrpSpPr/>
            <p:nvPr/>
          </p:nvGrpSpPr>
          <p:grpSpPr>
            <a:xfrm>
              <a:off x="192166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/>
            <p:cNvGrpSpPr/>
            <p:nvPr/>
          </p:nvGrpSpPr>
          <p:grpSpPr>
            <a:xfrm>
              <a:off x="1620431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/>
            <p:cNvGrpSpPr/>
            <p:nvPr/>
          </p:nvGrpSpPr>
          <p:grpSpPr>
            <a:xfrm>
              <a:off x="131473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6" name="Group 145"/>
          <p:cNvGrpSpPr/>
          <p:nvPr/>
        </p:nvGrpSpPr>
        <p:grpSpPr>
          <a:xfrm>
            <a:off x="5248629" y="4808918"/>
            <a:ext cx="1456971" cy="372682"/>
            <a:chOff x="4858104" y="4766055"/>
            <a:chExt cx="1456971" cy="372682"/>
          </a:xfrm>
        </p:grpSpPr>
        <p:sp>
          <p:nvSpPr>
            <p:cNvPr id="147" name="Text Box 30"/>
            <p:cNvSpPr txBox="1">
              <a:spLocks noChangeArrowheads="1"/>
            </p:cNvSpPr>
            <p:nvPr/>
          </p:nvSpPr>
          <p:spPr bwMode="auto">
            <a:xfrm>
              <a:off x="5876925" y="4766055"/>
              <a:ext cx="438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16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858104" y="476605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13</a:t>
              </a:r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213566" y="476605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14</a:t>
              </a:r>
              <a:endParaRPr lang="en-US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505923" y="476940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</p:grpSp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68"/>
          <a:stretch/>
        </p:blipFill>
        <p:spPr>
          <a:xfrm>
            <a:off x="2506159" y="1070880"/>
            <a:ext cx="2470654" cy="753840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0" r="15248"/>
          <a:stretch/>
        </p:blipFill>
        <p:spPr>
          <a:xfrm>
            <a:off x="5768429" y="1070880"/>
            <a:ext cx="840861" cy="75384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4" r="15135"/>
          <a:stretch/>
        </p:blipFill>
        <p:spPr>
          <a:xfrm>
            <a:off x="4731656" y="1070880"/>
            <a:ext cx="1047460" cy="753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6893" y="1738893"/>
            <a:ext cx="13917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11 / 20 Nova Cycles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228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05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transformer and shorted kicker</a:t>
            </a:r>
            <a:endParaRPr lang="en-US" dirty="0"/>
          </a:p>
        </p:txBody>
      </p:sp>
      <p:pic>
        <p:nvPicPr>
          <p:cNvPr id="4" name="Content Placeholder 3" descr="DSC0128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8" b="1350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62000" y="65690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88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12.5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err="1" smtClean="0">
                <a:latin typeface="+mn-lt"/>
                <a:cs typeface="Symbol" charset="2"/>
              </a:rPr>
              <a:t>Blumlein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079500"/>
            <a:ext cx="4927600" cy="468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7866" y="1143000"/>
            <a:ext cx="209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35cm kicker plates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5943600"/>
            <a:ext cx="5893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Oscillations at the tail triggered by impedance mismatch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63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95350"/>
            <a:ext cx="63150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573325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Pearson 3212;   50 kV;  4kA;  12 Hz,  Full length Kicker ≈127 cm (50”)</a:t>
            </a:r>
          </a:p>
          <a:p>
            <a:pPr algn="ctr"/>
            <a:r>
              <a:rPr lang="en-US" dirty="0" smtClean="0"/>
              <a:t>The tail is generated by impedance mismatch? 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38200" y="65690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8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152400"/>
            <a:ext cx="300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Pulse characteristics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524000"/>
            <a:ext cx="80439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Broader flat top can be obtained with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Longer </a:t>
            </a:r>
            <a:r>
              <a:rPr lang="en-US" dirty="0" err="1" smtClean="0"/>
              <a:t>Blumlein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Shorter kickers (and additional kickers to achieve integrated kick)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Fine tuning of </a:t>
            </a:r>
            <a:r>
              <a:rPr lang="en-US" dirty="0" err="1" smtClean="0"/>
              <a:t>thyratron</a:t>
            </a:r>
            <a:r>
              <a:rPr lang="en-US" dirty="0" smtClean="0"/>
              <a:t> gas pressure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Compensation of mismatched lengths of </a:t>
            </a:r>
            <a:r>
              <a:rPr lang="en-US" dirty="0" err="1" smtClean="0"/>
              <a:t>Blumlein</a:t>
            </a:r>
            <a:r>
              <a:rPr lang="en-US" dirty="0" smtClean="0"/>
              <a:t> transmission lines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Tail can be reduced with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Better matching of </a:t>
            </a:r>
            <a:r>
              <a:rPr lang="en-US" dirty="0" err="1" smtClean="0"/>
              <a:t>blumlein</a:t>
            </a:r>
            <a:r>
              <a:rPr lang="en-US" dirty="0"/>
              <a:t>,</a:t>
            </a:r>
            <a:r>
              <a:rPr lang="en-US" dirty="0" smtClean="0"/>
              <a:t> cables, and load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Kilovac</a:t>
            </a:r>
            <a:r>
              <a:rPr lang="en-US" dirty="0" smtClean="0"/>
              <a:t> switch to eliminate bleed through of charging transformer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i="1" dirty="0" smtClean="0"/>
              <a:t>Temporal non-uniformity of kicker pulse can introduce early to late systematic</a:t>
            </a:r>
          </a:p>
          <a:p>
            <a:r>
              <a:rPr lang="en-US" i="1" dirty="0"/>
              <a:t> </a:t>
            </a:r>
            <a:r>
              <a:rPr lang="en-US" i="1" dirty="0" smtClean="0"/>
              <a:t>   (</a:t>
            </a:r>
            <a:r>
              <a:rPr lang="en-US" i="1" dirty="0" err="1" smtClean="0"/>
              <a:t>SeungCheon</a:t>
            </a:r>
            <a:r>
              <a:rPr lang="en-US" i="1" dirty="0" smtClean="0"/>
              <a:t> Kim – Wednesday talk)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0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lumlein-mo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85800"/>
            <a:ext cx="8480425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2400"/>
            <a:ext cx="539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Blumlein</a:t>
            </a:r>
            <a:r>
              <a:rPr lang="en-US" sz="2800" dirty="0" smtClean="0"/>
              <a:t> Pulse Forming Network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199382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Blumlein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voltage at load is equal to charging voltage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Base of switch (</a:t>
            </a:r>
            <a:r>
              <a:rPr lang="en-US" sz="1600" dirty="0" err="1" smtClean="0"/>
              <a:t>thyratron</a:t>
            </a:r>
            <a:r>
              <a:rPr lang="en-US" sz="1600" dirty="0" smtClean="0"/>
              <a:t>) at ground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</p:txBody>
      </p:sp>
      <p:pic>
        <p:nvPicPr>
          <p:cNvPr id="13" name="Blumlein_transmission_line_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3124200"/>
            <a:ext cx="4399176" cy="3083242"/>
          </a:xfrm>
          <a:prstGeom prst="rect">
            <a:avLst/>
          </a:prstGeom>
        </p:spPr>
      </p:pic>
      <p:pic>
        <p:nvPicPr>
          <p:cNvPr id="4" name="Charge_line_animation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6248" y="3352800"/>
            <a:ext cx="3751751" cy="2489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03383" y="2262426"/>
            <a:ext cx="37882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Simple transmission line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voltage at load is ½ charging voltage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Base of switch floats</a:t>
            </a:r>
            <a:endParaRPr lang="en-US" sz="16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867400"/>
            <a:ext cx="2612091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length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9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4525963"/>
          </a:xfrm>
        </p:spPr>
        <p:txBody>
          <a:bodyPr/>
          <a:lstStyle/>
          <a:p>
            <a:r>
              <a:rPr lang="en-US" dirty="0" smtClean="0"/>
              <a:t>Curved kicker plates efficiently convert current to B-field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Effect of field non-uniformity on capture efficiency is negligible</a:t>
            </a:r>
          </a:p>
          <a:p>
            <a:r>
              <a:rPr lang="en-US" dirty="0" smtClean="0"/>
              <a:t>12.5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err="1" smtClean="0">
                <a:cs typeface="Symbol" charset="2"/>
              </a:rPr>
              <a:t>Blumlein</a:t>
            </a:r>
            <a:r>
              <a:rPr lang="en-US" dirty="0" smtClean="0">
                <a:cs typeface="Symbol" charset="2"/>
              </a:rPr>
              <a:t> coupled to 127 cm plates generates pulse:</a:t>
            </a:r>
          </a:p>
          <a:p>
            <a:pPr lvl="1"/>
            <a:r>
              <a:rPr lang="en-US" dirty="0" smtClean="0">
                <a:cs typeface="Symbol" charset="2"/>
              </a:rPr>
              <a:t>150ns full width/half height</a:t>
            </a:r>
          </a:p>
          <a:p>
            <a:pPr lvl="1"/>
            <a:r>
              <a:rPr lang="en-US" dirty="0" smtClean="0">
                <a:cs typeface="Symbol" charset="2"/>
              </a:rPr>
              <a:t>5.6kA peak current</a:t>
            </a:r>
          </a:p>
          <a:p>
            <a:pPr lvl="1"/>
            <a:r>
              <a:rPr lang="en-US" dirty="0" smtClean="0">
                <a:cs typeface="Symbol" charset="2"/>
              </a:rPr>
              <a:t>364 gauss peak field</a:t>
            </a:r>
          </a:p>
          <a:p>
            <a:pPr lvl="1"/>
            <a:r>
              <a:rPr lang="en-US" dirty="0" smtClean="0">
                <a:cs typeface="Symbol" charset="2"/>
              </a:rPr>
              <a:t>1.39 </a:t>
            </a:r>
            <a:r>
              <a:rPr lang="en-US" dirty="0" err="1" smtClean="0">
                <a:cs typeface="Symbol" charset="2"/>
              </a:rPr>
              <a:t>kG</a:t>
            </a:r>
            <a:r>
              <a:rPr lang="en-US" dirty="0" smtClean="0">
                <a:cs typeface="Symbol" charset="2"/>
              </a:rPr>
              <a:t>-m  (with 3 127cm kickers)</a:t>
            </a:r>
          </a:p>
          <a:p>
            <a:pPr marL="457200" lvl="1" indent="0">
              <a:buNone/>
            </a:pPr>
            <a:r>
              <a:rPr lang="en-US" dirty="0" smtClean="0">
                <a:cs typeface="Symbol" charset="2"/>
              </a:rPr>
              <a:t>And 100 Hz repetition rate</a:t>
            </a:r>
          </a:p>
          <a:p>
            <a:pPr marL="457200" lvl="1" indent="0">
              <a:buNone/>
            </a:pPr>
            <a:endParaRPr lang="en-US" dirty="0">
              <a:cs typeface="Symbol" charset="2"/>
            </a:endParaRPr>
          </a:p>
          <a:p>
            <a:pPr marL="457200" lvl="1" indent="0">
              <a:buNone/>
            </a:pPr>
            <a:r>
              <a:rPr lang="en-US" dirty="0" smtClean="0">
                <a:cs typeface="Symbol" charset="2"/>
              </a:rPr>
              <a:t>Fewer than 17% of available </a:t>
            </a:r>
            <a:r>
              <a:rPr lang="en-US" dirty="0" err="1" smtClean="0">
                <a:cs typeface="Symbol" charset="2"/>
              </a:rPr>
              <a:t>muons</a:t>
            </a:r>
            <a:r>
              <a:rPr lang="en-US" dirty="0" smtClean="0">
                <a:cs typeface="Symbol" charset="2"/>
              </a:rPr>
              <a:t> are lost due to </a:t>
            </a:r>
          </a:p>
          <a:p>
            <a:pPr lvl="1"/>
            <a:r>
              <a:rPr lang="en-US" dirty="0" smtClean="0">
                <a:cs typeface="Symbol" charset="2"/>
              </a:rPr>
              <a:t>finite rise and fall </a:t>
            </a:r>
          </a:p>
          <a:p>
            <a:pPr lvl="1"/>
            <a:r>
              <a:rPr lang="en-US" dirty="0" smtClean="0">
                <a:cs typeface="Symbol" charset="2"/>
              </a:rPr>
              <a:t>Tail</a:t>
            </a:r>
          </a:p>
          <a:p>
            <a:pPr marL="457200" lvl="1" indent="0">
              <a:buNone/>
            </a:pPr>
            <a:r>
              <a:rPr lang="en-US" dirty="0" smtClean="0">
                <a:cs typeface="Symbol" charset="2"/>
              </a:rPr>
              <a:t>Anticipate sharper rise and fall and reduced tail with further refinement</a:t>
            </a:r>
          </a:p>
          <a:p>
            <a:pPr lvl="1"/>
            <a:endParaRPr lang="en-US" dirty="0" smtClean="0">
              <a:cs typeface="Symbol" charset="2"/>
            </a:endParaRPr>
          </a:p>
          <a:p>
            <a:pPr lvl="1"/>
            <a:endParaRPr lang="en-US" dirty="0" smtClean="0">
              <a:cs typeface="Symbol" charset="2"/>
            </a:endParaRPr>
          </a:p>
          <a:p>
            <a:pPr lvl="1"/>
            <a:endParaRPr lang="en-US" dirty="0" smtClean="0">
              <a:cs typeface="Symbol" charset="2"/>
            </a:endParaRPr>
          </a:p>
          <a:p>
            <a:pPr lvl="1"/>
            <a:endParaRPr lang="en-US" dirty="0" smtClean="0">
              <a:cs typeface="Symbol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24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CBO amplitude and </a:t>
            </a:r>
            <a:r>
              <a:rPr lang="en-US" dirty="0" err="1" smtClean="0"/>
              <a:t>Muon</a:t>
            </a:r>
            <a:r>
              <a:rPr lang="en-US" dirty="0" smtClean="0"/>
              <a:t> capture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562600" y="2895600"/>
            <a:ext cx="2514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cap_vs_kick_compa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812174"/>
            <a:ext cx="4754880" cy="3674226"/>
          </a:xfrm>
          <a:prstGeom prst="rect">
            <a:avLst/>
          </a:prstGeom>
        </p:spPr>
      </p:pic>
      <p:pic>
        <p:nvPicPr>
          <p:cNvPr id="9" name="Picture 8" descr="cboamp_vs_kick_compa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88" y="1818409"/>
            <a:ext cx="4746812" cy="3667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51448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Efficiency of </a:t>
            </a:r>
            <a:r>
              <a:rPr lang="en-US" dirty="0" err="1" smtClean="0"/>
              <a:t>muon</a:t>
            </a:r>
            <a:r>
              <a:rPr lang="en-US" dirty="0" smtClean="0"/>
              <a:t> capture versus kicker B-field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0" y="5068669"/>
            <a:ext cx="384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CBO amplitude of stored </a:t>
            </a:r>
            <a:r>
              <a:rPr lang="en-US" dirty="0" err="1" smtClean="0"/>
              <a:t>muons</a:t>
            </a:r>
            <a:r>
              <a:rPr lang="en-US" dirty="0" smtClean="0"/>
              <a:t> versus kicker B-field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12954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of </a:t>
            </a:r>
            <a:r>
              <a:rPr lang="en-US" dirty="0" err="1" smtClean="0"/>
              <a:t>muon</a:t>
            </a:r>
            <a:r>
              <a:rPr lang="en-US" dirty="0" smtClean="0"/>
              <a:t> capture and amplitude of CBO of stored </a:t>
            </a:r>
            <a:r>
              <a:rPr lang="en-US" dirty="0" err="1" smtClean="0"/>
              <a:t>muons</a:t>
            </a:r>
            <a:r>
              <a:rPr lang="en-US" dirty="0" smtClean="0"/>
              <a:t> for </a:t>
            </a:r>
          </a:p>
          <a:p>
            <a:r>
              <a:rPr lang="en-US" dirty="0" smtClean="0"/>
              <a:t>E821 kicker B-field and current pulse and E989 field and pulse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78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t="16601" r="20086" b="-1290"/>
          <a:stretch/>
        </p:blipFill>
        <p:spPr>
          <a:xfrm>
            <a:off x="323529" y="1124745"/>
            <a:ext cx="3791048" cy="374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4941168"/>
            <a:ext cx="427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Moment of thyratron triggering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1988840"/>
            <a:ext cx="303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primary windings</a:t>
            </a:r>
          </a:p>
          <a:p>
            <a:r>
              <a:rPr lang="en-US" dirty="0" smtClean="0"/>
              <a:t>(Power Designs CVT-1A)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1196752"/>
            <a:ext cx="427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Voltage applied to Blumlein</a:t>
            </a:r>
          </a:p>
          <a:p>
            <a:r>
              <a:rPr lang="en-US" dirty="0" smtClean="0"/>
              <a:t>(Voltage at secondary windings)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91880" y="3861048"/>
            <a:ext cx="72008" cy="122413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>
            <a:off x="2963528" y="1519918"/>
            <a:ext cx="1752488" cy="46892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915816" y="2348880"/>
            <a:ext cx="2111040" cy="9268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90600" y="6569075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6466" r="2121" b="11622"/>
          <a:stretch/>
        </p:blipFill>
        <p:spPr>
          <a:xfrm>
            <a:off x="4716016" y="3140968"/>
            <a:ext cx="3891631" cy="307322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148064" y="2636912"/>
            <a:ext cx="936104" cy="8640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03648" y="56612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secondary windings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508376" y="5085184"/>
            <a:ext cx="1719808" cy="6564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44280" y="4581128"/>
            <a:ext cx="3159968" cy="6564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5576" y="69269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Charging transformer characteristics contributing to signal after main pulse?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12760" y="130940"/>
            <a:ext cx="2454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Charging circuit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73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55"/>
            <a:ext cx="8229600" cy="1143000"/>
          </a:xfrm>
        </p:spPr>
        <p:txBody>
          <a:bodyPr/>
          <a:lstStyle/>
          <a:p>
            <a:r>
              <a:rPr lang="en-US" dirty="0" smtClean="0"/>
              <a:t>Current Generator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12.5 </a:t>
            </a:r>
            <a:r>
              <a:rPr lang="en-US" sz="2800" dirty="0" err="1"/>
              <a:t>Ω</a:t>
            </a:r>
            <a:r>
              <a:rPr lang="en-US" sz="2800" dirty="0" smtClean="0"/>
              <a:t> </a:t>
            </a:r>
            <a:r>
              <a:rPr lang="en-US" sz="2800" dirty="0" err="1" smtClean="0"/>
              <a:t>Blumlein</a:t>
            </a:r>
            <a:r>
              <a:rPr lang="en-US" sz="2800" dirty="0" smtClean="0"/>
              <a:t> </a:t>
            </a:r>
            <a:r>
              <a:rPr lang="en-US" sz="2800" dirty="0" err="1" smtClean="0"/>
              <a:t>triaxial</a:t>
            </a:r>
            <a:r>
              <a:rPr lang="en-US" sz="2800" dirty="0" smtClean="0"/>
              <a:t> transmission line</a:t>
            </a:r>
          </a:p>
          <a:p>
            <a:r>
              <a:rPr lang="en-US" sz="2800" dirty="0" smtClean="0"/>
              <a:t>Assembled from 6 – 60 inch sections (20 ns/section)    (</a:t>
            </a:r>
            <a:r>
              <a:rPr lang="en-US" sz="2800" dirty="0"/>
              <a:t>30 </a:t>
            </a:r>
            <a:r>
              <a:rPr lang="en-US" sz="2800" dirty="0" err="1"/>
              <a:t>ft</a:t>
            </a:r>
            <a:r>
              <a:rPr lang="en-US" sz="2800" dirty="0"/>
              <a:t> long) </a:t>
            </a:r>
            <a:endParaRPr lang="en-US" sz="2800" dirty="0" smtClean="0"/>
          </a:p>
          <a:p>
            <a:r>
              <a:rPr lang="en-US" sz="2800" dirty="0" smtClean="0"/>
              <a:t>Filled with Castor oil, </a:t>
            </a:r>
            <a:r>
              <a:rPr lang="en-US" sz="2800" dirty="0" err="1"/>
              <a:t>ε</a:t>
            </a:r>
            <a:r>
              <a:rPr lang="en-US" sz="2800" dirty="0" smtClean="0"/>
              <a:t>=4.7, (pulse length </a:t>
            </a:r>
            <a:r>
              <a:rPr lang="en-US" sz="2800" dirty="0" err="1" smtClean="0"/>
              <a:t>τ</a:t>
            </a:r>
            <a:r>
              <a:rPr lang="en-US" sz="2800" dirty="0" smtClean="0"/>
              <a:t> α √</a:t>
            </a:r>
            <a:r>
              <a:rPr lang="en-US" sz="2800" dirty="0" err="1" smtClean="0"/>
              <a:t>ε</a:t>
            </a:r>
            <a:r>
              <a:rPr lang="en-US" sz="2800" dirty="0" smtClean="0"/>
              <a:t>) </a:t>
            </a:r>
            <a:r>
              <a:rPr lang="en-US" sz="2800" i="1" dirty="0" smtClean="0"/>
              <a:t>(as compared to Corning 561 silicon oil, </a:t>
            </a:r>
            <a:r>
              <a:rPr lang="en-US" sz="2800" i="1" dirty="0" err="1" smtClean="0"/>
              <a:t>ε</a:t>
            </a:r>
            <a:r>
              <a:rPr lang="en-US" sz="2800" i="1" dirty="0" smtClean="0"/>
              <a:t>=2.7)</a:t>
            </a:r>
          </a:p>
          <a:p>
            <a:r>
              <a:rPr lang="en-US" sz="2800" dirty="0" smtClean="0"/>
              <a:t>Concentric tubes are separated with </a:t>
            </a:r>
            <a:r>
              <a:rPr lang="en-US" sz="2800" dirty="0" err="1" smtClean="0"/>
              <a:t>teflon</a:t>
            </a:r>
            <a:r>
              <a:rPr lang="en-US" sz="2800" dirty="0" smtClean="0"/>
              <a:t> standoffs (we plan to replace with </a:t>
            </a:r>
            <a:r>
              <a:rPr lang="en-US" sz="2800" dirty="0" err="1" smtClean="0"/>
              <a:t>macor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Two grid(fast) </a:t>
            </a:r>
            <a:r>
              <a:rPr lang="en-US" sz="2800" dirty="0" err="1"/>
              <a:t>t</a:t>
            </a:r>
            <a:r>
              <a:rPr lang="en-US" sz="2800" dirty="0" err="1" smtClean="0"/>
              <a:t>hyratron</a:t>
            </a:r>
            <a:r>
              <a:rPr lang="en-US" sz="2800" dirty="0" smtClean="0"/>
              <a:t> – rated for up 70kV – 15kA     (7.5 kA in load)</a:t>
            </a:r>
          </a:p>
          <a:p>
            <a:r>
              <a:rPr lang="en-US" sz="2800" dirty="0" smtClean="0"/>
              <a:t>Coupled via 4 parallel 50Ω coaxial cables and resistors (12.5 </a:t>
            </a:r>
            <a:r>
              <a:rPr lang="en-US" sz="2800" dirty="0" err="1" smtClean="0"/>
              <a:t>Ω</a:t>
            </a:r>
            <a:r>
              <a:rPr lang="en-US" sz="2800" dirty="0" smtClean="0"/>
              <a:t> equivalent)  to the kicker magnet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" r="9904"/>
          <a:stretch/>
        </p:blipFill>
        <p:spPr>
          <a:xfrm>
            <a:off x="838200" y="685800"/>
            <a:ext cx="7250724" cy="50674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58674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cage for kicker plates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56588" y="272165"/>
            <a:ext cx="305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Cage – Plates - Rails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5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798015"/>
            <a:ext cx="5191666" cy="3585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88024" y="2636912"/>
            <a:ext cx="1656184" cy="18722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6672"/>
            <a:ext cx="4928748" cy="413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1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Rise/fall and 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Kicker inductance limits rise and fall</a:t>
            </a:r>
          </a:p>
          <a:p>
            <a:pPr lvl="1"/>
            <a:r>
              <a:rPr lang="en-US" dirty="0" smtClean="0"/>
              <a:t>Inductance proportional to length</a:t>
            </a:r>
          </a:p>
          <a:p>
            <a:pPr lvl="1"/>
            <a:r>
              <a:rPr lang="en-US" dirty="0" smtClean="0"/>
              <a:t>E821 -  3 X 1.7m long magnets </a:t>
            </a:r>
          </a:p>
          <a:p>
            <a:pPr lvl="1"/>
            <a:r>
              <a:rPr lang="en-US" dirty="0" smtClean="0"/>
              <a:t>Requisite 1114 </a:t>
            </a:r>
            <a:r>
              <a:rPr lang="en-US" dirty="0" err="1" smtClean="0"/>
              <a:t>kG</a:t>
            </a:r>
            <a:r>
              <a:rPr lang="en-US" dirty="0" smtClean="0"/>
              <a:t>-m is realized with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3 X 1.27 m kickers at 4.5 kA  (56kV)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(</a:t>
            </a:r>
            <a:r>
              <a:rPr lang="en-US" i="1" dirty="0" smtClean="0"/>
              <a:t>leaving 1.2 m of the kicker chambers is unoccupied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Faster rise and fall can be achieved by further reducing kicker length and adding additional units to maintain integrated field (access into vacuum chamber?)</a:t>
            </a:r>
          </a:p>
          <a:p>
            <a:r>
              <a:rPr lang="en-US" dirty="0" smtClean="0"/>
              <a:t>Width can be increased by adding sections to </a:t>
            </a:r>
            <a:r>
              <a:rPr lang="en-US" dirty="0" err="1" smtClean="0"/>
              <a:t>Blumlein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2800" dirty="0" smtClean="0"/>
              <a:t>      (space ?)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167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30 </a:t>
            </a:r>
            <a:r>
              <a:rPr lang="en-US" sz="2800" dirty="0" err="1" smtClean="0"/>
              <a:t>ft</a:t>
            </a:r>
            <a:r>
              <a:rPr lang="en-US" sz="2800" dirty="0" smtClean="0"/>
              <a:t> 12.5 </a:t>
            </a:r>
            <a:r>
              <a:rPr lang="en-US" sz="2800" dirty="0" err="1" smtClean="0"/>
              <a:t>Ω</a:t>
            </a:r>
            <a:r>
              <a:rPr lang="en-US" sz="2800" dirty="0" smtClean="0"/>
              <a:t> </a:t>
            </a:r>
            <a:r>
              <a:rPr lang="en-US" sz="2800" dirty="0" err="1" smtClean="0"/>
              <a:t>Blumlein</a:t>
            </a:r>
            <a:r>
              <a:rPr lang="en-US" sz="2800" dirty="0" smtClean="0"/>
              <a:t> tested</a:t>
            </a:r>
          </a:p>
          <a:p>
            <a:pPr lvl="1"/>
            <a:r>
              <a:rPr lang="en-US" sz="2400" dirty="0" smtClean="0"/>
              <a:t>To 4kA (50kV) into 1.27m long kicker (briefly at 12 Hz)</a:t>
            </a:r>
          </a:p>
          <a:p>
            <a:pPr lvl="1"/>
            <a:r>
              <a:rPr lang="en-US" sz="2400" dirty="0"/>
              <a:t>T</a:t>
            </a:r>
            <a:r>
              <a:rPr lang="en-US" sz="2400" dirty="0" smtClean="0"/>
              <a:t>o 70kV with shorter kicker</a:t>
            </a:r>
          </a:p>
          <a:p>
            <a:r>
              <a:rPr lang="en-US" sz="2800" dirty="0" smtClean="0"/>
              <a:t>Impedance transformer to improve match designed</a:t>
            </a:r>
          </a:p>
          <a:p>
            <a:r>
              <a:rPr lang="en-US" sz="2800" dirty="0" smtClean="0"/>
              <a:t>Charging circuit contribution to tail under investigation</a:t>
            </a:r>
          </a:p>
          <a:p>
            <a:r>
              <a:rPr lang="en-US" sz="2800" dirty="0" smtClean="0"/>
              <a:t>Kicker pulse </a:t>
            </a:r>
          </a:p>
          <a:p>
            <a:pPr lvl="1"/>
            <a:r>
              <a:rPr lang="en-US" sz="2400" dirty="0" smtClean="0"/>
              <a:t>Sufficient amplitude with 1.27m kicker but slow rise and fall limit width at full field</a:t>
            </a:r>
          </a:p>
          <a:p>
            <a:pPr lvl="1"/>
            <a:r>
              <a:rPr lang="en-US" sz="2400" dirty="0" smtClean="0"/>
              <a:t>Solution: Longer </a:t>
            </a:r>
            <a:r>
              <a:rPr lang="en-US" sz="2400" dirty="0" err="1" smtClean="0"/>
              <a:t>Blumlein</a:t>
            </a:r>
            <a:r>
              <a:rPr lang="en-US" sz="2400" dirty="0" smtClean="0"/>
              <a:t> and/</a:t>
            </a:r>
            <a:r>
              <a:rPr lang="en-US" sz="2400" smtClean="0"/>
              <a:t>or additional </a:t>
            </a:r>
            <a:r>
              <a:rPr lang="en-US" sz="2400" dirty="0" smtClean="0"/>
              <a:t>shorter kickers  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017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556792"/>
            <a:ext cx="4929527" cy="446707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55" y="836712"/>
            <a:ext cx="4765885" cy="32587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52120" y="1556792"/>
            <a:ext cx="2880320" cy="14401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r>
              <a:rPr lang="en-US" sz="2800" dirty="0" smtClean="0"/>
              <a:t>10.8 </a:t>
            </a:r>
            <a:r>
              <a:rPr lang="en-US" sz="2800" dirty="0" err="1" smtClean="0"/>
              <a:t>mrad</a:t>
            </a:r>
            <a:r>
              <a:rPr lang="en-US" sz="2800" dirty="0" smtClean="0"/>
              <a:t> kick corresponds to 1114 kg-m</a:t>
            </a:r>
          </a:p>
          <a:p>
            <a:pPr lvl="1"/>
            <a:r>
              <a:rPr lang="en-US" dirty="0" smtClean="0"/>
              <a:t>292 G for each of 3 -  1.27m long kicker magnets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0.4 mm thick plates</a:t>
            </a:r>
          </a:p>
          <a:p>
            <a:pPr lvl="1"/>
            <a:r>
              <a:rPr lang="en-US" dirty="0" smtClean="0"/>
              <a:t>Magnet geometry =&gt; 65G/kA</a:t>
            </a:r>
          </a:p>
          <a:p>
            <a:pPr marL="457200" lvl="1" indent="0">
              <a:buNone/>
            </a:pPr>
            <a:r>
              <a:rPr lang="en-US" dirty="0" smtClean="0"/>
              <a:t>   =&gt; 4.5 kA/kicker magnet</a:t>
            </a:r>
          </a:p>
          <a:p>
            <a:pPr marL="457200" lvl="1" indent="0">
              <a:buNone/>
            </a:pPr>
            <a:r>
              <a:rPr lang="en-US" dirty="0" smtClean="0"/>
              <a:t>   =&gt; 56 kV on each </a:t>
            </a:r>
            <a:r>
              <a:rPr lang="en-US" dirty="0" err="1" smtClean="0"/>
              <a:t>Blumlein</a:t>
            </a:r>
            <a:endParaRPr lang="en-US" dirty="0" smtClean="0"/>
          </a:p>
          <a:p>
            <a:r>
              <a:rPr lang="en-US" sz="2800" dirty="0" smtClean="0"/>
              <a:t>“New” larger aperture inflector” requires 12mrad kick</a:t>
            </a:r>
          </a:p>
          <a:p>
            <a:pPr marL="457200" lvl="1" indent="0">
              <a:buNone/>
            </a:pPr>
            <a:r>
              <a:rPr lang="en-US" dirty="0" smtClean="0"/>
              <a:t>   =&gt; 62 kV / </a:t>
            </a:r>
            <a:r>
              <a:rPr lang="en-US" dirty="0" err="1" smtClean="0"/>
              <a:t>Blumlein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2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Kicker WBS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Requirements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Kicker plates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Pulse forming network and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thyratron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	</a:t>
            </a:r>
            <a:endParaRPr lang="en-US" sz="17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Power Supply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Pulse characteristics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Trolley rails				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Commissioning Plan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Summary</a:t>
            </a:r>
          </a:p>
          <a:p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1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5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476.3.5.4 </a:t>
            </a:r>
            <a:r>
              <a:rPr lang="en-US" dirty="0"/>
              <a:t>– </a:t>
            </a:r>
            <a:r>
              <a:rPr lang="en-US" dirty="0" smtClean="0"/>
              <a:t>Pulse Forming Network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619875"/>
            <a:ext cx="8077200" cy="476250"/>
          </a:xfr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pic>
        <p:nvPicPr>
          <p:cNvPr id="6" name="Picture 5" descr="schematic_blumlein_coa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" y="1371600"/>
            <a:ext cx="6553200" cy="31225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403" y="3886200"/>
            <a:ext cx="150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plates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04803" y="914400"/>
            <a:ext cx="151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 resistor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72003" y="1295400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thyratron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162203" y="2743200"/>
            <a:ext cx="2514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4203" y="2819400"/>
            <a:ext cx="10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Blumlein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1181449" y="2590800"/>
            <a:ext cx="770954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409603" y="1295400"/>
            <a:ext cx="3810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6295803" y="1676400"/>
            <a:ext cx="609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14600" y="3276600"/>
            <a:ext cx="541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 resistance matched to impedance of </a:t>
            </a:r>
            <a:r>
              <a:rPr lang="en-US" dirty="0" err="1" smtClean="0"/>
              <a:t>Blumlein</a:t>
            </a:r>
            <a:endParaRPr lang="en-US" dirty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232454"/>
              </p:ext>
            </p:extLst>
          </p:nvPr>
        </p:nvGraphicFramePr>
        <p:xfrm>
          <a:off x="3114453" y="31178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14453" y="31178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240402"/>
              </p:ext>
            </p:extLst>
          </p:nvPr>
        </p:nvGraphicFramePr>
        <p:xfrm>
          <a:off x="3114453" y="31178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14453" y="31178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4343400"/>
            <a:ext cx="2297723" cy="9144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57200" y="4572000"/>
            <a:ext cx="13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width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 flipH="1">
            <a:off x="1752600" y="5190530"/>
            <a:ext cx="2329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 = 9m</a:t>
            </a:r>
          </a:p>
          <a:p>
            <a:pPr marL="285750" indent="-285750">
              <a:buFont typeface="Symbol" charset="0"/>
              <a:buChar char="e"/>
            </a:pPr>
            <a:r>
              <a:rPr lang="en-US" dirty="0" smtClean="0">
                <a:latin typeface="Symbol" charset="2"/>
                <a:cs typeface="Symbol" charset="2"/>
              </a:rPr>
              <a:t>= 4.7 (</a:t>
            </a:r>
            <a:r>
              <a:rPr lang="en-US" dirty="0" smtClean="0">
                <a:latin typeface="+mj-lt"/>
                <a:cs typeface="Symbol" charset="2"/>
              </a:rPr>
              <a:t>Castor oil</a:t>
            </a:r>
            <a:r>
              <a:rPr lang="en-US" dirty="0" smtClean="0">
                <a:latin typeface="Symbol" charset="2"/>
                <a:cs typeface="Symbol" charset="2"/>
              </a:rPr>
              <a:t>)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     =&gt;  t = </a:t>
            </a:r>
            <a:r>
              <a:rPr lang="en-US" dirty="0" smtClean="0">
                <a:latin typeface="+mn-lt"/>
                <a:cs typeface="Symbol" charset="2"/>
              </a:rPr>
              <a:t>120ns</a:t>
            </a:r>
            <a:endParaRPr lang="en-US" dirty="0">
              <a:latin typeface="+mn-lt"/>
              <a:cs typeface="Symbol" charset="2"/>
            </a:endParaRPr>
          </a:p>
        </p:txBody>
      </p:sp>
      <p:pic>
        <p:nvPicPr>
          <p:cNvPr id="44" name="Picture 4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14800"/>
            <a:ext cx="44196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/>
          <p:cNvSpPr txBox="1"/>
          <p:nvPr/>
        </p:nvSpPr>
        <p:spPr>
          <a:xfrm>
            <a:off x="7239000" y="5867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Blumleins</a:t>
            </a:r>
            <a:r>
              <a:rPr lang="en-US" sz="1600" dirty="0" smtClean="0"/>
              <a:t> in storage ring hall</a:t>
            </a:r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00800" y="4800600"/>
            <a:ext cx="1219200" cy="1066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00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000" dirty="0" smtClean="0"/>
              <a:t>g-2 Proposed Pulse Train (11.4 Hz mode)</a:t>
            </a:r>
            <a:br>
              <a:rPr lang="en-US" sz="2000" dirty="0" smtClean="0"/>
            </a:br>
            <a:r>
              <a:rPr lang="en-US" sz="2000" dirty="0" smtClean="0"/>
              <a:t>Extended Cycle Length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3000" y="4768674"/>
            <a:ext cx="1203704" cy="367444"/>
            <a:chOff x="93000" y="4768674"/>
            <a:chExt cx="1203704" cy="367444"/>
          </a:xfrm>
        </p:grpSpPr>
        <p:sp>
          <p:nvSpPr>
            <p:cNvPr id="36879" name="Text Box 23"/>
            <p:cNvSpPr txBox="1">
              <a:spLocks noChangeArrowheads="1"/>
            </p:cNvSpPr>
            <p:nvPr/>
          </p:nvSpPr>
          <p:spPr bwMode="auto">
            <a:xfrm>
              <a:off x="93000" y="4768674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1</a:t>
              </a:r>
            </a:p>
          </p:txBody>
        </p:sp>
        <p:sp>
          <p:nvSpPr>
            <p:cNvPr id="36880" name="Text Box 24"/>
            <p:cNvSpPr txBox="1">
              <a:spLocks noChangeArrowheads="1"/>
            </p:cNvSpPr>
            <p:nvPr/>
          </p:nvSpPr>
          <p:spPr bwMode="auto">
            <a:xfrm>
              <a:off x="402603" y="476940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2</a:t>
              </a:r>
            </a:p>
          </p:txBody>
        </p:sp>
        <p:sp>
          <p:nvSpPr>
            <p:cNvPr id="36881" name="Text Box 25"/>
            <p:cNvSpPr txBox="1">
              <a:spLocks noChangeArrowheads="1"/>
            </p:cNvSpPr>
            <p:nvPr/>
          </p:nvSpPr>
          <p:spPr bwMode="auto">
            <a:xfrm>
              <a:off x="730469" y="476940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3</a:t>
              </a:r>
            </a:p>
          </p:txBody>
        </p:sp>
        <p:sp>
          <p:nvSpPr>
            <p:cNvPr id="36884" name="Text Box 28"/>
            <p:cNvSpPr txBox="1">
              <a:spLocks noChangeArrowheads="1"/>
            </p:cNvSpPr>
            <p:nvPr/>
          </p:nvSpPr>
          <p:spPr bwMode="auto">
            <a:xfrm>
              <a:off x="985554" y="476867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4</a:t>
              </a:r>
            </a:p>
          </p:txBody>
        </p:sp>
      </p:grpSp>
      <p:sp>
        <p:nvSpPr>
          <p:cNvPr id="36887" name="Line 32"/>
          <p:cNvSpPr>
            <a:spLocks noChangeShapeType="1"/>
          </p:cNvSpPr>
          <p:nvPr/>
        </p:nvSpPr>
        <p:spPr bwMode="auto">
          <a:xfrm>
            <a:off x="2109422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9" name="Text Box 34"/>
          <p:cNvSpPr txBox="1">
            <a:spLocks noChangeArrowheads="1"/>
          </p:cNvSpPr>
          <p:nvPr/>
        </p:nvSpPr>
        <p:spPr bwMode="auto">
          <a:xfrm>
            <a:off x="222275" y="1920611"/>
            <a:ext cx="8066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/>
              <a:t>120 </a:t>
            </a:r>
            <a:r>
              <a:rPr lang="en-US" sz="1200" dirty="0" err="1"/>
              <a:t>nsec</a:t>
            </a:r>
            <a:endParaRPr lang="en-US" sz="1200" dirty="0"/>
          </a:p>
        </p:txBody>
      </p:sp>
      <p:sp>
        <p:nvSpPr>
          <p:cNvPr id="36890" name="Text Box 35"/>
          <p:cNvSpPr txBox="1">
            <a:spLocks noChangeArrowheads="1"/>
          </p:cNvSpPr>
          <p:nvPr/>
        </p:nvSpPr>
        <p:spPr bwMode="auto">
          <a:xfrm>
            <a:off x="1747210" y="2780085"/>
            <a:ext cx="1056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10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6893" name="Line 38"/>
          <p:cNvSpPr>
            <a:spLocks noChangeShapeType="1"/>
          </p:cNvSpPr>
          <p:nvPr/>
        </p:nvSpPr>
        <p:spPr bwMode="auto">
          <a:xfrm>
            <a:off x="134849" y="5557838"/>
            <a:ext cx="8723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4" name="Text Box 39"/>
          <p:cNvSpPr txBox="1">
            <a:spLocks noChangeArrowheads="1"/>
          </p:cNvSpPr>
          <p:nvPr/>
        </p:nvSpPr>
        <p:spPr bwMode="auto">
          <a:xfrm>
            <a:off x="338011" y="5157087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Pulse #</a:t>
            </a:r>
          </a:p>
        </p:txBody>
      </p:sp>
      <p:sp>
        <p:nvSpPr>
          <p:cNvPr id="36895" name="Text Box 40"/>
          <p:cNvSpPr txBox="1">
            <a:spLocks noChangeArrowheads="1"/>
          </p:cNvSpPr>
          <p:nvPr/>
        </p:nvSpPr>
        <p:spPr bwMode="auto">
          <a:xfrm>
            <a:off x="4474229" y="5648243"/>
            <a:ext cx="13131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1.3997 </a:t>
            </a:r>
            <a:r>
              <a:rPr lang="en-US" dirty="0"/>
              <a:t>sec</a:t>
            </a:r>
          </a:p>
        </p:txBody>
      </p:sp>
      <p:sp>
        <p:nvSpPr>
          <p:cNvPr id="36896" name="Text Box 41"/>
          <p:cNvSpPr txBox="1">
            <a:spLocks noChangeArrowheads="1"/>
          </p:cNvSpPr>
          <p:nvPr/>
        </p:nvSpPr>
        <p:spPr bwMode="auto">
          <a:xfrm>
            <a:off x="2109422" y="5638800"/>
            <a:ext cx="24545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MI Nova Cycle </a:t>
            </a:r>
            <a:r>
              <a:rPr lang="en-US" dirty="0"/>
              <a:t>L</a:t>
            </a:r>
            <a:r>
              <a:rPr lang="en-US" dirty="0" smtClean="0"/>
              <a:t>ength</a:t>
            </a:r>
            <a:endParaRPr lang="en-US" dirty="0"/>
          </a:p>
        </p:txBody>
      </p:sp>
      <p:sp>
        <p:nvSpPr>
          <p:cNvPr id="36897" name="Text Box 42"/>
          <p:cNvSpPr txBox="1">
            <a:spLocks noChangeArrowheads="1"/>
          </p:cNvSpPr>
          <p:nvPr/>
        </p:nvSpPr>
        <p:spPr bwMode="auto">
          <a:xfrm>
            <a:off x="1467278" y="2491854"/>
            <a:ext cx="15183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Pulse separation</a:t>
            </a:r>
          </a:p>
        </p:txBody>
      </p:sp>
      <p:sp>
        <p:nvSpPr>
          <p:cNvPr id="36898" name="Text Box 43"/>
          <p:cNvSpPr txBox="1">
            <a:spLocks noChangeArrowheads="1"/>
          </p:cNvSpPr>
          <p:nvPr/>
        </p:nvSpPr>
        <p:spPr bwMode="auto">
          <a:xfrm>
            <a:off x="240077" y="1531144"/>
            <a:ext cx="10791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Bunch length</a:t>
            </a:r>
          </a:p>
          <a:p>
            <a:pPr eaLnBrk="1" hangingPunct="1"/>
            <a:r>
              <a:rPr lang="en-US" sz="1200" dirty="0"/>
              <a:t>of 1 pulse</a:t>
            </a:r>
          </a:p>
        </p:txBody>
      </p:sp>
      <p:sp>
        <p:nvSpPr>
          <p:cNvPr id="36899" name="Line 44"/>
          <p:cNvSpPr>
            <a:spLocks noChangeShapeType="1"/>
          </p:cNvSpPr>
          <p:nvPr/>
        </p:nvSpPr>
        <p:spPr bwMode="auto">
          <a:xfrm flipV="1">
            <a:off x="134849" y="1366838"/>
            <a:ext cx="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0" name="Text Box 45"/>
          <p:cNvSpPr txBox="1">
            <a:spLocks noChangeArrowheads="1"/>
          </p:cNvSpPr>
          <p:nvPr/>
        </p:nvSpPr>
        <p:spPr bwMode="auto">
          <a:xfrm>
            <a:off x="122759" y="1120570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Begin cycle</a:t>
            </a:r>
          </a:p>
        </p:txBody>
      </p:sp>
      <p:sp>
        <p:nvSpPr>
          <p:cNvPr id="36901" name="Line 46"/>
          <p:cNvSpPr>
            <a:spLocks noChangeShapeType="1"/>
          </p:cNvSpPr>
          <p:nvPr/>
        </p:nvSpPr>
        <p:spPr bwMode="auto">
          <a:xfrm flipV="1">
            <a:off x="8910638" y="1447800"/>
            <a:ext cx="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2" name="Text Box 47"/>
          <p:cNvSpPr txBox="1">
            <a:spLocks noChangeArrowheads="1"/>
          </p:cNvSpPr>
          <p:nvPr/>
        </p:nvSpPr>
        <p:spPr bwMode="auto">
          <a:xfrm>
            <a:off x="7707313" y="1120570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End cycle</a:t>
            </a:r>
          </a:p>
        </p:txBody>
      </p:sp>
      <p:sp>
        <p:nvSpPr>
          <p:cNvPr id="36903" name="Text Box 48"/>
          <p:cNvSpPr txBox="1">
            <a:spLocks noChangeArrowheads="1"/>
          </p:cNvSpPr>
          <p:nvPr/>
        </p:nvSpPr>
        <p:spPr bwMode="auto">
          <a:xfrm>
            <a:off x="727424" y="2485381"/>
            <a:ext cx="7024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100Hz</a:t>
            </a:r>
          </a:p>
        </p:txBody>
      </p:sp>
      <p:sp>
        <p:nvSpPr>
          <p:cNvPr id="36904" name="Line 38"/>
          <p:cNvSpPr>
            <a:spLocks noChangeShapeType="1"/>
          </p:cNvSpPr>
          <p:nvPr/>
        </p:nvSpPr>
        <p:spPr bwMode="auto">
          <a:xfrm>
            <a:off x="6410464" y="3886200"/>
            <a:ext cx="2448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35" name="Straight Connector 334"/>
          <p:cNvCxnSpPr/>
          <p:nvPr/>
        </p:nvCxnSpPr>
        <p:spPr>
          <a:xfrm>
            <a:off x="2483902" y="4643927"/>
            <a:ext cx="1697433" cy="42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4495800" y="4649509"/>
            <a:ext cx="43045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6121914" y="4651246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TextBox 332"/>
          <p:cNvSpPr txBox="1"/>
          <p:nvPr/>
        </p:nvSpPr>
        <p:spPr>
          <a:xfrm>
            <a:off x="6781800" y="335863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1057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41" name="Line 32"/>
          <p:cNvSpPr>
            <a:spLocks noChangeShapeType="1"/>
          </p:cNvSpPr>
          <p:nvPr/>
        </p:nvSpPr>
        <p:spPr bwMode="auto">
          <a:xfrm>
            <a:off x="2400472" y="3931519"/>
            <a:ext cx="179458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" name="TextBox 333"/>
          <p:cNvSpPr txBox="1"/>
          <p:nvPr/>
        </p:nvSpPr>
        <p:spPr>
          <a:xfrm>
            <a:off x="2534730" y="337186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38" name="TextBox 337"/>
          <p:cNvSpPr txBox="1"/>
          <p:nvPr/>
        </p:nvSpPr>
        <p:spPr>
          <a:xfrm>
            <a:off x="7205969" y="4306431"/>
            <a:ext cx="31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</a:p>
          <a:p>
            <a:r>
              <a:rPr lang="en-US" dirty="0"/>
              <a:t>~</a:t>
            </a:r>
          </a:p>
        </p:txBody>
      </p:sp>
      <p:cxnSp>
        <p:nvCxnSpPr>
          <p:cNvPr id="345" name="Straight Connector 344"/>
          <p:cNvCxnSpPr/>
          <p:nvPr/>
        </p:nvCxnSpPr>
        <p:spPr>
          <a:xfrm>
            <a:off x="7525286" y="4651425"/>
            <a:ext cx="13332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313500" y="4766055"/>
            <a:ext cx="1201100" cy="369332"/>
            <a:chOff x="1711823" y="4766055"/>
            <a:chExt cx="1201100" cy="369332"/>
          </a:xfrm>
        </p:grpSpPr>
        <p:sp>
          <p:nvSpPr>
            <p:cNvPr id="36885" name="Text Box 29"/>
            <p:cNvSpPr txBox="1">
              <a:spLocks noChangeArrowheads="1"/>
            </p:cNvSpPr>
            <p:nvPr/>
          </p:nvSpPr>
          <p:spPr bwMode="auto">
            <a:xfrm>
              <a:off x="1711823" y="476605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smtClean="0"/>
                <a:t>5</a:t>
              </a: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2011010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2309139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</a:t>
              </a:r>
              <a:endParaRPr lang="en-US" dirty="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2600017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38600" y="4800600"/>
            <a:ext cx="1309577" cy="372682"/>
            <a:chOff x="3311357" y="4766055"/>
            <a:chExt cx="1309577" cy="372682"/>
          </a:xfrm>
        </p:grpSpPr>
        <p:sp>
          <p:nvSpPr>
            <p:cNvPr id="348" name="TextBox 347"/>
            <p:cNvSpPr txBox="1"/>
            <p:nvPr/>
          </p:nvSpPr>
          <p:spPr>
            <a:xfrm>
              <a:off x="3311357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</a:t>
              </a:r>
              <a:endParaRPr lang="en-US" dirty="0"/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3537537" y="476867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3911897" y="4769405"/>
              <a:ext cx="424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11</a:t>
              </a:r>
              <a:endParaRPr lang="en-US" dirty="0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4179788" y="476867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22493" y="2733600"/>
            <a:ext cx="2417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Lens pulse length  400 µsec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0826" y="3244049"/>
            <a:ext cx="2363774" cy="1404151"/>
            <a:chOff x="150826" y="3244049"/>
            <a:chExt cx="2363774" cy="1404151"/>
          </a:xfrm>
        </p:grpSpPr>
        <p:grpSp>
          <p:nvGrpSpPr>
            <p:cNvPr id="7" name="Group 6"/>
            <p:cNvGrpSpPr/>
            <p:nvPr/>
          </p:nvGrpSpPr>
          <p:grpSpPr>
            <a:xfrm>
              <a:off x="1314730" y="3245063"/>
              <a:ext cx="1199870" cy="1403137"/>
              <a:chOff x="1314730" y="3200400"/>
              <a:chExt cx="1199870" cy="140313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20980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261" name="Straight Connector 260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/>
              <p:cNvGrpSpPr/>
              <p:nvPr/>
            </p:nvGrpSpPr>
            <p:grpSpPr>
              <a:xfrm>
                <a:off x="192166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52" name="Straight Connector 15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/>
              <p:cNvGrpSpPr/>
              <p:nvPr/>
            </p:nvGrpSpPr>
            <p:grpSpPr>
              <a:xfrm>
                <a:off x="1620431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58" name="Straight Connector 157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131473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64" name="Straight Connector 163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7" name="Group 176"/>
            <p:cNvGrpSpPr/>
            <p:nvPr/>
          </p:nvGrpSpPr>
          <p:grpSpPr>
            <a:xfrm>
              <a:off x="150826" y="3244049"/>
              <a:ext cx="1199870" cy="1403137"/>
              <a:chOff x="1314730" y="3200400"/>
              <a:chExt cx="1199870" cy="1403137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220980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/>
            </p:nvGrpSpPr>
            <p:grpSpPr>
              <a:xfrm>
                <a:off x="192166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92" name="Straight Connector 19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/>
            </p:nvGrpSpPr>
            <p:grpSpPr>
              <a:xfrm>
                <a:off x="1620431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87" name="Straight Connector 186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>
                <a:off x="131473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7" name="Group 206"/>
          <p:cNvGrpSpPr/>
          <p:nvPr/>
        </p:nvGrpSpPr>
        <p:grpSpPr>
          <a:xfrm>
            <a:off x="5277130" y="3245063"/>
            <a:ext cx="1199870" cy="1403137"/>
            <a:chOff x="1314730" y="3200400"/>
            <a:chExt cx="1199870" cy="1403137"/>
          </a:xfrm>
        </p:grpSpPr>
        <p:grpSp>
          <p:nvGrpSpPr>
            <p:cNvPr id="208" name="Group 207"/>
            <p:cNvGrpSpPr/>
            <p:nvPr/>
          </p:nvGrpSpPr>
          <p:grpSpPr>
            <a:xfrm>
              <a:off x="220980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27" name="Straight Connector 226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" name="Group 208"/>
            <p:cNvGrpSpPr/>
            <p:nvPr/>
          </p:nvGrpSpPr>
          <p:grpSpPr>
            <a:xfrm>
              <a:off x="192166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22" name="Straight Connector 221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up 209"/>
            <p:cNvGrpSpPr/>
            <p:nvPr/>
          </p:nvGrpSpPr>
          <p:grpSpPr>
            <a:xfrm>
              <a:off x="1620431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17" name="Straight Connector 216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" name="Group 210"/>
            <p:cNvGrpSpPr/>
            <p:nvPr/>
          </p:nvGrpSpPr>
          <p:grpSpPr>
            <a:xfrm>
              <a:off x="131473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12" name="Straight Connector 211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Group 119"/>
          <p:cNvGrpSpPr/>
          <p:nvPr/>
        </p:nvGrpSpPr>
        <p:grpSpPr>
          <a:xfrm>
            <a:off x="4114800" y="3245063"/>
            <a:ext cx="1199870" cy="1403137"/>
            <a:chOff x="1314730" y="3200400"/>
            <a:chExt cx="1199870" cy="1403137"/>
          </a:xfrm>
        </p:grpSpPr>
        <p:grpSp>
          <p:nvGrpSpPr>
            <p:cNvPr id="121" name="Group 120"/>
            <p:cNvGrpSpPr/>
            <p:nvPr/>
          </p:nvGrpSpPr>
          <p:grpSpPr>
            <a:xfrm>
              <a:off x="220980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/>
            <p:cNvGrpSpPr/>
            <p:nvPr/>
          </p:nvGrpSpPr>
          <p:grpSpPr>
            <a:xfrm>
              <a:off x="192166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/>
            <p:cNvGrpSpPr/>
            <p:nvPr/>
          </p:nvGrpSpPr>
          <p:grpSpPr>
            <a:xfrm>
              <a:off x="1620431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/>
            <p:cNvGrpSpPr/>
            <p:nvPr/>
          </p:nvGrpSpPr>
          <p:grpSpPr>
            <a:xfrm>
              <a:off x="131473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6" name="Group 145"/>
          <p:cNvGrpSpPr/>
          <p:nvPr/>
        </p:nvGrpSpPr>
        <p:grpSpPr>
          <a:xfrm>
            <a:off x="5248629" y="4808918"/>
            <a:ext cx="1456971" cy="372682"/>
            <a:chOff x="4858104" y="4766055"/>
            <a:chExt cx="1456971" cy="372682"/>
          </a:xfrm>
        </p:grpSpPr>
        <p:sp>
          <p:nvSpPr>
            <p:cNvPr id="147" name="Text Box 30"/>
            <p:cNvSpPr txBox="1">
              <a:spLocks noChangeArrowheads="1"/>
            </p:cNvSpPr>
            <p:nvPr/>
          </p:nvSpPr>
          <p:spPr bwMode="auto">
            <a:xfrm>
              <a:off x="5876925" y="4766055"/>
              <a:ext cx="438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16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858104" y="476605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13</a:t>
              </a:r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213566" y="476605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14</a:t>
              </a:r>
              <a:endParaRPr lang="en-US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505923" y="476940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</p:grpSp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68"/>
          <a:stretch/>
        </p:blipFill>
        <p:spPr>
          <a:xfrm>
            <a:off x="2506159" y="1070880"/>
            <a:ext cx="2470654" cy="753840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0" r="15248"/>
          <a:stretch/>
        </p:blipFill>
        <p:spPr>
          <a:xfrm>
            <a:off x="5990034" y="1070880"/>
            <a:ext cx="840861" cy="75384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4" r="15135"/>
          <a:stretch/>
        </p:blipFill>
        <p:spPr>
          <a:xfrm>
            <a:off x="4959995" y="1070880"/>
            <a:ext cx="1047460" cy="753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6893" y="1738893"/>
            <a:ext cx="13917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12 / 21 Nova Cycles</a:t>
            </a:r>
            <a:endParaRPr lang="en-US" sz="1050" dirty="0"/>
          </a:p>
        </p:txBody>
      </p:sp>
      <p:sp>
        <p:nvSpPr>
          <p:cNvPr id="172" name="Text Box 42"/>
          <p:cNvSpPr txBox="1">
            <a:spLocks noChangeArrowheads="1"/>
          </p:cNvSpPr>
          <p:nvPr/>
        </p:nvSpPr>
        <p:spPr bwMode="auto">
          <a:xfrm>
            <a:off x="3170377" y="2116049"/>
            <a:ext cx="25539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/>
              <a:t>4.2% Loss for Nova per Cycle</a:t>
            </a:r>
            <a:endParaRPr lang="en-US" sz="1400" dirty="0"/>
          </a:p>
          <a:p>
            <a:pPr eaLnBrk="1" hangingPunct="1"/>
            <a:r>
              <a:rPr lang="en-US" sz="1400" dirty="0" smtClean="0"/>
              <a:t>g-2 runs at 11.4 Hz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789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5410200" y="6492875"/>
            <a:ext cx="3733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908720"/>
            <a:ext cx="5829300" cy="5219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990600"/>
            <a:ext cx="20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Alternative coax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9" y="1916832"/>
            <a:ext cx="1296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cable – measured impedance ~ 55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31640" y="2276872"/>
            <a:ext cx="2088232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11926" y="3640141"/>
            <a:ext cx="1621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Cornell cable</a:t>
            </a:r>
          </a:p>
          <a:p>
            <a:r>
              <a:rPr lang="en-US" dirty="0" smtClean="0"/>
              <a:t>Better match?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444208" y="2852936"/>
            <a:ext cx="1584176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15839" y="44624"/>
            <a:ext cx="245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Impedance Match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120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Thyratron</a:t>
            </a:r>
            <a:r>
              <a:rPr lang="en-US" dirty="0" smtClean="0"/>
              <a:t> and charging input</a:t>
            </a:r>
            <a:endParaRPr lang="en-US" dirty="0"/>
          </a:p>
        </p:txBody>
      </p:sp>
      <p:pic>
        <p:nvPicPr>
          <p:cNvPr id="6" name="Content Placeholder 5" descr="DSC012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667000" y="646777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3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plates – rails - trolley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900"/>
            <a:ext cx="9144000" cy="539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4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9600"/>
            <a:ext cx="7772400" cy="5626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590800" y="6324600"/>
            <a:ext cx="4648200" cy="365125"/>
          </a:xfrm>
          <a:prstGeom prst="rect">
            <a:avLst/>
          </a:prstGeom>
        </p:spPr>
        <p:txBody>
          <a:bodyPr/>
          <a:lstStyle/>
          <a:p>
            <a:r>
              <a:rPr lang="de-DE" sz="1200" smtClean="0"/>
              <a:t>g-2 Collaboration Meeting - Kicker Status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5006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Thyratron</a:t>
            </a:r>
            <a:r>
              <a:rPr lang="en-US" sz="2000" dirty="0" smtClean="0">
                <a:solidFill>
                  <a:srgbClr val="000000"/>
                </a:solidFill>
              </a:rPr>
              <a:t> – Re use tubes from E821 or purchase </a:t>
            </a:r>
            <a:r>
              <a:rPr lang="en-US" sz="2000" dirty="0" err="1" smtClean="0">
                <a:solidFill>
                  <a:srgbClr val="000000"/>
                </a:solidFill>
              </a:rPr>
              <a:t>new?</a:t>
            </a:r>
            <a:r>
              <a:rPr lang="en-US" sz="2000" dirty="0" err="1" smtClean="0"/>
              <a:t>The</a:t>
            </a:r>
            <a:r>
              <a:rPr lang="en-US" sz="2000" dirty="0" smtClean="0"/>
              <a:t> E821 tubes are incompatible with the </a:t>
            </a:r>
            <a:r>
              <a:rPr lang="en-US" sz="2000" dirty="0" err="1" smtClean="0"/>
              <a:t>Blumlein</a:t>
            </a:r>
            <a:r>
              <a:rPr lang="en-US" sz="2000" dirty="0" smtClean="0"/>
              <a:t> PFN and a superior alternative has been identified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PFN</a:t>
            </a:r>
            <a:r>
              <a:rPr lang="en-US" sz="2000" dirty="0" smtClean="0">
                <a:solidFill>
                  <a:srgbClr val="000000"/>
                </a:solidFill>
              </a:rPr>
              <a:t> – </a:t>
            </a:r>
            <a:r>
              <a:rPr lang="en-US" sz="2000" dirty="0" err="1" smtClean="0">
                <a:solidFill>
                  <a:srgbClr val="000000"/>
                </a:solidFill>
              </a:rPr>
              <a:t>Blumlein</a:t>
            </a:r>
            <a:r>
              <a:rPr lang="en-US" sz="2000" dirty="0" smtClean="0">
                <a:solidFill>
                  <a:srgbClr val="000000"/>
                </a:solidFill>
              </a:rPr>
              <a:t> determined superior to bi-axial transmission line in terms of length, voltage, configuration of </a:t>
            </a:r>
            <a:r>
              <a:rPr lang="en-US" sz="2000" dirty="0" err="1" smtClean="0">
                <a:solidFill>
                  <a:srgbClr val="000000"/>
                </a:solidFill>
              </a:rPr>
              <a:t>thyratron</a:t>
            </a:r>
            <a:r>
              <a:rPr lang="en-US" sz="2000" dirty="0" smtClean="0"/>
              <a:t>, etc. </a:t>
            </a:r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Kicker plates </a:t>
            </a:r>
            <a:r>
              <a:rPr lang="en-US" sz="2000" dirty="0" smtClean="0">
                <a:solidFill>
                  <a:srgbClr val="000000"/>
                </a:solidFill>
              </a:rPr>
              <a:t>– Narrower curved plates yield significantly higher field per unit current at the cost of increased field roll off. The effects of the roll off </a:t>
            </a:r>
            <a:r>
              <a:rPr lang="en-US" sz="2000" dirty="0" smtClean="0"/>
              <a:t>is determined to have small effect on capture efficiency.</a:t>
            </a:r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Length/number </a:t>
            </a:r>
            <a:r>
              <a:rPr lang="en-US" sz="2000" dirty="0" smtClean="0"/>
              <a:t>of kicker plates – 3 – 127cm long plates. Achieves acceptable rise and fall times, and adequate margin for integrated kick. 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0600" y="76200"/>
            <a:ext cx="7086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Alternatives/Value Engineering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6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s\Visit to Brookhaven July 26-27 2011\Collaboration meeting Nov 18-21 2015 at Fermilab\Photos\Pictures\IMG_0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54864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Kicker cage, plate, rail assembly will be tested in g-2 vacuum chamber in December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228600"/>
            <a:ext cx="143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5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2" b="2198"/>
          <a:stretch/>
        </p:blipFill>
        <p:spPr bwMode="auto">
          <a:xfrm>
            <a:off x="0" y="1124712"/>
            <a:ext cx="4592847" cy="455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1447800" y="152400"/>
            <a:ext cx="6324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/>
              <a:t>Power supply - Charging </a:t>
            </a:r>
            <a:r>
              <a:rPr lang="en-US" sz="3200" dirty="0" smtClean="0"/>
              <a:t>Circuit</a:t>
            </a:r>
            <a:endParaRPr lang="en-US" sz="3200" dirty="0"/>
          </a:p>
        </p:txBody>
      </p:sp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1905000" y="5661025"/>
            <a:ext cx="4718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hlinkClick r:id="rId3" tooltip="Silicon-controlled rectifier"/>
              </a:rPr>
              <a:t>SCR</a:t>
            </a:r>
            <a:r>
              <a:rPr lang="en-US" sz="1800"/>
              <a:t> — Silicon Controlled Rectifier -Thyristor</a:t>
            </a:r>
          </a:p>
        </p:txBody>
      </p:sp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6"/>
          <a:stretch>
            <a:fillRect/>
          </a:stretch>
        </p:blipFill>
        <p:spPr bwMode="auto">
          <a:xfrm>
            <a:off x="457200" y="4800600"/>
            <a:ext cx="128111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7" name="TextBox 17"/>
          <p:cNvSpPr txBox="1">
            <a:spLocks noChangeArrowheads="1"/>
          </p:cNvSpPr>
          <p:nvPr/>
        </p:nvSpPr>
        <p:spPr bwMode="auto">
          <a:xfrm>
            <a:off x="214313" y="3309938"/>
            <a:ext cx="152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40 kHz switching device</a:t>
            </a:r>
          </a:p>
        </p:txBody>
      </p:sp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1676400" y="6140450"/>
            <a:ext cx="701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The time between </a:t>
            </a:r>
            <a:r>
              <a:rPr lang="ja-JP" altLang="en-US" sz="1800" dirty="0"/>
              <a:t>“</a:t>
            </a:r>
            <a:r>
              <a:rPr lang="en-US" altLang="ja-JP" sz="1800" dirty="0"/>
              <a:t>charge now</a:t>
            </a:r>
            <a:r>
              <a:rPr lang="ja-JP" altLang="en-US" sz="1800" dirty="0"/>
              <a:t>”</a:t>
            </a:r>
            <a:r>
              <a:rPr lang="en-US" altLang="ja-JP" sz="1800" dirty="0"/>
              <a:t> and the </a:t>
            </a:r>
            <a:r>
              <a:rPr lang="en-US" altLang="ja-JP" sz="1800" dirty="0" err="1"/>
              <a:t>thyratron</a:t>
            </a:r>
            <a:r>
              <a:rPr lang="en-US" altLang="ja-JP" sz="1800" dirty="0"/>
              <a:t> triggering </a:t>
            </a:r>
            <a:r>
              <a:rPr lang="en-US" altLang="ja-JP" sz="1800" dirty="0" smtClean="0"/>
              <a:t>~ 2 </a:t>
            </a:r>
            <a:r>
              <a:rPr lang="en-US" altLang="ja-JP" sz="1800" dirty="0" err="1"/>
              <a:t>ms</a:t>
            </a:r>
            <a:endParaRPr lang="en-US" sz="18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819400" y="2514600"/>
            <a:ext cx="1295400" cy="38100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1" name="TextBox 25"/>
          <p:cNvSpPr txBox="1">
            <a:spLocks noChangeArrowheads="1"/>
          </p:cNvSpPr>
          <p:nvPr/>
        </p:nvSpPr>
        <p:spPr bwMode="auto">
          <a:xfrm>
            <a:off x="214313" y="1447800"/>
            <a:ext cx="152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600" b="1">
                <a:solidFill>
                  <a:srgbClr val="FF0000"/>
                </a:solidFill>
              </a:rPr>
              <a:t>“</a:t>
            </a:r>
            <a:r>
              <a:rPr lang="en-US" altLang="ja-JP" sz="1600" b="1">
                <a:solidFill>
                  <a:srgbClr val="FF0000"/>
                </a:solidFill>
              </a:rPr>
              <a:t>Inhibit</a:t>
            </a:r>
            <a:r>
              <a:rPr lang="ja-JP" altLang="en-US" sz="1600" b="1">
                <a:solidFill>
                  <a:srgbClr val="FF0000"/>
                </a:solidFill>
              </a:rPr>
              <a:t>”</a:t>
            </a:r>
            <a:r>
              <a:rPr lang="en-US" altLang="ja-JP" sz="1600" b="1">
                <a:solidFill>
                  <a:srgbClr val="FF0000"/>
                </a:solidFill>
              </a:rPr>
              <a:t> input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g-2 Collaboration Meeting - Kicker Status</a:t>
            </a:r>
            <a:endParaRPr lang="en-US" dirty="0"/>
          </a:p>
        </p:txBody>
      </p:sp>
      <p:pic>
        <p:nvPicPr>
          <p:cNvPr id="18" name="Picture 1" descr="blumlein_transforme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4442557" y="2796443"/>
            <a:ext cx="536428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772400" y="1066800"/>
            <a:ext cx="893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thyratron</a:t>
            </a:r>
            <a:endParaRPr lang="en-US" sz="14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657600"/>
            <a:ext cx="88392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096000" y="3657600"/>
            <a:ext cx="0" cy="838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5867400" y="4495800"/>
            <a:ext cx="381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867400" y="4572000"/>
            <a:ext cx="3048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943600" y="4648200"/>
            <a:ext cx="1524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114800" y="1905000"/>
            <a:ext cx="533400" cy="2362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esist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65734"/>
            <a:ext cx="2133600" cy="79646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6096000" y="1143000"/>
            <a:ext cx="381000" cy="838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114800" y="1969008"/>
            <a:ext cx="457200" cy="1219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2209800"/>
            <a:ext cx="60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5k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endParaRPr lang="en-US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</a:t>
            </a:r>
            <a:endParaRPr lang="en-US" dirty="0"/>
          </a:p>
        </p:txBody>
      </p:sp>
      <p:pic>
        <p:nvPicPr>
          <p:cNvPr id="4" name="Content Placeholder 3" descr="DSC0128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8" b="13508"/>
          <a:stretch>
            <a:fillRect/>
          </a:stretch>
        </p:blipFill>
        <p:spPr>
          <a:xfrm>
            <a:off x="3553817" y="1066800"/>
            <a:ext cx="5590183" cy="307438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g-2 Collaboration Meeting - Kicker Status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828800"/>
            <a:ext cx="322504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 each of three kickers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Thyratron</a:t>
            </a:r>
            <a:r>
              <a:rPr lang="en-US" dirty="0" smtClean="0"/>
              <a:t> driver</a:t>
            </a:r>
          </a:p>
          <a:p>
            <a:r>
              <a:rPr lang="en-US" dirty="0" smtClean="0"/>
              <a:t>       (heater, reservoir, trigger)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Charging supply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High voltage </a:t>
            </a:r>
            <a:r>
              <a:rPr lang="en-US" dirty="0" smtClean="0"/>
              <a:t>supply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voltage transformer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Thyratron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276600" y="2743200"/>
            <a:ext cx="1752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667000" y="3429000"/>
            <a:ext cx="41910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438400" y="3124200"/>
            <a:ext cx="4953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19200" y="4495800"/>
            <a:ext cx="51347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 hand at Cornell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1 </a:t>
            </a:r>
            <a:r>
              <a:rPr lang="en-US" dirty="0" err="1" smtClean="0"/>
              <a:t>thyratron</a:t>
            </a:r>
            <a:r>
              <a:rPr lang="en-US" dirty="0" smtClean="0"/>
              <a:t> driver (commercially available)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3</a:t>
            </a:r>
            <a:r>
              <a:rPr lang="en-US" dirty="0" smtClean="0"/>
              <a:t> charging supplies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3 high voltage supplies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3 transformers (some modification required)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2 </a:t>
            </a:r>
            <a:r>
              <a:rPr lang="en-US" dirty="0" err="1" smtClean="0"/>
              <a:t>thyratrons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63270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36790</TotalTime>
  <Words>2538</Words>
  <Application>Microsoft Macintosh PowerPoint</Application>
  <PresentationFormat>On-screen Show (4:3)</PresentationFormat>
  <Paragraphs>541</Paragraphs>
  <Slides>61</Slides>
  <Notes>2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Default Design</vt:lpstr>
      <vt:lpstr>Equation</vt:lpstr>
      <vt:lpstr>PowerPoint Presentation</vt:lpstr>
      <vt:lpstr>Kicker Status</vt:lpstr>
      <vt:lpstr>PowerPoint Presentation</vt:lpstr>
      <vt:lpstr>PowerPoint Presentation</vt:lpstr>
      <vt:lpstr>PowerPoint Presentation</vt:lpstr>
      <vt:lpstr>Kicker plates – rails - trolley</vt:lpstr>
      <vt:lpstr>PowerPoint Presentation</vt:lpstr>
      <vt:lpstr>PowerPoint Presentation</vt:lpstr>
      <vt:lpstr>Electronics</vt:lpstr>
      <vt:lpstr>PowerPoint Presentation</vt:lpstr>
      <vt:lpstr>Kicker Control and Monitoring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Kicker pulse</vt:lpstr>
      <vt:lpstr>Kicker pulse </vt:lpstr>
      <vt:lpstr>PowerPoint Presentation</vt:lpstr>
      <vt:lpstr>END</vt:lpstr>
      <vt:lpstr>PowerPoint Presentation</vt:lpstr>
      <vt:lpstr>Storage Ring Kicker Requirements</vt:lpstr>
      <vt:lpstr>Outline</vt:lpstr>
      <vt:lpstr>Kicker Plate Design - amplitude</vt:lpstr>
      <vt:lpstr>PowerPoint Presentation</vt:lpstr>
      <vt:lpstr>Kicker Magnet</vt:lpstr>
      <vt:lpstr>PowerPoint Presentation</vt:lpstr>
      <vt:lpstr>PowerPoint Presentation</vt:lpstr>
      <vt:lpstr>PowerPoint Presentation</vt:lpstr>
      <vt:lpstr>Blumlein schematic</vt:lpstr>
      <vt:lpstr>Current Generator </vt:lpstr>
      <vt:lpstr>476.3.5.5 – Thyratron</vt:lpstr>
      <vt:lpstr>PowerPoint Presentation</vt:lpstr>
      <vt:lpstr>Thyratron switch</vt:lpstr>
      <vt:lpstr>4 –parallel coax to load</vt:lpstr>
      <vt:lpstr>Coupling to magnet</vt:lpstr>
      <vt:lpstr>PowerPoint Presentation</vt:lpstr>
      <vt:lpstr>Coupling from Blumlein to Load</vt:lpstr>
      <vt:lpstr>g-2 Proposed Pulse Train (12 Hz mode) Loss of 1 Nova Pulse</vt:lpstr>
      <vt:lpstr>Current transformer and shorted kicker</vt:lpstr>
      <vt:lpstr>12.5 W Blumlein</vt:lpstr>
      <vt:lpstr>PowerPoint Presentation</vt:lpstr>
      <vt:lpstr>PowerPoint Presentation</vt:lpstr>
      <vt:lpstr>PowerPoint Presentation</vt:lpstr>
      <vt:lpstr>Summary</vt:lpstr>
      <vt:lpstr>CBO amplitude and Muon capture</vt:lpstr>
      <vt:lpstr>PowerPoint Presentation</vt:lpstr>
      <vt:lpstr>Current Generator </vt:lpstr>
      <vt:lpstr>PowerPoint Presentation</vt:lpstr>
      <vt:lpstr>Rise/fall and width</vt:lpstr>
      <vt:lpstr>Summary</vt:lpstr>
      <vt:lpstr>PowerPoint Presentation</vt:lpstr>
      <vt:lpstr>Kicker Magnet</vt:lpstr>
      <vt:lpstr>Outline</vt:lpstr>
      <vt:lpstr>476.3.5.4 – Pulse Forming Network</vt:lpstr>
      <vt:lpstr>g-2 Proposed Pulse Train (11.4 Hz mode) Extended Cycle Length</vt:lpstr>
      <vt:lpstr>PowerPoint Presentation</vt:lpstr>
      <vt:lpstr>Thyratron and charging input</vt:lpstr>
      <vt:lpstr>PowerPoint Presentation</vt:lpstr>
      <vt:lpstr>PowerPoint Presentation</vt:lpstr>
    </vt:vector>
  </TitlesOfParts>
  <Company>Fermilab - CDF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Energy Camera</dc:title>
  <dc:creator> </dc:creator>
  <cp:lastModifiedBy>David Rubin</cp:lastModifiedBy>
  <cp:revision>697</cp:revision>
  <dcterms:created xsi:type="dcterms:W3CDTF">2003-12-02T22:53:08Z</dcterms:created>
  <dcterms:modified xsi:type="dcterms:W3CDTF">2015-11-19T15:26:47Z</dcterms:modified>
</cp:coreProperties>
</file>