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48" r:id="rId2"/>
  </p:sldMasterIdLst>
  <p:notesMasterIdLst>
    <p:notesMasterId r:id="rId11"/>
  </p:notesMasterIdLst>
  <p:sldIdLst>
    <p:sldId id="345" r:id="rId3"/>
    <p:sldId id="346" r:id="rId4"/>
    <p:sldId id="335" r:id="rId5"/>
    <p:sldId id="337" r:id="rId6"/>
    <p:sldId id="339" r:id="rId7"/>
    <p:sldId id="341" r:id="rId8"/>
    <p:sldId id="340" r:id="rId9"/>
    <p:sldId id="334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333FF"/>
    <a:srgbClr val="FFCC00"/>
    <a:srgbClr val="00FFFF"/>
    <a:srgbClr val="EEEE12"/>
    <a:srgbClr val="FFCCFF"/>
    <a:srgbClr val="FF0000"/>
    <a:srgbClr val="EAB4D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1"/>
            <a:ext cx="3037840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510"/>
            <a:ext cx="5608320" cy="418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823"/>
            <a:ext cx="3037840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823"/>
            <a:ext cx="3037840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94FAB6C-3021-4FB4-9D30-7507E9EB7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59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BB2C6-151B-4BEE-B821-D433B7914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7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40407-B8F7-492C-9A6D-83A0AAF0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5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D6A6C-31B6-4FCF-9F1B-F0ED773D3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84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 b="-30133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gm2logo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76400" y="1676400"/>
            <a:ext cx="685800" cy="35401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3" descr="mark_blu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26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gm2logo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28600"/>
            <a:ext cx="1981200" cy="1019175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5" descr="muon_dept_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267200"/>
            <a:ext cx="10668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chemeClr val="bg1"/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D59580-71A7-4541-988A-018840FA4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00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5D0D4-57B9-4F6F-A6D5-B4BA96D81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79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84D3A-8664-4607-A47E-C13820C6F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92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553A4-4082-44FB-934E-510B671FF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31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F31BC-D879-4992-B9E4-9FBE66538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83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0380A-230D-4AB8-A915-B200AF30E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12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A3F58-FB6C-4FBB-A12A-C969E9E14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1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F3D4D-B240-4F86-801A-C1CBEDB31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39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4DD9B-3330-449A-BEFF-B59B69220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69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4B673-550C-42FB-BC19-F0372ECF8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30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AB43A-4F04-4DD0-8019-4C0A16797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01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32521-7483-4F7B-B588-379ED991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92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22A4-0399-4C56-81E2-6F916B581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8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A8E78-A0AB-4EBB-BB70-107D5404A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0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A4E69-26AD-44CE-A7C4-2BBB2C5C3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7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6EF5E-FEAC-4D88-A8BA-FF7F1ABE7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2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78E21-096B-423E-90B7-E6A16DDDE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1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B8D1A-59F7-42A0-8123-6724BCE35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4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A7854-667C-4BB9-AE9F-3D8ADA31E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9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1116F31-291B-4A8D-939B-B5F5A76B2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8001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1712F53-03F3-48BB-ACD4-F74D890D2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5" name="Group 13"/>
          <p:cNvGrpSpPr>
            <a:grpSpLocks/>
          </p:cNvGrpSpPr>
          <p:nvPr userDrawn="1"/>
        </p:nvGrpSpPr>
        <p:grpSpPr bwMode="auto">
          <a:xfrm>
            <a:off x="228600" y="609600"/>
            <a:ext cx="8610600" cy="354013"/>
            <a:chOff x="144" y="720"/>
            <a:chExt cx="5424" cy="223"/>
          </a:xfrm>
        </p:grpSpPr>
        <p:pic>
          <p:nvPicPr>
            <p:cNvPr id="2057" name="Picture 7" descr="gm2logo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720"/>
              <a:ext cx="432" cy="223"/>
            </a:xfrm>
            <a:prstGeom prst="rect">
              <a:avLst/>
            </a:prstGeom>
            <a:noFill/>
            <a:ln w="9525">
              <a:solidFill>
                <a:srgbClr val="3333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8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06" t="12355" r="4054" b="41313"/>
            <a:stretch>
              <a:fillRect/>
            </a:stretch>
          </p:blipFill>
          <p:spPr bwMode="auto">
            <a:xfrm>
              <a:off x="4944" y="768"/>
              <a:ext cx="624" cy="140"/>
            </a:xfrm>
            <a:prstGeom prst="rect">
              <a:avLst/>
            </a:prstGeom>
            <a:noFill/>
            <a:ln w="127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59" name="Line 9"/>
            <p:cNvSpPr>
              <a:spLocks noChangeShapeType="1"/>
            </p:cNvSpPr>
            <p:nvPr userDrawn="1"/>
          </p:nvSpPr>
          <p:spPr bwMode="auto">
            <a:xfrm>
              <a:off x="624" y="912"/>
              <a:ext cx="427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Line 10"/>
            <p:cNvSpPr>
              <a:spLocks noChangeShapeType="1"/>
            </p:cNvSpPr>
            <p:nvPr userDrawn="1"/>
          </p:nvSpPr>
          <p:spPr bwMode="auto">
            <a:xfrm>
              <a:off x="624" y="864"/>
              <a:ext cx="4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Line 11"/>
            <p:cNvSpPr>
              <a:spLocks noChangeShapeType="1"/>
            </p:cNvSpPr>
            <p:nvPr userDrawn="1"/>
          </p:nvSpPr>
          <p:spPr bwMode="auto">
            <a:xfrm>
              <a:off x="624" y="816"/>
              <a:ext cx="427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056" name="Picture 12" descr="mark_blu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48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2600" y="81909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A.M., </a:t>
            </a:r>
            <a:r>
              <a:rPr lang="en-US" b="1" i="1" dirty="0" smtClean="0"/>
              <a:t>December 4, 2104</a:t>
            </a:r>
            <a:endParaRPr lang="en-US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5240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IMPLICATION OF THE TIMING STRUCTURE OF BEAM </a:t>
            </a:r>
          </a:p>
          <a:p>
            <a:pPr algn="ctr"/>
            <a:r>
              <a:rPr lang="en-US" b="1" dirty="0" smtClean="0"/>
              <a:t>ON THE KICKER OPERATION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590800"/>
            <a:ext cx="8534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Materials used:</a:t>
            </a:r>
          </a:p>
          <a:p>
            <a:r>
              <a:rPr lang="en-US" dirty="0" smtClean="0"/>
              <a:t>[1] Phil Adamson, “Timing of Muon Campus”, November 20, 2014.</a:t>
            </a:r>
          </a:p>
          <a:p>
            <a:r>
              <a:rPr lang="en-US" dirty="0" smtClean="0"/>
              <a:t>[2] Mary </a:t>
            </a:r>
            <a:r>
              <a:rPr lang="en-US" dirty="0" smtClean="0"/>
              <a:t>Convery</a:t>
            </a:r>
            <a:r>
              <a:rPr lang="en-US" dirty="0" smtClean="0"/>
              <a:t>, </a:t>
            </a:r>
            <a:r>
              <a:rPr lang="en-US" dirty="0" smtClean="0"/>
              <a:t>“Proton </a:t>
            </a:r>
            <a:r>
              <a:rPr lang="en-US" dirty="0" smtClean="0"/>
              <a:t>Beam to the Muon Campus”, November 25, 2014.</a:t>
            </a:r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b="1" dirty="0" smtClean="0"/>
              <a:t>STATEMENT</a:t>
            </a:r>
          </a:p>
          <a:p>
            <a:r>
              <a:rPr lang="en-US" dirty="0" smtClean="0"/>
              <a:t>Any time structure does not affect operation of the kicker pulsed PS as soon as the fastest repetition rate remains 100 Hz (10 </a:t>
            </a:r>
            <a:r>
              <a:rPr lang="en-US" dirty="0" err="1" smtClean="0"/>
              <a:t>ms</a:t>
            </a:r>
            <a:r>
              <a:rPr lang="en-US" dirty="0" smtClean="0"/>
              <a:t> between pulses). </a:t>
            </a:r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b="1" dirty="0" smtClean="0"/>
              <a:t>THE END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0759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4DD9B-3330-449A-BEFF-B59B69220C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33600" y="2514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BACKUP SLIDES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7071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 g-2 Pulse Train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609600" y="990600"/>
            <a:ext cx="8203542" cy="5588523"/>
            <a:chOff x="110758" y="914400"/>
            <a:chExt cx="6366242" cy="4336894"/>
          </a:xfrm>
        </p:grpSpPr>
        <p:pic>
          <p:nvPicPr>
            <p:cNvPr id="7" name="Picture 6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58" y="914400"/>
              <a:ext cx="6366242" cy="3919316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8" name="Rectangle 7"/>
            <p:cNvSpPr/>
            <p:nvPr/>
          </p:nvSpPr>
          <p:spPr>
            <a:xfrm>
              <a:off x="2970029" y="1708150"/>
              <a:ext cx="1524000" cy="76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26336" y="4852765"/>
              <a:ext cx="3973715" cy="398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 smtClean="0"/>
                <a:t>g-2 average 12Hz pulse scenario</a:t>
              </a:r>
              <a:endParaRPr 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3155879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g-2 Proposed Pulse Train (9 Hz mode)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3000" y="4768674"/>
            <a:ext cx="1203704" cy="367444"/>
            <a:chOff x="93000" y="4768674"/>
            <a:chExt cx="1203704" cy="367444"/>
          </a:xfrm>
        </p:grpSpPr>
        <p:sp>
          <p:nvSpPr>
            <p:cNvPr id="36879" name="Text Box 23"/>
            <p:cNvSpPr txBox="1">
              <a:spLocks noChangeArrowheads="1"/>
            </p:cNvSpPr>
            <p:nvPr/>
          </p:nvSpPr>
          <p:spPr bwMode="auto">
            <a:xfrm>
              <a:off x="93000" y="4768674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36880" name="Text Box 24"/>
            <p:cNvSpPr txBox="1">
              <a:spLocks noChangeArrowheads="1"/>
            </p:cNvSpPr>
            <p:nvPr/>
          </p:nvSpPr>
          <p:spPr bwMode="auto">
            <a:xfrm>
              <a:off x="402603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2</a:t>
              </a:r>
            </a:p>
          </p:txBody>
        </p:sp>
        <p:sp>
          <p:nvSpPr>
            <p:cNvPr id="36881" name="Text Box 25"/>
            <p:cNvSpPr txBox="1">
              <a:spLocks noChangeArrowheads="1"/>
            </p:cNvSpPr>
            <p:nvPr/>
          </p:nvSpPr>
          <p:spPr bwMode="auto">
            <a:xfrm>
              <a:off x="730469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</a:p>
          </p:txBody>
        </p:sp>
        <p:sp>
          <p:nvSpPr>
            <p:cNvPr id="36884" name="Text Box 28"/>
            <p:cNvSpPr txBox="1">
              <a:spLocks noChangeArrowheads="1"/>
            </p:cNvSpPr>
            <p:nvPr/>
          </p:nvSpPr>
          <p:spPr bwMode="auto">
            <a:xfrm>
              <a:off x="985554" y="476867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4</a:t>
              </a:r>
            </a:p>
          </p:txBody>
        </p:sp>
      </p:grpSp>
      <p:sp>
        <p:nvSpPr>
          <p:cNvPr id="36887" name="Line 32"/>
          <p:cNvSpPr>
            <a:spLocks noChangeShapeType="1"/>
          </p:cNvSpPr>
          <p:nvPr/>
        </p:nvSpPr>
        <p:spPr bwMode="auto">
          <a:xfrm>
            <a:off x="2109422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34"/>
          <p:cNvSpPr txBox="1">
            <a:spLocks noChangeArrowheads="1"/>
          </p:cNvSpPr>
          <p:nvPr/>
        </p:nvSpPr>
        <p:spPr bwMode="auto">
          <a:xfrm>
            <a:off x="222275" y="1920611"/>
            <a:ext cx="8066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120 </a:t>
            </a:r>
            <a:r>
              <a:rPr lang="en-US" sz="1200" dirty="0" err="1"/>
              <a:t>nsec</a:t>
            </a:r>
            <a:endParaRPr lang="en-US" sz="1200" dirty="0"/>
          </a:p>
        </p:txBody>
      </p:sp>
      <p:sp>
        <p:nvSpPr>
          <p:cNvPr id="36890" name="Text Box 35"/>
          <p:cNvSpPr txBox="1">
            <a:spLocks noChangeArrowheads="1"/>
          </p:cNvSpPr>
          <p:nvPr/>
        </p:nvSpPr>
        <p:spPr bwMode="auto">
          <a:xfrm>
            <a:off x="1747210" y="2780085"/>
            <a:ext cx="8611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/>
              <a:t>10 </a:t>
            </a:r>
            <a:r>
              <a:rPr lang="en-US" sz="1400" dirty="0" err="1" smtClean="0"/>
              <a:t>msec</a:t>
            </a:r>
            <a:endParaRPr lang="en-US" sz="1400" dirty="0"/>
          </a:p>
        </p:txBody>
      </p:sp>
      <p:sp>
        <p:nvSpPr>
          <p:cNvPr id="36893" name="Line 38"/>
          <p:cNvSpPr>
            <a:spLocks noChangeShapeType="1"/>
          </p:cNvSpPr>
          <p:nvPr/>
        </p:nvSpPr>
        <p:spPr bwMode="auto">
          <a:xfrm>
            <a:off x="134849" y="5557838"/>
            <a:ext cx="872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338011" y="5157087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#</a:t>
            </a:r>
          </a:p>
        </p:txBody>
      </p:sp>
      <p:sp>
        <p:nvSpPr>
          <p:cNvPr id="36895" name="Text Box 40"/>
          <p:cNvSpPr txBox="1">
            <a:spLocks noChangeArrowheads="1"/>
          </p:cNvSpPr>
          <p:nvPr/>
        </p:nvSpPr>
        <p:spPr bwMode="auto">
          <a:xfrm>
            <a:off x="4474229" y="5648243"/>
            <a:ext cx="104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1.33 sec</a:t>
            </a:r>
          </a:p>
        </p:txBody>
      </p:sp>
      <p:sp>
        <p:nvSpPr>
          <p:cNvPr id="36896" name="Text Box 41"/>
          <p:cNvSpPr txBox="1">
            <a:spLocks noChangeArrowheads="1"/>
          </p:cNvSpPr>
          <p:nvPr/>
        </p:nvSpPr>
        <p:spPr bwMode="auto">
          <a:xfrm>
            <a:off x="2109422" y="5638800"/>
            <a:ext cx="24545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MI Nova Cycle </a:t>
            </a:r>
            <a:r>
              <a:rPr lang="en-US" dirty="0"/>
              <a:t>L</a:t>
            </a:r>
            <a:r>
              <a:rPr lang="en-US" dirty="0" smtClean="0"/>
              <a:t>ength</a:t>
            </a:r>
            <a:endParaRPr lang="en-US" dirty="0"/>
          </a:p>
        </p:txBody>
      </p:sp>
      <p:sp>
        <p:nvSpPr>
          <p:cNvPr id="36897" name="Text Box 42"/>
          <p:cNvSpPr txBox="1">
            <a:spLocks noChangeArrowheads="1"/>
          </p:cNvSpPr>
          <p:nvPr/>
        </p:nvSpPr>
        <p:spPr bwMode="auto">
          <a:xfrm>
            <a:off x="1457496" y="2425823"/>
            <a:ext cx="15183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Pulse separation</a:t>
            </a:r>
          </a:p>
        </p:txBody>
      </p:sp>
      <p:sp>
        <p:nvSpPr>
          <p:cNvPr id="36898" name="Text Box 43"/>
          <p:cNvSpPr txBox="1">
            <a:spLocks noChangeArrowheads="1"/>
          </p:cNvSpPr>
          <p:nvPr/>
        </p:nvSpPr>
        <p:spPr bwMode="auto">
          <a:xfrm>
            <a:off x="240077" y="1531144"/>
            <a:ext cx="10791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Bunch length</a:t>
            </a:r>
          </a:p>
          <a:p>
            <a:pPr eaLnBrk="1" hangingPunct="1"/>
            <a:r>
              <a:rPr lang="en-US" sz="1200" dirty="0"/>
              <a:t>of 1 pulse</a:t>
            </a:r>
          </a:p>
        </p:txBody>
      </p:sp>
      <p:sp>
        <p:nvSpPr>
          <p:cNvPr id="36899" name="Line 44"/>
          <p:cNvSpPr>
            <a:spLocks noChangeShapeType="1"/>
          </p:cNvSpPr>
          <p:nvPr/>
        </p:nvSpPr>
        <p:spPr bwMode="auto">
          <a:xfrm flipV="1">
            <a:off x="134849" y="1366838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Text Box 45"/>
          <p:cNvSpPr txBox="1">
            <a:spLocks noChangeArrowheads="1"/>
          </p:cNvSpPr>
          <p:nvPr/>
        </p:nvSpPr>
        <p:spPr bwMode="auto">
          <a:xfrm>
            <a:off x="122759" y="1120570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Begin cycle</a:t>
            </a:r>
          </a:p>
        </p:txBody>
      </p:sp>
      <p:sp>
        <p:nvSpPr>
          <p:cNvPr id="36901" name="Line 46"/>
          <p:cNvSpPr>
            <a:spLocks noChangeShapeType="1"/>
          </p:cNvSpPr>
          <p:nvPr/>
        </p:nvSpPr>
        <p:spPr bwMode="auto">
          <a:xfrm flipV="1">
            <a:off x="8910638" y="1447800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Text Box 47"/>
          <p:cNvSpPr txBox="1">
            <a:spLocks noChangeArrowheads="1"/>
          </p:cNvSpPr>
          <p:nvPr/>
        </p:nvSpPr>
        <p:spPr bwMode="auto">
          <a:xfrm>
            <a:off x="7707313" y="1120570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End cycle</a:t>
            </a:r>
          </a:p>
        </p:txBody>
      </p:sp>
      <p:sp>
        <p:nvSpPr>
          <p:cNvPr id="36903" name="Text Box 48"/>
          <p:cNvSpPr txBox="1">
            <a:spLocks noChangeArrowheads="1"/>
          </p:cNvSpPr>
          <p:nvPr/>
        </p:nvSpPr>
        <p:spPr bwMode="auto">
          <a:xfrm>
            <a:off x="811086" y="2424481"/>
            <a:ext cx="7024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100Hz</a:t>
            </a:r>
          </a:p>
        </p:txBody>
      </p:sp>
      <p:sp>
        <p:nvSpPr>
          <p:cNvPr id="36904" name="Line 38"/>
          <p:cNvSpPr>
            <a:spLocks noChangeShapeType="1"/>
          </p:cNvSpPr>
          <p:nvPr/>
        </p:nvSpPr>
        <p:spPr bwMode="auto">
          <a:xfrm>
            <a:off x="6038836" y="3886200"/>
            <a:ext cx="281967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5" name="Straight Connector 334"/>
          <p:cNvCxnSpPr/>
          <p:nvPr/>
        </p:nvCxnSpPr>
        <p:spPr>
          <a:xfrm>
            <a:off x="2483902" y="4645236"/>
            <a:ext cx="2012778" cy="69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4495800" y="4649509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6121914" y="4651246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6781800" y="3358634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1066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41" name="Line 32"/>
          <p:cNvSpPr>
            <a:spLocks noChangeShapeType="1"/>
          </p:cNvSpPr>
          <p:nvPr/>
        </p:nvSpPr>
        <p:spPr bwMode="auto">
          <a:xfrm>
            <a:off x="2400472" y="3931519"/>
            <a:ext cx="26502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" name="TextBox 333"/>
          <p:cNvSpPr txBox="1"/>
          <p:nvPr/>
        </p:nvSpPr>
        <p:spPr>
          <a:xfrm>
            <a:off x="2906958" y="3368012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167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7205969" y="4306431"/>
            <a:ext cx="31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</a:t>
            </a:r>
          </a:p>
          <a:p>
            <a:r>
              <a:rPr lang="en-US" dirty="0"/>
              <a:t>~</a:t>
            </a:r>
          </a:p>
        </p:txBody>
      </p:sp>
      <p:cxnSp>
        <p:nvCxnSpPr>
          <p:cNvPr id="345" name="Straight Connector 344"/>
          <p:cNvCxnSpPr/>
          <p:nvPr/>
        </p:nvCxnSpPr>
        <p:spPr>
          <a:xfrm>
            <a:off x="7525286" y="4651425"/>
            <a:ext cx="1333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3500" y="4766055"/>
            <a:ext cx="1201100" cy="369332"/>
            <a:chOff x="1711823" y="4766055"/>
            <a:chExt cx="1201100" cy="369332"/>
          </a:xfrm>
        </p:grpSpPr>
        <p:sp>
          <p:nvSpPr>
            <p:cNvPr id="36885" name="Text Box 29"/>
            <p:cNvSpPr txBox="1">
              <a:spLocks noChangeArrowheads="1"/>
            </p:cNvSpPr>
            <p:nvPr/>
          </p:nvSpPr>
          <p:spPr bwMode="auto">
            <a:xfrm>
              <a:off x="1711823" y="4766055"/>
              <a:ext cx="3129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011010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2309139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260001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938823" y="4800600"/>
            <a:ext cx="1309577" cy="372682"/>
            <a:chOff x="3311357" y="4766055"/>
            <a:chExt cx="1309577" cy="372682"/>
          </a:xfrm>
        </p:grpSpPr>
        <p:sp>
          <p:nvSpPr>
            <p:cNvPr id="348" name="TextBox 347"/>
            <p:cNvSpPr txBox="1"/>
            <p:nvPr/>
          </p:nvSpPr>
          <p:spPr>
            <a:xfrm>
              <a:off x="331135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3537537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3911897" y="4769405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4179788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1841" y="2597276"/>
            <a:ext cx="241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Lens pulse length  400 µsec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0826" y="3244049"/>
            <a:ext cx="2363774" cy="1404151"/>
            <a:chOff x="150826" y="3244049"/>
            <a:chExt cx="2363774" cy="1404151"/>
          </a:xfrm>
        </p:grpSpPr>
        <p:grpSp>
          <p:nvGrpSpPr>
            <p:cNvPr id="7" name="Group 6"/>
            <p:cNvGrpSpPr/>
            <p:nvPr/>
          </p:nvGrpSpPr>
          <p:grpSpPr>
            <a:xfrm>
              <a:off x="1314730" y="3245063"/>
              <a:ext cx="1199870" cy="1403137"/>
              <a:chOff x="1314730" y="3200400"/>
              <a:chExt cx="1199870" cy="140313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261" name="Straight Connector 260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2" name="Straight Connector 15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8" name="Straight Connector 157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7" name="Group 176"/>
            <p:cNvGrpSpPr/>
            <p:nvPr/>
          </p:nvGrpSpPr>
          <p:grpSpPr>
            <a:xfrm>
              <a:off x="150826" y="3244049"/>
              <a:ext cx="1199870" cy="1403137"/>
              <a:chOff x="1314730" y="3200400"/>
              <a:chExt cx="1199870" cy="1403137"/>
            </a:xfrm>
          </p:grpSpPr>
          <p:grpSp>
            <p:nvGrpSpPr>
              <p:cNvPr id="178" name="Group 177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9" name="Group 178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2" name="Straight Connector 19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7" name="Straight Connector 18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1" name="Group 180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2" name="Straight Connector 18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07" name="Group 206"/>
          <p:cNvGrpSpPr/>
          <p:nvPr/>
        </p:nvGrpSpPr>
        <p:grpSpPr>
          <a:xfrm>
            <a:off x="4922044" y="3248481"/>
            <a:ext cx="1199870" cy="1403137"/>
            <a:chOff x="1314730" y="3200400"/>
            <a:chExt cx="1199870" cy="1403137"/>
          </a:xfrm>
        </p:grpSpPr>
        <p:grpSp>
          <p:nvGrpSpPr>
            <p:cNvPr id="208" name="Group 207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oup 209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7" name="Straight Connector 21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27" name="Picture 1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159" y="1070880"/>
            <a:ext cx="4115562" cy="753840"/>
          </a:xfrm>
          <a:prstGeom prst="rect">
            <a:avLst/>
          </a:prstGeom>
        </p:spPr>
      </p:pic>
      <p:sp>
        <p:nvSpPr>
          <p:cNvPr id="128" name="TextBox 127"/>
          <p:cNvSpPr txBox="1"/>
          <p:nvPr/>
        </p:nvSpPr>
        <p:spPr>
          <a:xfrm>
            <a:off x="2616893" y="1738893"/>
            <a:ext cx="1391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12 / 20 Nova Cycles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9806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g-2 Proposed Pulse Train (12 Hz mode)</a:t>
            </a:r>
            <a:br>
              <a:rPr lang="en-US" sz="2800" dirty="0" smtClean="0"/>
            </a:br>
            <a:r>
              <a:rPr lang="en-US" sz="2800" dirty="0" smtClean="0"/>
              <a:t>Loss of 1 Nova Pulse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3000" y="4768674"/>
            <a:ext cx="1203704" cy="367444"/>
            <a:chOff x="93000" y="4768674"/>
            <a:chExt cx="1203704" cy="367444"/>
          </a:xfrm>
        </p:grpSpPr>
        <p:sp>
          <p:nvSpPr>
            <p:cNvPr id="36879" name="Text Box 23"/>
            <p:cNvSpPr txBox="1">
              <a:spLocks noChangeArrowheads="1"/>
            </p:cNvSpPr>
            <p:nvPr/>
          </p:nvSpPr>
          <p:spPr bwMode="auto">
            <a:xfrm>
              <a:off x="93000" y="4768674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36880" name="Text Box 24"/>
            <p:cNvSpPr txBox="1">
              <a:spLocks noChangeArrowheads="1"/>
            </p:cNvSpPr>
            <p:nvPr/>
          </p:nvSpPr>
          <p:spPr bwMode="auto">
            <a:xfrm>
              <a:off x="402603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2</a:t>
              </a:r>
            </a:p>
          </p:txBody>
        </p:sp>
        <p:sp>
          <p:nvSpPr>
            <p:cNvPr id="36881" name="Text Box 25"/>
            <p:cNvSpPr txBox="1">
              <a:spLocks noChangeArrowheads="1"/>
            </p:cNvSpPr>
            <p:nvPr/>
          </p:nvSpPr>
          <p:spPr bwMode="auto">
            <a:xfrm>
              <a:off x="730469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</a:p>
          </p:txBody>
        </p:sp>
        <p:sp>
          <p:nvSpPr>
            <p:cNvPr id="36884" name="Text Box 28"/>
            <p:cNvSpPr txBox="1">
              <a:spLocks noChangeArrowheads="1"/>
            </p:cNvSpPr>
            <p:nvPr/>
          </p:nvSpPr>
          <p:spPr bwMode="auto">
            <a:xfrm>
              <a:off x="985554" y="476867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4</a:t>
              </a:r>
            </a:p>
          </p:txBody>
        </p:sp>
      </p:grpSp>
      <p:sp>
        <p:nvSpPr>
          <p:cNvPr id="36887" name="Line 32"/>
          <p:cNvSpPr>
            <a:spLocks noChangeShapeType="1"/>
          </p:cNvSpPr>
          <p:nvPr/>
        </p:nvSpPr>
        <p:spPr bwMode="auto">
          <a:xfrm>
            <a:off x="2109422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34"/>
          <p:cNvSpPr txBox="1">
            <a:spLocks noChangeArrowheads="1"/>
          </p:cNvSpPr>
          <p:nvPr/>
        </p:nvSpPr>
        <p:spPr bwMode="auto">
          <a:xfrm>
            <a:off x="222275" y="1920611"/>
            <a:ext cx="8066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120 </a:t>
            </a:r>
            <a:r>
              <a:rPr lang="en-US" sz="1200" dirty="0" err="1"/>
              <a:t>nsec</a:t>
            </a:r>
            <a:endParaRPr lang="en-US" sz="1200" dirty="0"/>
          </a:p>
        </p:txBody>
      </p:sp>
      <p:sp>
        <p:nvSpPr>
          <p:cNvPr id="36890" name="Text Box 35"/>
          <p:cNvSpPr txBox="1">
            <a:spLocks noChangeArrowheads="1"/>
          </p:cNvSpPr>
          <p:nvPr/>
        </p:nvSpPr>
        <p:spPr bwMode="auto">
          <a:xfrm>
            <a:off x="1747210" y="2780085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10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6893" name="Line 38"/>
          <p:cNvSpPr>
            <a:spLocks noChangeShapeType="1"/>
          </p:cNvSpPr>
          <p:nvPr/>
        </p:nvSpPr>
        <p:spPr bwMode="auto">
          <a:xfrm>
            <a:off x="134849" y="5557838"/>
            <a:ext cx="872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338011" y="5157087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#</a:t>
            </a:r>
          </a:p>
        </p:txBody>
      </p:sp>
      <p:sp>
        <p:nvSpPr>
          <p:cNvPr id="36895" name="Text Box 40"/>
          <p:cNvSpPr txBox="1">
            <a:spLocks noChangeArrowheads="1"/>
          </p:cNvSpPr>
          <p:nvPr/>
        </p:nvSpPr>
        <p:spPr bwMode="auto">
          <a:xfrm>
            <a:off x="4474229" y="5648243"/>
            <a:ext cx="104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1.33 sec</a:t>
            </a:r>
          </a:p>
        </p:txBody>
      </p:sp>
      <p:sp>
        <p:nvSpPr>
          <p:cNvPr id="36896" name="Text Box 41"/>
          <p:cNvSpPr txBox="1">
            <a:spLocks noChangeArrowheads="1"/>
          </p:cNvSpPr>
          <p:nvPr/>
        </p:nvSpPr>
        <p:spPr bwMode="auto">
          <a:xfrm>
            <a:off x="2109422" y="5638800"/>
            <a:ext cx="24545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MI Nova Cycle </a:t>
            </a:r>
            <a:r>
              <a:rPr lang="en-US" dirty="0"/>
              <a:t>L</a:t>
            </a:r>
            <a:r>
              <a:rPr lang="en-US" dirty="0" smtClean="0"/>
              <a:t>ength</a:t>
            </a:r>
            <a:endParaRPr lang="en-US" dirty="0"/>
          </a:p>
        </p:txBody>
      </p:sp>
      <p:sp>
        <p:nvSpPr>
          <p:cNvPr id="36897" name="Text Box 42"/>
          <p:cNvSpPr txBox="1">
            <a:spLocks noChangeArrowheads="1"/>
          </p:cNvSpPr>
          <p:nvPr/>
        </p:nvSpPr>
        <p:spPr bwMode="auto">
          <a:xfrm>
            <a:off x="1467278" y="2491854"/>
            <a:ext cx="15183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Pulse separation</a:t>
            </a:r>
          </a:p>
        </p:txBody>
      </p:sp>
      <p:sp>
        <p:nvSpPr>
          <p:cNvPr id="36898" name="Text Box 43"/>
          <p:cNvSpPr txBox="1">
            <a:spLocks noChangeArrowheads="1"/>
          </p:cNvSpPr>
          <p:nvPr/>
        </p:nvSpPr>
        <p:spPr bwMode="auto">
          <a:xfrm>
            <a:off x="240077" y="1531144"/>
            <a:ext cx="10791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Bunch length</a:t>
            </a:r>
          </a:p>
          <a:p>
            <a:pPr eaLnBrk="1" hangingPunct="1"/>
            <a:r>
              <a:rPr lang="en-US" sz="1200" dirty="0"/>
              <a:t>of 1 pulse</a:t>
            </a:r>
          </a:p>
        </p:txBody>
      </p:sp>
      <p:sp>
        <p:nvSpPr>
          <p:cNvPr id="36899" name="Line 44"/>
          <p:cNvSpPr>
            <a:spLocks noChangeShapeType="1"/>
          </p:cNvSpPr>
          <p:nvPr/>
        </p:nvSpPr>
        <p:spPr bwMode="auto">
          <a:xfrm flipV="1">
            <a:off x="134849" y="1366838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Text Box 45"/>
          <p:cNvSpPr txBox="1">
            <a:spLocks noChangeArrowheads="1"/>
          </p:cNvSpPr>
          <p:nvPr/>
        </p:nvSpPr>
        <p:spPr bwMode="auto">
          <a:xfrm>
            <a:off x="122759" y="1120570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Begin cycle</a:t>
            </a:r>
          </a:p>
        </p:txBody>
      </p:sp>
      <p:sp>
        <p:nvSpPr>
          <p:cNvPr id="36901" name="Line 46"/>
          <p:cNvSpPr>
            <a:spLocks noChangeShapeType="1"/>
          </p:cNvSpPr>
          <p:nvPr/>
        </p:nvSpPr>
        <p:spPr bwMode="auto">
          <a:xfrm flipV="1">
            <a:off x="8910638" y="1447800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Text Box 47"/>
          <p:cNvSpPr txBox="1">
            <a:spLocks noChangeArrowheads="1"/>
          </p:cNvSpPr>
          <p:nvPr/>
        </p:nvSpPr>
        <p:spPr bwMode="auto">
          <a:xfrm>
            <a:off x="7707313" y="1120570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End cycle</a:t>
            </a:r>
          </a:p>
        </p:txBody>
      </p:sp>
      <p:sp>
        <p:nvSpPr>
          <p:cNvPr id="36903" name="Text Box 48"/>
          <p:cNvSpPr txBox="1">
            <a:spLocks noChangeArrowheads="1"/>
          </p:cNvSpPr>
          <p:nvPr/>
        </p:nvSpPr>
        <p:spPr bwMode="auto">
          <a:xfrm>
            <a:off x="727424" y="2485381"/>
            <a:ext cx="7024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100Hz</a:t>
            </a:r>
          </a:p>
        </p:txBody>
      </p:sp>
      <p:sp>
        <p:nvSpPr>
          <p:cNvPr id="36904" name="Line 38"/>
          <p:cNvSpPr>
            <a:spLocks noChangeShapeType="1"/>
          </p:cNvSpPr>
          <p:nvPr/>
        </p:nvSpPr>
        <p:spPr bwMode="auto">
          <a:xfrm>
            <a:off x="6410464" y="3886200"/>
            <a:ext cx="24480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5" name="Straight Connector 334"/>
          <p:cNvCxnSpPr/>
          <p:nvPr/>
        </p:nvCxnSpPr>
        <p:spPr>
          <a:xfrm>
            <a:off x="2483902" y="4643927"/>
            <a:ext cx="1697433" cy="42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4495800" y="4649509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6121914" y="4651246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6781800" y="3358634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990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41" name="Line 32"/>
          <p:cNvSpPr>
            <a:spLocks noChangeShapeType="1"/>
          </p:cNvSpPr>
          <p:nvPr/>
        </p:nvSpPr>
        <p:spPr bwMode="auto">
          <a:xfrm>
            <a:off x="2400472" y="3931519"/>
            <a:ext cx="17945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" name="TextBox 333"/>
          <p:cNvSpPr txBox="1"/>
          <p:nvPr/>
        </p:nvSpPr>
        <p:spPr>
          <a:xfrm>
            <a:off x="2534730" y="337186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193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7205969" y="4306431"/>
            <a:ext cx="31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</a:t>
            </a:r>
          </a:p>
          <a:p>
            <a:r>
              <a:rPr lang="en-US" dirty="0"/>
              <a:t>~</a:t>
            </a:r>
          </a:p>
        </p:txBody>
      </p:sp>
      <p:cxnSp>
        <p:nvCxnSpPr>
          <p:cNvPr id="345" name="Straight Connector 344"/>
          <p:cNvCxnSpPr/>
          <p:nvPr/>
        </p:nvCxnSpPr>
        <p:spPr>
          <a:xfrm>
            <a:off x="7525286" y="4651425"/>
            <a:ext cx="1333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3500" y="4766055"/>
            <a:ext cx="1201100" cy="369332"/>
            <a:chOff x="1711823" y="4766055"/>
            <a:chExt cx="1201100" cy="369332"/>
          </a:xfrm>
        </p:grpSpPr>
        <p:sp>
          <p:nvSpPr>
            <p:cNvPr id="36885" name="Text Box 29"/>
            <p:cNvSpPr txBox="1">
              <a:spLocks noChangeArrowheads="1"/>
            </p:cNvSpPr>
            <p:nvPr/>
          </p:nvSpPr>
          <p:spPr bwMode="auto">
            <a:xfrm>
              <a:off x="1711823" y="4766055"/>
              <a:ext cx="3129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011010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2309139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260001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038600" y="4800600"/>
            <a:ext cx="1309577" cy="372682"/>
            <a:chOff x="3311357" y="4766055"/>
            <a:chExt cx="1309577" cy="372682"/>
          </a:xfrm>
        </p:grpSpPr>
        <p:sp>
          <p:nvSpPr>
            <p:cNvPr id="348" name="TextBox 347"/>
            <p:cNvSpPr txBox="1"/>
            <p:nvPr/>
          </p:nvSpPr>
          <p:spPr>
            <a:xfrm>
              <a:off x="331135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3537537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3911897" y="4769405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4179788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22493" y="2733600"/>
            <a:ext cx="241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Lens pulse length  400 µsec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0826" y="3244049"/>
            <a:ext cx="2363774" cy="1404151"/>
            <a:chOff x="150826" y="3244049"/>
            <a:chExt cx="2363774" cy="1404151"/>
          </a:xfrm>
        </p:grpSpPr>
        <p:grpSp>
          <p:nvGrpSpPr>
            <p:cNvPr id="7" name="Group 6"/>
            <p:cNvGrpSpPr/>
            <p:nvPr/>
          </p:nvGrpSpPr>
          <p:grpSpPr>
            <a:xfrm>
              <a:off x="1314730" y="3245063"/>
              <a:ext cx="1199870" cy="1403137"/>
              <a:chOff x="1314730" y="3200400"/>
              <a:chExt cx="1199870" cy="140313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261" name="Straight Connector 260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2" name="Straight Connector 15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8" name="Straight Connector 157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7" name="Group 176"/>
            <p:cNvGrpSpPr/>
            <p:nvPr/>
          </p:nvGrpSpPr>
          <p:grpSpPr>
            <a:xfrm>
              <a:off x="150826" y="3244049"/>
              <a:ext cx="1199870" cy="1403137"/>
              <a:chOff x="1314730" y="3200400"/>
              <a:chExt cx="1199870" cy="1403137"/>
            </a:xfrm>
          </p:grpSpPr>
          <p:grpSp>
            <p:nvGrpSpPr>
              <p:cNvPr id="178" name="Group 177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9" name="Group 178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2" name="Straight Connector 19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7" name="Straight Connector 18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1" name="Group 180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2" name="Straight Connector 18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07" name="Group 206"/>
          <p:cNvGrpSpPr/>
          <p:nvPr/>
        </p:nvGrpSpPr>
        <p:grpSpPr>
          <a:xfrm>
            <a:off x="5277130" y="3245063"/>
            <a:ext cx="1199870" cy="1403137"/>
            <a:chOff x="1314730" y="3200400"/>
            <a:chExt cx="1199870" cy="1403137"/>
          </a:xfrm>
        </p:grpSpPr>
        <p:grpSp>
          <p:nvGrpSpPr>
            <p:cNvPr id="208" name="Group 207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oup 209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7" name="Straight Connector 21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" name="Group 119"/>
          <p:cNvGrpSpPr/>
          <p:nvPr/>
        </p:nvGrpSpPr>
        <p:grpSpPr>
          <a:xfrm>
            <a:off x="4114800" y="3245063"/>
            <a:ext cx="1199870" cy="1403137"/>
            <a:chOff x="1314730" y="3200400"/>
            <a:chExt cx="1199870" cy="1403137"/>
          </a:xfrm>
        </p:grpSpPr>
        <p:grpSp>
          <p:nvGrpSpPr>
            <p:cNvPr id="121" name="Group 120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40" name="Straight Connector 139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23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25" name="Straight Connector 124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6" name="Group 145"/>
          <p:cNvGrpSpPr/>
          <p:nvPr/>
        </p:nvGrpSpPr>
        <p:grpSpPr>
          <a:xfrm>
            <a:off x="5248629" y="4808918"/>
            <a:ext cx="1456971" cy="372682"/>
            <a:chOff x="4858104" y="4766055"/>
            <a:chExt cx="1456971" cy="372682"/>
          </a:xfrm>
        </p:grpSpPr>
        <p:sp>
          <p:nvSpPr>
            <p:cNvPr id="147" name="Text Box 30"/>
            <p:cNvSpPr txBox="1">
              <a:spLocks noChangeArrowheads="1"/>
            </p:cNvSpPr>
            <p:nvPr/>
          </p:nvSpPr>
          <p:spPr bwMode="auto">
            <a:xfrm>
              <a:off x="5876925" y="4766055"/>
              <a:ext cx="438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16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4858104" y="476605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213566" y="476605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505923" y="476940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</p:grpSp>
      <p:pic>
        <p:nvPicPr>
          <p:cNvPr id="169" name="Picture 16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68"/>
          <a:stretch/>
        </p:blipFill>
        <p:spPr>
          <a:xfrm>
            <a:off x="2506159" y="1070880"/>
            <a:ext cx="2470654" cy="75384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20" r="15248"/>
          <a:stretch/>
        </p:blipFill>
        <p:spPr>
          <a:xfrm>
            <a:off x="5768429" y="1070880"/>
            <a:ext cx="840861" cy="75384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4" r="15135"/>
          <a:stretch/>
        </p:blipFill>
        <p:spPr>
          <a:xfrm>
            <a:off x="4731656" y="1070880"/>
            <a:ext cx="1047460" cy="753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6893" y="1738893"/>
            <a:ext cx="1391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11 / 20 Nova Cycles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922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g-2 Proposed Pulse Train (11.4 Hz mode)</a:t>
            </a:r>
            <a:br>
              <a:rPr lang="en-US" sz="2800" dirty="0" smtClean="0"/>
            </a:br>
            <a:r>
              <a:rPr lang="en-US" sz="2800" dirty="0" smtClean="0"/>
              <a:t>Extended Cycle Length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3000" y="4768674"/>
            <a:ext cx="1203704" cy="367444"/>
            <a:chOff x="93000" y="4768674"/>
            <a:chExt cx="1203704" cy="367444"/>
          </a:xfrm>
        </p:grpSpPr>
        <p:sp>
          <p:nvSpPr>
            <p:cNvPr id="36879" name="Text Box 23"/>
            <p:cNvSpPr txBox="1">
              <a:spLocks noChangeArrowheads="1"/>
            </p:cNvSpPr>
            <p:nvPr/>
          </p:nvSpPr>
          <p:spPr bwMode="auto">
            <a:xfrm>
              <a:off x="93000" y="4768674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36880" name="Text Box 24"/>
            <p:cNvSpPr txBox="1">
              <a:spLocks noChangeArrowheads="1"/>
            </p:cNvSpPr>
            <p:nvPr/>
          </p:nvSpPr>
          <p:spPr bwMode="auto">
            <a:xfrm>
              <a:off x="402603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2</a:t>
              </a:r>
            </a:p>
          </p:txBody>
        </p:sp>
        <p:sp>
          <p:nvSpPr>
            <p:cNvPr id="36881" name="Text Box 25"/>
            <p:cNvSpPr txBox="1">
              <a:spLocks noChangeArrowheads="1"/>
            </p:cNvSpPr>
            <p:nvPr/>
          </p:nvSpPr>
          <p:spPr bwMode="auto">
            <a:xfrm>
              <a:off x="730469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</a:p>
          </p:txBody>
        </p:sp>
        <p:sp>
          <p:nvSpPr>
            <p:cNvPr id="36884" name="Text Box 28"/>
            <p:cNvSpPr txBox="1">
              <a:spLocks noChangeArrowheads="1"/>
            </p:cNvSpPr>
            <p:nvPr/>
          </p:nvSpPr>
          <p:spPr bwMode="auto">
            <a:xfrm>
              <a:off x="985554" y="476867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4</a:t>
              </a:r>
            </a:p>
          </p:txBody>
        </p:sp>
      </p:grpSp>
      <p:sp>
        <p:nvSpPr>
          <p:cNvPr id="36887" name="Line 32"/>
          <p:cNvSpPr>
            <a:spLocks noChangeShapeType="1"/>
          </p:cNvSpPr>
          <p:nvPr/>
        </p:nvSpPr>
        <p:spPr bwMode="auto">
          <a:xfrm>
            <a:off x="2109422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34"/>
          <p:cNvSpPr txBox="1">
            <a:spLocks noChangeArrowheads="1"/>
          </p:cNvSpPr>
          <p:nvPr/>
        </p:nvSpPr>
        <p:spPr bwMode="auto">
          <a:xfrm>
            <a:off x="222275" y="1920611"/>
            <a:ext cx="8066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120 </a:t>
            </a:r>
            <a:r>
              <a:rPr lang="en-US" sz="1200" dirty="0" err="1"/>
              <a:t>nsec</a:t>
            </a:r>
            <a:endParaRPr lang="en-US" sz="1200" dirty="0"/>
          </a:p>
        </p:txBody>
      </p:sp>
      <p:sp>
        <p:nvSpPr>
          <p:cNvPr id="36890" name="Text Box 35"/>
          <p:cNvSpPr txBox="1">
            <a:spLocks noChangeArrowheads="1"/>
          </p:cNvSpPr>
          <p:nvPr/>
        </p:nvSpPr>
        <p:spPr bwMode="auto">
          <a:xfrm>
            <a:off x="1747210" y="2780085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10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6893" name="Line 38"/>
          <p:cNvSpPr>
            <a:spLocks noChangeShapeType="1"/>
          </p:cNvSpPr>
          <p:nvPr/>
        </p:nvSpPr>
        <p:spPr bwMode="auto">
          <a:xfrm>
            <a:off x="134849" y="5557838"/>
            <a:ext cx="872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338011" y="5157087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#</a:t>
            </a:r>
          </a:p>
        </p:txBody>
      </p:sp>
      <p:sp>
        <p:nvSpPr>
          <p:cNvPr id="36895" name="Text Box 40"/>
          <p:cNvSpPr txBox="1">
            <a:spLocks noChangeArrowheads="1"/>
          </p:cNvSpPr>
          <p:nvPr/>
        </p:nvSpPr>
        <p:spPr bwMode="auto">
          <a:xfrm>
            <a:off x="4474229" y="5648243"/>
            <a:ext cx="13131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1.3997 </a:t>
            </a:r>
            <a:r>
              <a:rPr lang="en-US" dirty="0"/>
              <a:t>sec</a:t>
            </a:r>
          </a:p>
        </p:txBody>
      </p:sp>
      <p:sp>
        <p:nvSpPr>
          <p:cNvPr id="36896" name="Text Box 41"/>
          <p:cNvSpPr txBox="1">
            <a:spLocks noChangeArrowheads="1"/>
          </p:cNvSpPr>
          <p:nvPr/>
        </p:nvSpPr>
        <p:spPr bwMode="auto">
          <a:xfrm>
            <a:off x="2109422" y="5638800"/>
            <a:ext cx="24545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MI Nova Cycle </a:t>
            </a:r>
            <a:r>
              <a:rPr lang="en-US" dirty="0"/>
              <a:t>L</a:t>
            </a:r>
            <a:r>
              <a:rPr lang="en-US" dirty="0" smtClean="0"/>
              <a:t>ength</a:t>
            </a:r>
            <a:endParaRPr lang="en-US" dirty="0"/>
          </a:p>
        </p:txBody>
      </p:sp>
      <p:sp>
        <p:nvSpPr>
          <p:cNvPr id="36897" name="Text Box 42"/>
          <p:cNvSpPr txBox="1">
            <a:spLocks noChangeArrowheads="1"/>
          </p:cNvSpPr>
          <p:nvPr/>
        </p:nvSpPr>
        <p:spPr bwMode="auto">
          <a:xfrm>
            <a:off x="1467278" y="2491854"/>
            <a:ext cx="15183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Pulse separation</a:t>
            </a:r>
          </a:p>
        </p:txBody>
      </p:sp>
      <p:sp>
        <p:nvSpPr>
          <p:cNvPr id="36898" name="Text Box 43"/>
          <p:cNvSpPr txBox="1">
            <a:spLocks noChangeArrowheads="1"/>
          </p:cNvSpPr>
          <p:nvPr/>
        </p:nvSpPr>
        <p:spPr bwMode="auto">
          <a:xfrm>
            <a:off x="240077" y="1531144"/>
            <a:ext cx="10791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Bunch length</a:t>
            </a:r>
          </a:p>
          <a:p>
            <a:pPr eaLnBrk="1" hangingPunct="1"/>
            <a:r>
              <a:rPr lang="en-US" sz="1200" dirty="0"/>
              <a:t>of 1 pulse</a:t>
            </a:r>
          </a:p>
        </p:txBody>
      </p:sp>
      <p:sp>
        <p:nvSpPr>
          <p:cNvPr id="36899" name="Line 44"/>
          <p:cNvSpPr>
            <a:spLocks noChangeShapeType="1"/>
          </p:cNvSpPr>
          <p:nvPr/>
        </p:nvSpPr>
        <p:spPr bwMode="auto">
          <a:xfrm flipV="1">
            <a:off x="134849" y="1366838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Text Box 45"/>
          <p:cNvSpPr txBox="1">
            <a:spLocks noChangeArrowheads="1"/>
          </p:cNvSpPr>
          <p:nvPr/>
        </p:nvSpPr>
        <p:spPr bwMode="auto">
          <a:xfrm>
            <a:off x="122759" y="1120570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Begin cycle</a:t>
            </a:r>
          </a:p>
        </p:txBody>
      </p:sp>
      <p:sp>
        <p:nvSpPr>
          <p:cNvPr id="36901" name="Line 46"/>
          <p:cNvSpPr>
            <a:spLocks noChangeShapeType="1"/>
          </p:cNvSpPr>
          <p:nvPr/>
        </p:nvSpPr>
        <p:spPr bwMode="auto">
          <a:xfrm flipV="1">
            <a:off x="8910638" y="1447800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Text Box 47"/>
          <p:cNvSpPr txBox="1">
            <a:spLocks noChangeArrowheads="1"/>
          </p:cNvSpPr>
          <p:nvPr/>
        </p:nvSpPr>
        <p:spPr bwMode="auto">
          <a:xfrm>
            <a:off x="7707313" y="1120570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End cycle</a:t>
            </a:r>
          </a:p>
        </p:txBody>
      </p:sp>
      <p:sp>
        <p:nvSpPr>
          <p:cNvPr id="36903" name="Text Box 48"/>
          <p:cNvSpPr txBox="1">
            <a:spLocks noChangeArrowheads="1"/>
          </p:cNvSpPr>
          <p:nvPr/>
        </p:nvSpPr>
        <p:spPr bwMode="auto">
          <a:xfrm>
            <a:off x="727424" y="2485381"/>
            <a:ext cx="7024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100Hz</a:t>
            </a:r>
          </a:p>
        </p:txBody>
      </p:sp>
      <p:sp>
        <p:nvSpPr>
          <p:cNvPr id="36904" name="Line 38"/>
          <p:cNvSpPr>
            <a:spLocks noChangeShapeType="1"/>
          </p:cNvSpPr>
          <p:nvPr/>
        </p:nvSpPr>
        <p:spPr bwMode="auto">
          <a:xfrm>
            <a:off x="6410464" y="3886200"/>
            <a:ext cx="24480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5" name="Straight Connector 334"/>
          <p:cNvCxnSpPr/>
          <p:nvPr/>
        </p:nvCxnSpPr>
        <p:spPr>
          <a:xfrm>
            <a:off x="2483902" y="4643927"/>
            <a:ext cx="1697433" cy="42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4495800" y="4649509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6121914" y="4651246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6781800" y="3358634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1057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41" name="Line 32"/>
          <p:cNvSpPr>
            <a:spLocks noChangeShapeType="1"/>
          </p:cNvSpPr>
          <p:nvPr/>
        </p:nvSpPr>
        <p:spPr bwMode="auto">
          <a:xfrm>
            <a:off x="2400472" y="3931519"/>
            <a:ext cx="17945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" name="TextBox 333"/>
          <p:cNvSpPr txBox="1"/>
          <p:nvPr/>
        </p:nvSpPr>
        <p:spPr>
          <a:xfrm>
            <a:off x="2534730" y="337186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193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7205969" y="4306431"/>
            <a:ext cx="31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</a:t>
            </a:r>
          </a:p>
          <a:p>
            <a:r>
              <a:rPr lang="en-US" dirty="0"/>
              <a:t>~</a:t>
            </a:r>
          </a:p>
        </p:txBody>
      </p:sp>
      <p:cxnSp>
        <p:nvCxnSpPr>
          <p:cNvPr id="345" name="Straight Connector 344"/>
          <p:cNvCxnSpPr/>
          <p:nvPr/>
        </p:nvCxnSpPr>
        <p:spPr>
          <a:xfrm>
            <a:off x="7525286" y="4651425"/>
            <a:ext cx="1333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3500" y="4766055"/>
            <a:ext cx="1201100" cy="369332"/>
            <a:chOff x="1711823" y="4766055"/>
            <a:chExt cx="1201100" cy="369332"/>
          </a:xfrm>
        </p:grpSpPr>
        <p:sp>
          <p:nvSpPr>
            <p:cNvPr id="36885" name="Text Box 29"/>
            <p:cNvSpPr txBox="1">
              <a:spLocks noChangeArrowheads="1"/>
            </p:cNvSpPr>
            <p:nvPr/>
          </p:nvSpPr>
          <p:spPr bwMode="auto">
            <a:xfrm>
              <a:off x="1711823" y="4766055"/>
              <a:ext cx="3129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011010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2309139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260001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038600" y="4800600"/>
            <a:ext cx="1309577" cy="372682"/>
            <a:chOff x="3311357" y="4766055"/>
            <a:chExt cx="1309577" cy="372682"/>
          </a:xfrm>
        </p:grpSpPr>
        <p:sp>
          <p:nvSpPr>
            <p:cNvPr id="348" name="TextBox 347"/>
            <p:cNvSpPr txBox="1"/>
            <p:nvPr/>
          </p:nvSpPr>
          <p:spPr>
            <a:xfrm>
              <a:off x="331135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3537537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3911897" y="4769405"/>
              <a:ext cx="424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4179788" y="476867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22493" y="2733600"/>
            <a:ext cx="241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Lens pulse length  400 µsec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0826" y="3244049"/>
            <a:ext cx="2363774" cy="1404151"/>
            <a:chOff x="150826" y="3244049"/>
            <a:chExt cx="2363774" cy="1404151"/>
          </a:xfrm>
        </p:grpSpPr>
        <p:grpSp>
          <p:nvGrpSpPr>
            <p:cNvPr id="7" name="Group 6"/>
            <p:cNvGrpSpPr/>
            <p:nvPr/>
          </p:nvGrpSpPr>
          <p:grpSpPr>
            <a:xfrm>
              <a:off x="1314730" y="3245063"/>
              <a:ext cx="1199870" cy="1403137"/>
              <a:chOff x="1314730" y="3200400"/>
              <a:chExt cx="1199870" cy="140313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261" name="Straight Connector 260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2" name="Straight Connector 15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58" name="Straight Connector 157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7" name="Group 176"/>
            <p:cNvGrpSpPr/>
            <p:nvPr/>
          </p:nvGrpSpPr>
          <p:grpSpPr>
            <a:xfrm>
              <a:off x="150826" y="3244049"/>
              <a:ext cx="1199870" cy="1403137"/>
              <a:chOff x="1314730" y="3200400"/>
              <a:chExt cx="1199870" cy="1403137"/>
            </a:xfrm>
          </p:grpSpPr>
          <p:grpSp>
            <p:nvGrpSpPr>
              <p:cNvPr id="178" name="Group 177"/>
              <p:cNvGrpSpPr/>
              <p:nvPr/>
            </p:nvGrpSpPr>
            <p:grpSpPr>
              <a:xfrm>
                <a:off x="220980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9" name="Group 178"/>
              <p:cNvGrpSpPr/>
              <p:nvPr/>
            </p:nvGrpSpPr>
            <p:grpSpPr>
              <a:xfrm>
                <a:off x="192166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92" name="Straight Connector 19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/>
              <p:cNvGrpSpPr/>
              <p:nvPr/>
            </p:nvGrpSpPr>
            <p:grpSpPr>
              <a:xfrm>
                <a:off x="1620431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7" name="Straight Connector 186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1" name="Group 180"/>
              <p:cNvGrpSpPr/>
              <p:nvPr/>
            </p:nvGrpSpPr>
            <p:grpSpPr>
              <a:xfrm>
                <a:off x="1314730" y="3200400"/>
                <a:ext cx="304800" cy="1403137"/>
                <a:chOff x="2209800" y="3200400"/>
                <a:chExt cx="304800" cy="1403137"/>
              </a:xfrm>
            </p:grpSpPr>
            <p:cxnSp>
              <p:nvCxnSpPr>
                <p:cNvPr id="182" name="Straight Connector 181"/>
                <p:cNvCxnSpPr/>
                <p:nvPr/>
              </p:nvCxnSpPr>
              <p:spPr>
                <a:xfrm flipV="1">
                  <a:off x="2341243" y="3200400"/>
                  <a:ext cx="0" cy="1403136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2340769" y="3209266"/>
                  <a:ext cx="58340" cy="0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 flipV="1">
                  <a:off x="2385889" y="3209266"/>
                  <a:ext cx="2839" cy="1394271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2381530" y="4602523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>
                  <a:off x="2209800" y="4602088"/>
                  <a:ext cx="133070" cy="2"/>
                </a:xfrm>
                <a:prstGeom prst="line">
                  <a:avLst/>
                </a:prstGeom>
                <a:ln w="190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07" name="Group 206"/>
          <p:cNvGrpSpPr/>
          <p:nvPr/>
        </p:nvGrpSpPr>
        <p:grpSpPr>
          <a:xfrm>
            <a:off x="5277130" y="3245063"/>
            <a:ext cx="1199870" cy="1403137"/>
            <a:chOff x="1314730" y="3200400"/>
            <a:chExt cx="1199870" cy="1403137"/>
          </a:xfrm>
        </p:grpSpPr>
        <p:grpSp>
          <p:nvGrpSpPr>
            <p:cNvPr id="208" name="Group 207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oup 209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7" name="Straight Connector 21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" name="Group 119"/>
          <p:cNvGrpSpPr/>
          <p:nvPr/>
        </p:nvGrpSpPr>
        <p:grpSpPr>
          <a:xfrm>
            <a:off x="4114800" y="3245063"/>
            <a:ext cx="1199870" cy="1403137"/>
            <a:chOff x="1314730" y="3200400"/>
            <a:chExt cx="1199870" cy="1403137"/>
          </a:xfrm>
        </p:grpSpPr>
        <p:grpSp>
          <p:nvGrpSpPr>
            <p:cNvPr id="121" name="Group 120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40" name="Straight Connector 139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23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25" name="Straight Connector 124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6" name="Group 145"/>
          <p:cNvGrpSpPr/>
          <p:nvPr/>
        </p:nvGrpSpPr>
        <p:grpSpPr>
          <a:xfrm>
            <a:off x="5248629" y="4808918"/>
            <a:ext cx="1456971" cy="372682"/>
            <a:chOff x="4858104" y="4766055"/>
            <a:chExt cx="1456971" cy="372682"/>
          </a:xfrm>
        </p:grpSpPr>
        <p:sp>
          <p:nvSpPr>
            <p:cNvPr id="147" name="Text Box 30"/>
            <p:cNvSpPr txBox="1">
              <a:spLocks noChangeArrowheads="1"/>
            </p:cNvSpPr>
            <p:nvPr/>
          </p:nvSpPr>
          <p:spPr bwMode="auto">
            <a:xfrm>
              <a:off x="5876925" y="4766055"/>
              <a:ext cx="438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16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4858104" y="476605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213566" y="476605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505923" y="476940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</p:grpSp>
      <p:pic>
        <p:nvPicPr>
          <p:cNvPr id="169" name="Picture 16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68"/>
          <a:stretch/>
        </p:blipFill>
        <p:spPr>
          <a:xfrm>
            <a:off x="2506159" y="1070880"/>
            <a:ext cx="2470654" cy="75384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20" r="15248"/>
          <a:stretch/>
        </p:blipFill>
        <p:spPr>
          <a:xfrm>
            <a:off x="5990034" y="1070880"/>
            <a:ext cx="840861" cy="75384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4" r="15135"/>
          <a:stretch/>
        </p:blipFill>
        <p:spPr>
          <a:xfrm>
            <a:off x="4959995" y="1070880"/>
            <a:ext cx="1047460" cy="753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6893" y="1738893"/>
            <a:ext cx="1391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12 / 21 Nova Cycles</a:t>
            </a:r>
            <a:endParaRPr lang="en-US" sz="1050" dirty="0"/>
          </a:p>
        </p:txBody>
      </p:sp>
      <p:sp>
        <p:nvSpPr>
          <p:cNvPr id="172" name="Text Box 42"/>
          <p:cNvSpPr txBox="1">
            <a:spLocks noChangeArrowheads="1"/>
          </p:cNvSpPr>
          <p:nvPr/>
        </p:nvSpPr>
        <p:spPr bwMode="auto">
          <a:xfrm>
            <a:off x="3170377" y="2116049"/>
            <a:ext cx="25539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/>
              <a:t>4.2% Loss for Nova per Cycle</a:t>
            </a:r>
            <a:endParaRPr lang="en-US" sz="1400" dirty="0"/>
          </a:p>
          <a:p>
            <a:pPr eaLnBrk="1" hangingPunct="1"/>
            <a:r>
              <a:rPr lang="en-US" sz="1400" dirty="0" smtClean="0"/>
              <a:t>g-2 runs at 11.4 Hz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78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g-2 Proposed Pulse Train (</a:t>
            </a:r>
            <a:r>
              <a:rPr lang="en-US" sz="3200" dirty="0"/>
              <a:t>6</a:t>
            </a:r>
            <a:r>
              <a:rPr lang="en-US" sz="3200" dirty="0" smtClean="0"/>
              <a:t> Hz mode)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3000" y="4768674"/>
            <a:ext cx="1203704" cy="367444"/>
            <a:chOff x="93000" y="4768674"/>
            <a:chExt cx="1203704" cy="367444"/>
          </a:xfrm>
        </p:grpSpPr>
        <p:sp>
          <p:nvSpPr>
            <p:cNvPr id="36879" name="Text Box 23"/>
            <p:cNvSpPr txBox="1">
              <a:spLocks noChangeArrowheads="1"/>
            </p:cNvSpPr>
            <p:nvPr/>
          </p:nvSpPr>
          <p:spPr bwMode="auto">
            <a:xfrm>
              <a:off x="93000" y="4768674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36880" name="Text Box 24"/>
            <p:cNvSpPr txBox="1">
              <a:spLocks noChangeArrowheads="1"/>
            </p:cNvSpPr>
            <p:nvPr/>
          </p:nvSpPr>
          <p:spPr bwMode="auto">
            <a:xfrm>
              <a:off x="402603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2</a:t>
              </a:r>
            </a:p>
          </p:txBody>
        </p:sp>
        <p:sp>
          <p:nvSpPr>
            <p:cNvPr id="36881" name="Text Box 25"/>
            <p:cNvSpPr txBox="1">
              <a:spLocks noChangeArrowheads="1"/>
            </p:cNvSpPr>
            <p:nvPr/>
          </p:nvSpPr>
          <p:spPr bwMode="auto">
            <a:xfrm>
              <a:off x="730469" y="476940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3</a:t>
              </a:r>
            </a:p>
          </p:txBody>
        </p:sp>
        <p:sp>
          <p:nvSpPr>
            <p:cNvPr id="36884" name="Text Box 28"/>
            <p:cNvSpPr txBox="1">
              <a:spLocks noChangeArrowheads="1"/>
            </p:cNvSpPr>
            <p:nvPr/>
          </p:nvSpPr>
          <p:spPr bwMode="auto">
            <a:xfrm>
              <a:off x="985554" y="4768675"/>
              <a:ext cx="3111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/>
                <a:t>4</a:t>
              </a:r>
            </a:p>
          </p:txBody>
        </p:sp>
      </p:grpSp>
      <p:sp>
        <p:nvSpPr>
          <p:cNvPr id="36887" name="Line 32"/>
          <p:cNvSpPr>
            <a:spLocks noChangeShapeType="1"/>
          </p:cNvSpPr>
          <p:nvPr/>
        </p:nvSpPr>
        <p:spPr bwMode="auto">
          <a:xfrm>
            <a:off x="934389" y="35433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34"/>
          <p:cNvSpPr txBox="1">
            <a:spLocks noChangeArrowheads="1"/>
          </p:cNvSpPr>
          <p:nvPr/>
        </p:nvSpPr>
        <p:spPr bwMode="auto">
          <a:xfrm>
            <a:off x="222275" y="1920611"/>
            <a:ext cx="8066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120 </a:t>
            </a:r>
            <a:r>
              <a:rPr lang="en-US" sz="1200" dirty="0" err="1"/>
              <a:t>nsec</a:t>
            </a:r>
            <a:endParaRPr lang="en-US" sz="1200" dirty="0"/>
          </a:p>
        </p:txBody>
      </p:sp>
      <p:sp>
        <p:nvSpPr>
          <p:cNvPr id="36890" name="Text Box 35"/>
          <p:cNvSpPr txBox="1">
            <a:spLocks noChangeArrowheads="1"/>
          </p:cNvSpPr>
          <p:nvPr/>
        </p:nvSpPr>
        <p:spPr bwMode="auto">
          <a:xfrm>
            <a:off x="637039" y="2895764"/>
            <a:ext cx="8611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/>
              <a:t>10 </a:t>
            </a:r>
            <a:r>
              <a:rPr lang="en-US" sz="1400" dirty="0" err="1" smtClean="0"/>
              <a:t>msec</a:t>
            </a:r>
            <a:endParaRPr lang="en-US" sz="1400" dirty="0"/>
          </a:p>
        </p:txBody>
      </p:sp>
      <p:sp>
        <p:nvSpPr>
          <p:cNvPr id="36893" name="Line 38"/>
          <p:cNvSpPr>
            <a:spLocks noChangeShapeType="1"/>
          </p:cNvSpPr>
          <p:nvPr/>
        </p:nvSpPr>
        <p:spPr bwMode="auto">
          <a:xfrm>
            <a:off x="134849" y="5557838"/>
            <a:ext cx="872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338011" y="5157087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#</a:t>
            </a:r>
          </a:p>
        </p:txBody>
      </p:sp>
      <p:sp>
        <p:nvSpPr>
          <p:cNvPr id="36895" name="Text Box 40"/>
          <p:cNvSpPr txBox="1">
            <a:spLocks noChangeArrowheads="1"/>
          </p:cNvSpPr>
          <p:nvPr/>
        </p:nvSpPr>
        <p:spPr bwMode="auto">
          <a:xfrm>
            <a:off x="4474229" y="5648243"/>
            <a:ext cx="104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1.33 sec</a:t>
            </a:r>
          </a:p>
        </p:txBody>
      </p:sp>
      <p:sp>
        <p:nvSpPr>
          <p:cNvPr id="36896" name="Text Box 41"/>
          <p:cNvSpPr txBox="1">
            <a:spLocks noChangeArrowheads="1"/>
          </p:cNvSpPr>
          <p:nvPr/>
        </p:nvSpPr>
        <p:spPr bwMode="auto">
          <a:xfrm>
            <a:off x="2109422" y="5638800"/>
            <a:ext cx="24545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MI Nova Cycle </a:t>
            </a:r>
            <a:r>
              <a:rPr lang="en-US" dirty="0"/>
              <a:t>L</a:t>
            </a:r>
            <a:r>
              <a:rPr lang="en-US" dirty="0" smtClean="0"/>
              <a:t>ength</a:t>
            </a:r>
            <a:endParaRPr lang="en-US" dirty="0"/>
          </a:p>
        </p:txBody>
      </p:sp>
      <p:sp>
        <p:nvSpPr>
          <p:cNvPr id="36897" name="Text Box 42"/>
          <p:cNvSpPr txBox="1">
            <a:spLocks noChangeArrowheads="1"/>
          </p:cNvSpPr>
          <p:nvPr/>
        </p:nvSpPr>
        <p:spPr bwMode="auto">
          <a:xfrm>
            <a:off x="1356350" y="2578367"/>
            <a:ext cx="151836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Pulse separation</a:t>
            </a:r>
          </a:p>
        </p:txBody>
      </p:sp>
      <p:sp>
        <p:nvSpPr>
          <p:cNvPr id="36898" name="Text Box 43"/>
          <p:cNvSpPr txBox="1">
            <a:spLocks noChangeArrowheads="1"/>
          </p:cNvSpPr>
          <p:nvPr/>
        </p:nvSpPr>
        <p:spPr bwMode="auto">
          <a:xfrm>
            <a:off x="240077" y="1531144"/>
            <a:ext cx="10791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Bunch length</a:t>
            </a:r>
          </a:p>
          <a:p>
            <a:pPr eaLnBrk="1" hangingPunct="1"/>
            <a:r>
              <a:rPr lang="en-US" sz="1200" dirty="0"/>
              <a:t>of 1 pulse</a:t>
            </a:r>
          </a:p>
        </p:txBody>
      </p:sp>
      <p:sp>
        <p:nvSpPr>
          <p:cNvPr id="36899" name="Line 44"/>
          <p:cNvSpPr>
            <a:spLocks noChangeShapeType="1"/>
          </p:cNvSpPr>
          <p:nvPr/>
        </p:nvSpPr>
        <p:spPr bwMode="auto">
          <a:xfrm flipV="1">
            <a:off x="134849" y="1366838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Text Box 45"/>
          <p:cNvSpPr txBox="1">
            <a:spLocks noChangeArrowheads="1"/>
          </p:cNvSpPr>
          <p:nvPr/>
        </p:nvSpPr>
        <p:spPr bwMode="auto">
          <a:xfrm>
            <a:off x="122759" y="1120570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Begin cycle</a:t>
            </a:r>
          </a:p>
        </p:txBody>
      </p:sp>
      <p:sp>
        <p:nvSpPr>
          <p:cNvPr id="36901" name="Line 46"/>
          <p:cNvSpPr>
            <a:spLocks noChangeShapeType="1"/>
          </p:cNvSpPr>
          <p:nvPr/>
        </p:nvSpPr>
        <p:spPr bwMode="auto">
          <a:xfrm flipV="1">
            <a:off x="8910638" y="1447800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Text Box 47"/>
          <p:cNvSpPr txBox="1">
            <a:spLocks noChangeArrowheads="1"/>
          </p:cNvSpPr>
          <p:nvPr/>
        </p:nvSpPr>
        <p:spPr bwMode="auto">
          <a:xfrm>
            <a:off x="7707313" y="1120570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End cycle</a:t>
            </a:r>
          </a:p>
        </p:txBody>
      </p:sp>
      <p:sp>
        <p:nvSpPr>
          <p:cNvPr id="36903" name="Text Box 48"/>
          <p:cNvSpPr txBox="1">
            <a:spLocks noChangeArrowheads="1"/>
          </p:cNvSpPr>
          <p:nvPr/>
        </p:nvSpPr>
        <p:spPr bwMode="auto">
          <a:xfrm>
            <a:off x="637039" y="2578368"/>
            <a:ext cx="7024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/>
              <a:t>100Hz</a:t>
            </a:r>
          </a:p>
        </p:txBody>
      </p:sp>
      <p:sp>
        <p:nvSpPr>
          <p:cNvPr id="36904" name="Line 38"/>
          <p:cNvSpPr>
            <a:spLocks noChangeShapeType="1"/>
          </p:cNvSpPr>
          <p:nvPr/>
        </p:nvSpPr>
        <p:spPr bwMode="auto">
          <a:xfrm>
            <a:off x="5165003" y="3886200"/>
            <a:ext cx="369350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5" name="Straight Connector 334"/>
          <p:cNvCxnSpPr/>
          <p:nvPr/>
        </p:nvCxnSpPr>
        <p:spPr>
          <a:xfrm>
            <a:off x="1334719" y="4643787"/>
            <a:ext cx="2530806" cy="5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4495800" y="4649509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4998860" y="4648200"/>
            <a:ext cx="2189854" cy="216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6781800" y="3358634"/>
            <a:ext cx="129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41" name="Line 32"/>
          <p:cNvSpPr>
            <a:spLocks noChangeShapeType="1"/>
          </p:cNvSpPr>
          <p:nvPr/>
        </p:nvSpPr>
        <p:spPr bwMode="auto">
          <a:xfrm>
            <a:off x="1253468" y="3955003"/>
            <a:ext cx="26502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" name="TextBox 333"/>
          <p:cNvSpPr txBox="1"/>
          <p:nvPr/>
        </p:nvSpPr>
        <p:spPr>
          <a:xfrm>
            <a:off x="1808386" y="346233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167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7205969" y="4306431"/>
            <a:ext cx="31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</a:t>
            </a:r>
          </a:p>
          <a:p>
            <a:r>
              <a:rPr lang="en-US" dirty="0"/>
              <a:t>~</a:t>
            </a:r>
          </a:p>
        </p:txBody>
      </p:sp>
      <p:cxnSp>
        <p:nvCxnSpPr>
          <p:cNvPr id="345" name="Straight Connector 344"/>
          <p:cNvCxnSpPr/>
          <p:nvPr/>
        </p:nvCxnSpPr>
        <p:spPr>
          <a:xfrm>
            <a:off x="7525286" y="4651425"/>
            <a:ext cx="1333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895250" y="4787755"/>
            <a:ext cx="1201100" cy="369332"/>
            <a:chOff x="1711823" y="4766055"/>
            <a:chExt cx="1201100" cy="369332"/>
          </a:xfrm>
        </p:grpSpPr>
        <p:sp>
          <p:nvSpPr>
            <p:cNvPr id="36885" name="Text Box 29"/>
            <p:cNvSpPr txBox="1">
              <a:spLocks noChangeArrowheads="1"/>
            </p:cNvSpPr>
            <p:nvPr/>
          </p:nvSpPr>
          <p:spPr bwMode="auto">
            <a:xfrm>
              <a:off x="1711823" y="4766055"/>
              <a:ext cx="31290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011010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2309139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2600017" y="47660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1841" y="2597276"/>
            <a:ext cx="241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Lens pulse length  400 µsec</a:t>
            </a:r>
            <a:endParaRPr lang="en-US" sz="1400" dirty="0"/>
          </a:p>
        </p:txBody>
      </p:sp>
      <p:grpSp>
        <p:nvGrpSpPr>
          <p:cNvPr id="207" name="Group 206"/>
          <p:cNvGrpSpPr/>
          <p:nvPr/>
        </p:nvGrpSpPr>
        <p:grpSpPr>
          <a:xfrm>
            <a:off x="3865525" y="3244826"/>
            <a:ext cx="1199870" cy="1403137"/>
            <a:chOff x="1314730" y="3200400"/>
            <a:chExt cx="1199870" cy="1403137"/>
          </a:xfrm>
        </p:grpSpPr>
        <p:grpSp>
          <p:nvGrpSpPr>
            <p:cNvPr id="208" name="Group 207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oup 209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7" name="Straight Connector 216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8" name="TextBox 127"/>
          <p:cNvSpPr txBox="1"/>
          <p:nvPr/>
        </p:nvSpPr>
        <p:spPr>
          <a:xfrm>
            <a:off x="2602554" y="1853578"/>
            <a:ext cx="1391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12 / 20 Nova Cycles</a:t>
            </a:r>
            <a:endParaRPr lang="en-US" sz="1050" dirty="0"/>
          </a:p>
        </p:txBody>
      </p:sp>
      <p:grpSp>
        <p:nvGrpSpPr>
          <p:cNvPr id="122" name="Group 121"/>
          <p:cNvGrpSpPr/>
          <p:nvPr/>
        </p:nvGrpSpPr>
        <p:grpSpPr>
          <a:xfrm>
            <a:off x="134849" y="3242099"/>
            <a:ext cx="1199870" cy="1403137"/>
            <a:chOff x="1314730" y="3200400"/>
            <a:chExt cx="1199870" cy="1403137"/>
          </a:xfrm>
        </p:grpSpPr>
        <p:grpSp>
          <p:nvGrpSpPr>
            <p:cNvPr id="123" name="Group 122"/>
            <p:cNvGrpSpPr/>
            <p:nvPr/>
          </p:nvGrpSpPr>
          <p:grpSpPr>
            <a:xfrm>
              <a:off x="220980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44" name="Straight Connector 143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23"/>
            <p:cNvGrpSpPr/>
            <p:nvPr/>
          </p:nvGrpSpPr>
          <p:grpSpPr>
            <a:xfrm>
              <a:off x="192166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9" name="Straight Connector 138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/>
            <p:cNvGrpSpPr/>
            <p:nvPr/>
          </p:nvGrpSpPr>
          <p:grpSpPr>
            <a:xfrm>
              <a:off x="1620431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34" name="Straight Connector 133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6" name="Group 125"/>
            <p:cNvGrpSpPr/>
            <p:nvPr/>
          </p:nvGrpSpPr>
          <p:grpSpPr>
            <a:xfrm>
              <a:off x="1314730" y="3200400"/>
              <a:ext cx="304800" cy="1403137"/>
              <a:chOff x="2209800" y="3200400"/>
              <a:chExt cx="304800" cy="1403137"/>
            </a:xfrm>
          </p:grpSpPr>
          <p:cxnSp>
            <p:nvCxnSpPr>
              <p:cNvPr id="129" name="Straight Connector 128"/>
              <p:cNvCxnSpPr/>
              <p:nvPr/>
            </p:nvCxnSpPr>
            <p:spPr>
              <a:xfrm flipV="1">
                <a:off x="2341243" y="3200400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2340769" y="3209266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2385889" y="3209266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2381530" y="4602523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2209800" y="4602088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" name="Group 14"/>
          <p:cNvGrpSpPr/>
          <p:nvPr/>
        </p:nvGrpSpPr>
        <p:grpSpPr>
          <a:xfrm>
            <a:off x="2558848" y="1099738"/>
            <a:ext cx="4147491" cy="760232"/>
            <a:chOff x="2488715" y="1311248"/>
            <a:chExt cx="4147491" cy="760232"/>
          </a:xfrm>
        </p:grpSpPr>
        <p:pic>
          <p:nvPicPr>
            <p:cNvPr id="170" name="Picture 16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271"/>
            <a:stretch/>
          </p:blipFill>
          <p:spPr>
            <a:xfrm>
              <a:off x="5368210" y="1311248"/>
              <a:ext cx="647306" cy="753840"/>
            </a:xfrm>
            <a:prstGeom prst="rect">
              <a:avLst/>
            </a:prstGeom>
          </p:spPr>
        </p:pic>
        <p:pic>
          <p:nvPicPr>
            <p:cNvPr id="171" name="Picture 17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9941"/>
            <a:stretch/>
          </p:blipFill>
          <p:spPr>
            <a:xfrm>
              <a:off x="2488715" y="1317640"/>
              <a:ext cx="2471793" cy="753840"/>
            </a:xfrm>
            <a:prstGeom prst="rect">
              <a:avLst/>
            </a:prstGeom>
          </p:spPr>
        </p:pic>
        <p:pic>
          <p:nvPicPr>
            <p:cNvPr id="172" name="Picture 17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731" r="34956"/>
            <a:stretch/>
          </p:blipFill>
          <p:spPr>
            <a:xfrm>
              <a:off x="5159448" y="1314444"/>
              <a:ext cx="218665" cy="753840"/>
            </a:xfrm>
            <a:prstGeom prst="rect">
              <a:avLst/>
            </a:prstGeom>
          </p:spPr>
        </p:pic>
        <p:pic>
          <p:nvPicPr>
            <p:cNvPr id="173" name="Picture 17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731" t="50000" r="34956" b="21518"/>
            <a:stretch/>
          </p:blipFill>
          <p:spPr>
            <a:xfrm>
              <a:off x="4960508" y="1479854"/>
              <a:ext cx="218665" cy="214706"/>
            </a:xfrm>
            <a:prstGeom prst="rect">
              <a:avLst/>
            </a:prstGeom>
          </p:spPr>
        </p:pic>
        <p:pic>
          <p:nvPicPr>
            <p:cNvPr id="174" name="Picture 17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731" t="50000" r="34956" b="21518"/>
            <a:stretch/>
          </p:blipFill>
          <p:spPr>
            <a:xfrm>
              <a:off x="4960507" y="1693687"/>
              <a:ext cx="218665" cy="214706"/>
            </a:xfrm>
            <a:prstGeom prst="rect">
              <a:avLst/>
            </a:prstGeom>
          </p:spPr>
        </p:pic>
        <p:pic>
          <p:nvPicPr>
            <p:cNvPr id="175" name="Picture 17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271"/>
            <a:stretch/>
          </p:blipFill>
          <p:spPr>
            <a:xfrm>
              <a:off x="5988900" y="1311248"/>
              <a:ext cx="647306" cy="7538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633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g-2 Pulse Train at the Target (12Hz mode)</a:t>
            </a:r>
          </a:p>
        </p:txBody>
      </p:sp>
      <p:sp>
        <p:nvSpPr>
          <p:cNvPr id="36879" name="Text Box 23"/>
          <p:cNvSpPr txBox="1">
            <a:spLocks noChangeArrowheads="1"/>
          </p:cNvSpPr>
          <p:nvPr/>
        </p:nvSpPr>
        <p:spPr bwMode="auto">
          <a:xfrm>
            <a:off x="93000" y="476867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</a:t>
            </a:r>
          </a:p>
        </p:txBody>
      </p:sp>
      <p:sp>
        <p:nvSpPr>
          <p:cNvPr id="36880" name="Text Box 24"/>
          <p:cNvSpPr txBox="1">
            <a:spLocks noChangeArrowheads="1"/>
          </p:cNvSpPr>
          <p:nvPr/>
        </p:nvSpPr>
        <p:spPr bwMode="auto">
          <a:xfrm>
            <a:off x="402603" y="476940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2</a:t>
            </a:r>
          </a:p>
        </p:txBody>
      </p:sp>
      <p:sp>
        <p:nvSpPr>
          <p:cNvPr id="36881" name="Text Box 25"/>
          <p:cNvSpPr txBox="1">
            <a:spLocks noChangeArrowheads="1"/>
          </p:cNvSpPr>
          <p:nvPr/>
        </p:nvSpPr>
        <p:spPr bwMode="auto">
          <a:xfrm>
            <a:off x="730469" y="476940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3</a:t>
            </a:r>
          </a:p>
        </p:txBody>
      </p:sp>
      <p:sp>
        <p:nvSpPr>
          <p:cNvPr id="36884" name="Text Box 28"/>
          <p:cNvSpPr txBox="1">
            <a:spLocks noChangeArrowheads="1"/>
          </p:cNvSpPr>
          <p:nvPr/>
        </p:nvSpPr>
        <p:spPr bwMode="auto">
          <a:xfrm>
            <a:off x="985554" y="47686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4</a:t>
            </a:r>
          </a:p>
        </p:txBody>
      </p:sp>
      <p:sp>
        <p:nvSpPr>
          <p:cNvPr id="36885" name="Text Box 29"/>
          <p:cNvSpPr txBox="1">
            <a:spLocks noChangeArrowheads="1"/>
          </p:cNvSpPr>
          <p:nvPr/>
        </p:nvSpPr>
        <p:spPr bwMode="auto">
          <a:xfrm>
            <a:off x="1711823" y="4766055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5</a:t>
            </a:r>
          </a:p>
        </p:txBody>
      </p:sp>
      <p:sp>
        <p:nvSpPr>
          <p:cNvPr id="36886" name="Text Box 30"/>
          <p:cNvSpPr txBox="1">
            <a:spLocks noChangeArrowheads="1"/>
          </p:cNvSpPr>
          <p:nvPr/>
        </p:nvSpPr>
        <p:spPr bwMode="auto">
          <a:xfrm>
            <a:off x="5876925" y="4766055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16</a:t>
            </a:r>
          </a:p>
        </p:txBody>
      </p:sp>
      <p:sp>
        <p:nvSpPr>
          <p:cNvPr id="36887" name="Line 32"/>
          <p:cNvSpPr>
            <a:spLocks noChangeShapeType="1"/>
          </p:cNvSpPr>
          <p:nvPr/>
        </p:nvSpPr>
        <p:spPr bwMode="auto">
          <a:xfrm>
            <a:off x="1904108" y="353868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34"/>
          <p:cNvSpPr txBox="1">
            <a:spLocks noChangeArrowheads="1"/>
          </p:cNvSpPr>
          <p:nvPr/>
        </p:nvSpPr>
        <p:spPr bwMode="auto">
          <a:xfrm>
            <a:off x="222275" y="1920611"/>
            <a:ext cx="8066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120 </a:t>
            </a:r>
            <a:r>
              <a:rPr lang="en-US" sz="1200" dirty="0" err="1"/>
              <a:t>nsec</a:t>
            </a:r>
            <a:endParaRPr lang="en-US" sz="1200" dirty="0"/>
          </a:p>
        </p:txBody>
      </p:sp>
      <p:sp>
        <p:nvSpPr>
          <p:cNvPr id="36890" name="Text Box 35"/>
          <p:cNvSpPr txBox="1">
            <a:spLocks noChangeArrowheads="1"/>
          </p:cNvSpPr>
          <p:nvPr/>
        </p:nvSpPr>
        <p:spPr bwMode="auto">
          <a:xfrm>
            <a:off x="1747210" y="2780085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10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6893" name="Line 38"/>
          <p:cNvSpPr>
            <a:spLocks noChangeShapeType="1"/>
          </p:cNvSpPr>
          <p:nvPr/>
        </p:nvSpPr>
        <p:spPr bwMode="auto">
          <a:xfrm>
            <a:off x="134849" y="5557838"/>
            <a:ext cx="872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2826452" y="5157087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#</a:t>
            </a:r>
          </a:p>
        </p:txBody>
      </p:sp>
      <p:sp>
        <p:nvSpPr>
          <p:cNvPr id="36895" name="Text Box 40"/>
          <p:cNvSpPr txBox="1">
            <a:spLocks noChangeArrowheads="1"/>
          </p:cNvSpPr>
          <p:nvPr/>
        </p:nvSpPr>
        <p:spPr bwMode="auto">
          <a:xfrm>
            <a:off x="4474229" y="5648243"/>
            <a:ext cx="1047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1.33 sec</a:t>
            </a:r>
          </a:p>
        </p:txBody>
      </p:sp>
      <p:sp>
        <p:nvSpPr>
          <p:cNvPr id="36896" name="Text Box 41"/>
          <p:cNvSpPr txBox="1">
            <a:spLocks noChangeArrowheads="1"/>
          </p:cNvSpPr>
          <p:nvPr/>
        </p:nvSpPr>
        <p:spPr bwMode="auto">
          <a:xfrm>
            <a:off x="2895675" y="5638800"/>
            <a:ext cx="145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Cycle length</a:t>
            </a:r>
          </a:p>
        </p:txBody>
      </p:sp>
      <p:sp>
        <p:nvSpPr>
          <p:cNvPr id="36897" name="Text Box 42"/>
          <p:cNvSpPr txBox="1">
            <a:spLocks noChangeArrowheads="1"/>
          </p:cNvSpPr>
          <p:nvPr/>
        </p:nvSpPr>
        <p:spPr bwMode="auto">
          <a:xfrm>
            <a:off x="1457496" y="2425823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Pulse separation</a:t>
            </a:r>
          </a:p>
        </p:txBody>
      </p:sp>
      <p:sp>
        <p:nvSpPr>
          <p:cNvPr id="36898" name="Text Box 43"/>
          <p:cNvSpPr txBox="1">
            <a:spLocks noChangeArrowheads="1"/>
          </p:cNvSpPr>
          <p:nvPr/>
        </p:nvSpPr>
        <p:spPr bwMode="auto">
          <a:xfrm>
            <a:off x="240077" y="1531144"/>
            <a:ext cx="10791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Bunch length</a:t>
            </a:r>
          </a:p>
          <a:p>
            <a:pPr eaLnBrk="1" hangingPunct="1"/>
            <a:r>
              <a:rPr lang="en-US" sz="1200" dirty="0"/>
              <a:t>of 1 pulse</a:t>
            </a:r>
          </a:p>
        </p:txBody>
      </p:sp>
      <p:sp>
        <p:nvSpPr>
          <p:cNvPr id="36899" name="Line 44"/>
          <p:cNvSpPr>
            <a:spLocks noChangeShapeType="1"/>
          </p:cNvSpPr>
          <p:nvPr/>
        </p:nvSpPr>
        <p:spPr bwMode="auto">
          <a:xfrm flipV="1">
            <a:off x="134849" y="1366838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Text Box 45"/>
          <p:cNvSpPr txBox="1">
            <a:spLocks noChangeArrowheads="1"/>
          </p:cNvSpPr>
          <p:nvPr/>
        </p:nvSpPr>
        <p:spPr bwMode="auto">
          <a:xfrm>
            <a:off x="122759" y="1120570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Begin cycle</a:t>
            </a:r>
          </a:p>
        </p:txBody>
      </p:sp>
      <p:sp>
        <p:nvSpPr>
          <p:cNvPr id="36901" name="Line 46"/>
          <p:cNvSpPr>
            <a:spLocks noChangeShapeType="1"/>
          </p:cNvSpPr>
          <p:nvPr/>
        </p:nvSpPr>
        <p:spPr bwMode="auto">
          <a:xfrm flipV="1">
            <a:off x="8910638" y="1447800"/>
            <a:ext cx="0" cy="419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Text Box 47"/>
          <p:cNvSpPr txBox="1">
            <a:spLocks noChangeArrowheads="1"/>
          </p:cNvSpPr>
          <p:nvPr/>
        </p:nvSpPr>
        <p:spPr bwMode="auto">
          <a:xfrm>
            <a:off x="7707313" y="1120570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End cycle</a:t>
            </a:r>
          </a:p>
        </p:txBody>
      </p:sp>
      <p:sp>
        <p:nvSpPr>
          <p:cNvPr id="36903" name="Text Box 48"/>
          <p:cNvSpPr txBox="1">
            <a:spLocks noChangeArrowheads="1"/>
          </p:cNvSpPr>
          <p:nvPr/>
        </p:nvSpPr>
        <p:spPr bwMode="auto">
          <a:xfrm>
            <a:off x="1886910" y="2059111"/>
            <a:ext cx="84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100Hz</a:t>
            </a:r>
          </a:p>
        </p:txBody>
      </p:sp>
      <p:sp>
        <p:nvSpPr>
          <p:cNvPr id="36904" name="Line 38"/>
          <p:cNvSpPr>
            <a:spLocks noChangeShapeType="1"/>
          </p:cNvSpPr>
          <p:nvPr/>
        </p:nvSpPr>
        <p:spPr bwMode="auto">
          <a:xfrm>
            <a:off x="6062388" y="3128963"/>
            <a:ext cx="281967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3" name="Group 232"/>
          <p:cNvGrpSpPr/>
          <p:nvPr/>
        </p:nvGrpSpPr>
        <p:grpSpPr>
          <a:xfrm>
            <a:off x="129406" y="3235642"/>
            <a:ext cx="1197353" cy="1409157"/>
            <a:chOff x="148041" y="3169266"/>
            <a:chExt cx="1197353" cy="1409157"/>
          </a:xfrm>
        </p:grpSpPr>
        <p:grpSp>
          <p:nvGrpSpPr>
            <p:cNvPr id="232" name="Group 231"/>
            <p:cNvGrpSpPr/>
            <p:nvPr/>
          </p:nvGrpSpPr>
          <p:grpSpPr>
            <a:xfrm>
              <a:off x="148041" y="3169266"/>
              <a:ext cx="309159" cy="1406312"/>
              <a:chOff x="148041" y="3169266"/>
              <a:chExt cx="309159" cy="1406312"/>
            </a:xfrm>
          </p:grpSpPr>
          <p:cxnSp>
            <p:nvCxnSpPr>
              <p:cNvPr id="36864" name="Straight Connector 36863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7" name="Group 236"/>
            <p:cNvGrpSpPr/>
            <p:nvPr/>
          </p:nvGrpSpPr>
          <p:grpSpPr>
            <a:xfrm>
              <a:off x="443743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38" name="Straight Connector 237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3" name="Group 242"/>
            <p:cNvGrpSpPr/>
            <p:nvPr/>
          </p:nvGrpSpPr>
          <p:grpSpPr>
            <a:xfrm>
              <a:off x="749104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44" name="Straight Connector 243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9" name="Group 248"/>
            <p:cNvGrpSpPr/>
            <p:nvPr/>
          </p:nvGrpSpPr>
          <p:grpSpPr>
            <a:xfrm>
              <a:off x="1036235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6" name="Group 255"/>
          <p:cNvGrpSpPr/>
          <p:nvPr/>
        </p:nvGrpSpPr>
        <p:grpSpPr>
          <a:xfrm>
            <a:off x="1711823" y="3241662"/>
            <a:ext cx="1197353" cy="1409157"/>
            <a:chOff x="148041" y="3169266"/>
            <a:chExt cx="1197353" cy="1409157"/>
          </a:xfrm>
        </p:grpSpPr>
        <p:grpSp>
          <p:nvGrpSpPr>
            <p:cNvPr id="257" name="Group 256"/>
            <p:cNvGrpSpPr/>
            <p:nvPr/>
          </p:nvGrpSpPr>
          <p:grpSpPr>
            <a:xfrm>
              <a:off x="148041" y="3169266"/>
              <a:ext cx="309159" cy="1406312"/>
              <a:chOff x="148041" y="3169266"/>
              <a:chExt cx="309159" cy="1406312"/>
            </a:xfrm>
          </p:grpSpPr>
          <p:cxnSp>
            <p:nvCxnSpPr>
              <p:cNvPr id="276" name="Straight Connector 27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8" name="Group 257"/>
            <p:cNvGrpSpPr/>
            <p:nvPr/>
          </p:nvGrpSpPr>
          <p:grpSpPr>
            <a:xfrm>
              <a:off x="443743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71" name="Straight Connector 27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258"/>
            <p:cNvGrpSpPr/>
            <p:nvPr/>
          </p:nvGrpSpPr>
          <p:grpSpPr>
            <a:xfrm>
              <a:off x="749104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66" name="Straight Connector 26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 259"/>
            <p:cNvGrpSpPr/>
            <p:nvPr/>
          </p:nvGrpSpPr>
          <p:grpSpPr>
            <a:xfrm>
              <a:off x="1036235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61" name="Straight Connector 26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Group 280"/>
          <p:cNvGrpSpPr/>
          <p:nvPr/>
        </p:nvGrpSpPr>
        <p:grpSpPr>
          <a:xfrm>
            <a:off x="3328561" y="3246208"/>
            <a:ext cx="1197353" cy="1409157"/>
            <a:chOff x="148041" y="3169266"/>
            <a:chExt cx="1197353" cy="1409157"/>
          </a:xfrm>
        </p:grpSpPr>
        <p:grpSp>
          <p:nvGrpSpPr>
            <p:cNvPr id="282" name="Group 281"/>
            <p:cNvGrpSpPr/>
            <p:nvPr/>
          </p:nvGrpSpPr>
          <p:grpSpPr>
            <a:xfrm>
              <a:off x="148041" y="3169266"/>
              <a:ext cx="309159" cy="1406312"/>
              <a:chOff x="148041" y="3169266"/>
              <a:chExt cx="309159" cy="1406312"/>
            </a:xfrm>
          </p:grpSpPr>
          <p:cxnSp>
            <p:nvCxnSpPr>
              <p:cNvPr id="301" name="Straight Connector 30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3" name="Group 282"/>
            <p:cNvGrpSpPr/>
            <p:nvPr/>
          </p:nvGrpSpPr>
          <p:grpSpPr>
            <a:xfrm>
              <a:off x="443743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96" name="Straight Connector 29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4" name="Group 283"/>
            <p:cNvGrpSpPr/>
            <p:nvPr/>
          </p:nvGrpSpPr>
          <p:grpSpPr>
            <a:xfrm>
              <a:off x="749104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91" name="Straight Connector 29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5" name="Group 284"/>
            <p:cNvGrpSpPr/>
            <p:nvPr/>
          </p:nvGrpSpPr>
          <p:grpSpPr>
            <a:xfrm>
              <a:off x="1036235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286" name="Straight Connector 28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6" name="Group 305"/>
          <p:cNvGrpSpPr/>
          <p:nvPr/>
        </p:nvGrpSpPr>
        <p:grpSpPr>
          <a:xfrm>
            <a:off x="4931569" y="3253373"/>
            <a:ext cx="1197353" cy="1409157"/>
            <a:chOff x="148041" y="3169266"/>
            <a:chExt cx="1197353" cy="1409157"/>
          </a:xfrm>
        </p:grpSpPr>
        <p:grpSp>
          <p:nvGrpSpPr>
            <p:cNvPr id="307" name="Group 306"/>
            <p:cNvGrpSpPr/>
            <p:nvPr/>
          </p:nvGrpSpPr>
          <p:grpSpPr>
            <a:xfrm>
              <a:off x="148041" y="3169266"/>
              <a:ext cx="309159" cy="1406312"/>
              <a:chOff x="148041" y="3169266"/>
              <a:chExt cx="309159" cy="140631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307"/>
            <p:cNvGrpSpPr/>
            <p:nvPr/>
          </p:nvGrpSpPr>
          <p:grpSpPr>
            <a:xfrm>
              <a:off x="443743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321" name="Straight Connector 32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308"/>
            <p:cNvGrpSpPr/>
            <p:nvPr/>
          </p:nvGrpSpPr>
          <p:grpSpPr>
            <a:xfrm>
              <a:off x="749104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316" name="Straight Connector 315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0" name="Group 309"/>
            <p:cNvGrpSpPr/>
            <p:nvPr/>
          </p:nvGrpSpPr>
          <p:grpSpPr>
            <a:xfrm>
              <a:off x="1036235" y="3172111"/>
              <a:ext cx="309159" cy="1406312"/>
              <a:chOff x="148041" y="3169266"/>
              <a:chExt cx="309159" cy="1406312"/>
            </a:xfrm>
          </p:grpSpPr>
          <p:cxnSp>
            <p:nvCxnSpPr>
              <p:cNvPr id="311" name="Straight Connector 310"/>
              <p:cNvCxnSpPr/>
              <p:nvPr/>
            </p:nvCxnSpPr>
            <p:spPr>
              <a:xfrm flipV="1">
                <a:off x="279484" y="3169266"/>
                <a:ext cx="0" cy="1403136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267210" y="3178132"/>
                <a:ext cx="58340" cy="0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/>
              <p:cNvCxnSpPr/>
              <p:nvPr/>
            </p:nvCxnSpPr>
            <p:spPr>
              <a:xfrm flipV="1">
                <a:off x="324130" y="3178132"/>
                <a:ext cx="2839" cy="1394271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>
                <a:off x="324130" y="4575576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>
                <a:off x="148041" y="4572400"/>
                <a:ext cx="133070" cy="2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2" name="Straight Connector 101"/>
          <p:cNvCxnSpPr/>
          <p:nvPr/>
        </p:nvCxnSpPr>
        <p:spPr>
          <a:xfrm>
            <a:off x="1281369" y="4644799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2903939" y="4650635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4526295" y="4654877"/>
            <a:ext cx="4304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/>
          <p:cNvCxnSpPr/>
          <p:nvPr/>
        </p:nvCxnSpPr>
        <p:spPr>
          <a:xfrm>
            <a:off x="6096000" y="466253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6781800" y="2594109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41" name="Line 32"/>
          <p:cNvSpPr>
            <a:spLocks noChangeShapeType="1"/>
          </p:cNvSpPr>
          <p:nvPr/>
        </p:nvSpPr>
        <p:spPr bwMode="auto">
          <a:xfrm>
            <a:off x="4411994" y="3931519"/>
            <a:ext cx="638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4" name="TextBox 333"/>
          <p:cNvSpPr txBox="1"/>
          <p:nvPr/>
        </p:nvSpPr>
        <p:spPr>
          <a:xfrm>
            <a:off x="4335924" y="2792536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90 </a:t>
            </a:r>
            <a:r>
              <a:rPr lang="en-US" dirty="0" err="1" smtClean="0"/>
              <a:t>msec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7205969" y="4306431"/>
            <a:ext cx="319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</a:t>
            </a:r>
          </a:p>
          <a:p>
            <a:r>
              <a:rPr lang="en-US" dirty="0"/>
              <a:t>~</a:t>
            </a:r>
          </a:p>
        </p:txBody>
      </p:sp>
      <p:cxnSp>
        <p:nvCxnSpPr>
          <p:cNvPr id="345" name="Straight Connector 344"/>
          <p:cNvCxnSpPr/>
          <p:nvPr/>
        </p:nvCxnSpPr>
        <p:spPr>
          <a:xfrm>
            <a:off x="7525287" y="4662530"/>
            <a:ext cx="1333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TextBox 343"/>
          <p:cNvSpPr txBox="1"/>
          <p:nvPr/>
        </p:nvSpPr>
        <p:spPr>
          <a:xfrm>
            <a:off x="2011010" y="476605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46" name="TextBox 345"/>
          <p:cNvSpPr txBox="1"/>
          <p:nvPr/>
        </p:nvSpPr>
        <p:spPr>
          <a:xfrm>
            <a:off x="2309139" y="476605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47" name="TextBox 346"/>
          <p:cNvSpPr txBox="1"/>
          <p:nvPr/>
        </p:nvSpPr>
        <p:spPr>
          <a:xfrm>
            <a:off x="2600017" y="476605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48" name="TextBox 347"/>
          <p:cNvSpPr txBox="1"/>
          <p:nvPr/>
        </p:nvSpPr>
        <p:spPr>
          <a:xfrm>
            <a:off x="3311357" y="476605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49" name="TextBox 348"/>
          <p:cNvSpPr txBox="1"/>
          <p:nvPr/>
        </p:nvSpPr>
        <p:spPr>
          <a:xfrm>
            <a:off x="3537537" y="47686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50" name="TextBox 349"/>
          <p:cNvSpPr txBox="1"/>
          <p:nvPr/>
        </p:nvSpPr>
        <p:spPr>
          <a:xfrm>
            <a:off x="3911897" y="4769405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51" name="TextBox 350"/>
          <p:cNvSpPr txBox="1"/>
          <p:nvPr/>
        </p:nvSpPr>
        <p:spPr>
          <a:xfrm>
            <a:off x="4179788" y="47686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4830164" y="476605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5185626" y="476605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505923" y="476940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4387222" y="208974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30Hz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4328015" y="2455007"/>
            <a:ext cx="204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 propagation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5D0D4-57B9-4F6F-A6D5-B4BA96D81D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74060" y="1366838"/>
            <a:ext cx="3062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Lens pulse length  490 µsec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36627</TotalTime>
  <Words>427</Words>
  <Application>Microsoft Office PowerPoint</Application>
  <PresentationFormat>On-screen Show (4:3)</PresentationFormat>
  <Paragraphs>184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Custom Design</vt:lpstr>
      <vt:lpstr>Default Design</vt:lpstr>
      <vt:lpstr>PowerPoint Presentation</vt:lpstr>
      <vt:lpstr>PowerPoint Presentation</vt:lpstr>
      <vt:lpstr>Original g-2 Pulse Train </vt:lpstr>
      <vt:lpstr>g-2 Proposed Pulse Train (9 Hz mode)</vt:lpstr>
      <vt:lpstr>g-2 Proposed Pulse Train (12 Hz mode) Loss of 1 Nova Pulse</vt:lpstr>
      <vt:lpstr>g-2 Proposed Pulse Train (11.4 Hz mode) Extended Cycle Length</vt:lpstr>
      <vt:lpstr>g-2 Proposed Pulse Train (6 Hz mode)</vt:lpstr>
      <vt:lpstr>g-2 Pulse Train at the Target (12Hz mode)</vt:lpstr>
    </vt:vector>
  </TitlesOfParts>
  <Company>Fermilab | Accelerator Division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still</dc:creator>
  <cp:lastModifiedBy>Alexander A. Mikhailichenko</cp:lastModifiedBy>
  <cp:revision>257</cp:revision>
  <cp:lastPrinted>2014-11-24T15:58:55Z</cp:lastPrinted>
  <dcterms:created xsi:type="dcterms:W3CDTF">2011-11-14T18:36:10Z</dcterms:created>
  <dcterms:modified xsi:type="dcterms:W3CDTF">2014-12-04T19:20:08Z</dcterms:modified>
</cp:coreProperties>
</file>