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4" r:id="rId2"/>
    <p:sldId id="256" r:id="rId3"/>
    <p:sldId id="263" r:id="rId4"/>
    <p:sldId id="257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BE5BB-7821-364E-BA47-20A997AD072B}" type="datetimeFigureOut">
              <a:rPr lang="en-US" smtClean="0"/>
              <a:t>7/18/18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1EA68-9084-A241-B47F-AC4151D2D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6341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7B869-A00D-4C43-8C80-FF8C0E9C0380}" type="datetimeFigureOut">
              <a:rPr lang="en-US" smtClean="0"/>
              <a:t>7/18/18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0577E-2DA3-6741-B61D-1457F4334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842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01BB-3877-B843-A51C-12CE499C21A4}" type="datetime1">
              <a:rPr lang="en-US" smtClean="0"/>
              <a:t>7/18/18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78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8D8D9-3C06-E04B-83A2-962957819B37}" type="datetime1">
              <a:rPr lang="en-US" smtClean="0"/>
              <a:t>7/18/18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450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C8C2-FCAA-BA49-B867-2E1F409D6A22}" type="datetime1">
              <a:rPr lang="en-US" smtClean="0"/>
              <a:t>7/18/18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908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5AD11-F46C-AE46-920D-BEABD04D7293}" type="datetime1">
              <a:rPr lang="en-US" smtClean="0"/>
              <a:t>7/18/18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788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1B63-E803-BD48-92C5-CE46BFBC834B}" type="datetime1">
              <a:rPr lang="en-US" smtClean="0"/>
              <a:t>7/18/18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5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729C-35D3-7947-8A26-AC668E83457C}" type="datetime1">
              <a:rPr lang="en-US" smtClean="0"/>
              <a:t>7/18/18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749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0B05-0089-6B49-953F-6A12F1B1A08E}" type="datetime1">
              <a:rPr lang="en-US" smtClean="0"/>
              <a:t>7/18/18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57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CF291-1557-5242-8730-79996E98194C}" type="datetime1">
              <a:rPr lang="en-US" smtClean="0"/>
              <a:t>7/18/18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435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D006-E717-1A41-BF54-27D6138F385F}" type="datetime1">
              <a:rPr lang="en-US" smtClean="0"/>
              <a:t>7/18/18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5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51F9-619D-6348-8974-3EBAC2E5FC9E}" type="datetime1">
              <a:rPr lang="en-US" smtClean="0"/>
              <a:t>7/18/18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6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1FB4C-80A4-9248-9FB5-C220207047F9}" type="datetime1">
              <a:rPr lang="en-US" smtClean="0"/>
              <a:t>7/18/18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61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8DA85-6745-DC46-976A-8764A38C69B5}" type="datetime1">
              <a:rPr lang="en-US" smtClean="0"/>
              <a:t>7/18/18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39DA1-C1AE-9541-A241-94173AB2E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0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Bypass - layout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D.Rubin</a:t>
            </a:r>
            <a:endParaRPr lang="en-US" dirty="0" smtClean="0"/>
          </a:p>
          <a:p>
            <a:r>
              <a:rPr lang="en-US" dirty="0" smtClean="0"/>
              <a:t>July 18, 2018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8359-675D-AB4F-8E12-E65083117450}" type="datetime1">
              <a:rPr lang="en-US" smtClean="0"/>
              <a:t>7/18/18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159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774700"/>
            <a:ext cx="6997700" cy="52959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589E0-4973-CC41-89CB-666EA5372DC5}" type="datetime1">
              <a:rPr lang="en-US" smtClean="0"/>
              <a:t>7/18/18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619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50316"/>
          <a:stretch/>
        </p:blipFill>
        <p:spPr>
          <a:xfrm>
            <a:off x="1066800" y="220518"/>
            <a:ext cx="6997700" cy="263120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77818" y="1581725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B48W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7345218" y="1595625"/>
            <a:ext cx="49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B48E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958273" y="3221182"/>
            <a:ext cx="676339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Q48 (60cm, large aperture) =&gt; MKII (Q7)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Q49 (95cm, large aperture) =&gt; Q03W </a:t>
            </a:r>
            <a:r>
              <a:rPr lang="mr-IN" dirty="0" smtClean="0"/>
              <a:t>–</a:t>
            </a:r>
            <a:r>
              <a:rPr lang="en-US" dirty="0" smtClean="0"/>
              <a:t> mounted on movable table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Q0(E/W) </a:t>
            </a:r>
            <a:r>
              <a:rPr lang="mr-IN" dirty="0" smtClean="0"/>
              <a:t>–</a:t>
            </a:r>
            <a:r>
              <a:rPr lang="en-US" dirty="0" smtClean="0"/>
              <a:t> normal CESR aperture (20cm)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Q0[k1]=-0.1614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Q1,Q2 (E/W) </a:t>
            </a:r>
            <a:r>
              <a:rPr lang="mr-IN" dirty="0" smtClean="0"/>
              <a:t>–</a:t>
            </a:r>
            <a:r>
              <a:rPr lang="en-US" dirty="0" smtClean="0"/>
              <a:t> aperture to accommodate flared chamber (20cm) 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Q1[k1]= 0.4886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Q2[k1] = 0.1344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4 </a:t>
            </a:r>
            <a:r>
              <a:rPr lang="mr-IN" dirty="0" smtClean="0"/>
              <a:t>–</a:t>
            </a:r>
            <a:r>
              <a:rPr lang="en-US" dirty="0" smtClean="0"/>
              <a:t> 1m dipoles 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2 mm delay =&gt; R=40m [840 G] </a:t>
            </a:r>
            <a:r>
              <a:rPr lang="en-US" smtClean="0"/>
              <a:t>, offset = 9cm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5 mm delay =&gt; R=30m </a:t>
            </a:r>
            <a:r>
              <a:rPr lang="en-US" dirty="0"/>
              <a:t>[</a:t>
            </a:r>
            <a:r>
              <a:rPr lang="en-US" dirty="0" smtClean="0"/>
              <a:t>1120 G], offset = 15cm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2 </a:t>
            </a:r>
            <a:r>
              <a:rPr lang="en-US" dirty="0" err="1" smtClean="0"/>
              <a:t>undulators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2.6m, 1.4 </a:t>
            </a:r>
            <a:r>
              <a:rPr lang="en-US" dirty="0" err="1" smtClean="0"/>
              <a:t>kG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9BCF-130F-504C-938A-7ADD00533C92}" type="datetime1">
              <a:rPr lang="en-US" smtClean="0"/>
              <a:t>7/18/18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255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03334" y="2997200"/>
            <a:ext cx="33783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mm delay &gt; 9cm </a:t>
            </a:r>
            <a:r>
              <a:rPr lang="en-US" dirty="0" err="1" smtClean="0"/>
              <a:t>displacment</a:t>
            </a:r>
            <a:endParaRPr lang="en-US" dirty="0" smtClean="0"/>
          </a:p>
          <a:p>
            <a:r>
              <a:rPr lang="en-US" dirty="0" smtClean="0"/>
              <a:t>5 mm delay &gt; 15 cm displacement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5140-2B69-814F-B642-85E9D572EE8C}" type="datetime1">
              <a:rPr lang="en-US" smtClean="0"/>
              <a:t>7/18/18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 descr="Q3_LgBoreAsm and VacChamberAsm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17518" y="-288635"/>
            <a:ext cx="52993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373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11294"/>
          <a:stretch/>
        </p:blipFill>
        <p:spPr>
          <a:xfrm>
            <a:off x="1" y="1192837"/>
            <a:ext cx="9144000" cy="472949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3AD13-CEBF-4504-B3EF-0AC782895A95}" type="slidenum">
              <a:rPr lang="en-US" smtClean="0"/>
              <a:t>5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45820" y="441960"/>
            <a:ext cx="758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HELICAL UNDULATOR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635579" y="4880919"/>
            <a:ext cx="1955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Dimensions in meters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5F19-326B-1D4C-A2F4-1947F0347093}" type="datetime1">
              <a:rPr lang="en-US" smtClean="0"/>
              <a:t>7/18/18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41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651" y="432678"/>
            <a:ext cx="7327470" cy="56531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1895306" y="2102682"/>
            <a:ext cx="4715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kern="1200" dirty="0"/>
          </a:p>
        </p:txBody>
      </p:sp>
      <p:sp>
        <p:nvSpPr>
          <p:cNvPr id="6" name="Slide Number Placeholder 3"/>
          <p:cNvSpPr>
            <a:spLocks noGrp="1"/>
          </p:cNvSpPr>
          <p:nvPr/>
        </p:nvSpPr>
        <p:spPr>
          <a:xfrm>
            <a:off x="6270451" y="578739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5C3AD13-CEBF-4504-B3EF-0AC782895A95}" type="slidenum">
              <a:rPr lang="en-US" kern="1200" smtClean="0"/>
              <a:pPr/>
              <a:t>6</a:t>
            </a:fld>
            <a:endParaRPr lang="en-US" kern="12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6447-44AB-3F42-8184-745D7B5BEF3F}" type="datetime1">
              <a:rPr lang="en-US" smtClean="0"/>
              <a:t>7/18/18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40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019" y="361418"/>
            <a:ext cx="7925685" cy="578046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-757563" y="3238222"/>
            <a:ext cx="20474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=35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-52051" y="5104046"/>
            <a:ext cx="10695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I=±3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</a:p>
        </p:txBody>
      </p:sp>
      <p:sp>
        <p:nvSpPr>
          <p:cNvPr id="27" name="Rectangle 26"/>
          <p:cNvSpPr/>
          <p:nvPr/>
        </p:nvSpPr>
        <p:spPr>
          <a:xfrm>
            <a:off x="0" y="925155"/>
            <a:ext cx="1249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I=±0.75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20507" y="1395024"/>
            <a:ext cx="4611688" cy="1843198"/>
          </a:xfrm>
          <a:prstGeom prst="straightConnector1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20507" y="3958166"/>
            <a:ext cx="4455536" cy="1148449"/>
          </a:xfrm>
          <a:prstGeom prst="straightConnector1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0"/>
          </p:cNvCxnSpPr>
          <p:nvPr/>
        </p:nvCxnSpPr>
        <p:spPr>
          <a:xfrm flipV="1">
            <a:off x="482711" y="3958167"/>
            <a:ext cx="2706112" cy="1145879"/>
          </a:xfrm>
          <a:prstGeom prst="straightConnector1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20507" y="1395024"/>
            <a:ext cx="2573991" cy="1654478"/>
          </a:xfrm>
          <a:prstGeom prst="straightConnector1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738978" y="3974508"/>
            <a:ext cx="2101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Iron</a:t>
            </a:r>
            <a:endParaRPr lang="en-US" sz="3200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 flipV="1">
            <a:off x="5377410" y="3729062"/>
            <a:ext cx="2132546" cy="458334"/>
          </a:xfrm>
          <a:prstGeom prst="straightConnector1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5C3AD13-CEBF-4504-B3EF-0AC782895A95}" type="slidenum">
              <a:rPr lang="en-US" smtClean="0"/>
              <a:t>7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B65C-83C9-CA4D-8C3D-3298B7F0B2F6}" type="datetime1">
              <a:rPr lang="en-US" smtClean="0"/>
              <a:t>7/18/18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968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178</Words>
  <Application>Microsoft Macintosh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Bypass - layout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Rubin</dc:creator>
  <cp:lastModifiedBy>David Rubin</cp:lastModifiedBy>
  <cp:revision>9</cp:revision>
  <dcterms:created xsi:type="dcterms:W3CDTF">2018-07-02T15:34:33Z</dcterms:created>
  <dcterms:modified xsi:type="dcterms:W3CDTF">2018-07-18T14:53:12Z</dcterms:modified>
</cp:coreProperties>
</file>