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2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9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4A7A6-8E0A-D145-AAA8-396320E8108A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9901-9E00-9B41-86A5-0F156454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Bypass nonlinearity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smtClean="0"/>
              <a:t>August </a:t>
            </a:r>
            <a:r>
              <a:rPr lang="en-US" smtClean="0"/>
              <a:t>22,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ypass_nonlinearity_bmad_4nm-42nm_4dp-992dp_20180816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4" y="914078"/>
            <a:ext cx="4114800" cy="2743200"/>
          </a:xfrm>
          <a:prstGeom prst="rect">
            <a:avLst/>
          </a:prstGeom>
        </p:spPr>
      </p:pic>
      <p:pic>
        <p:nvPicPr>
          <p:cNvPr id="5" name="Picture 4" descr="bypass_nonlinearity_bmad_4nm-42nm_4dp-992dp_20180816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19" y="914078"/>
            <a:ext cx="4114800" cy="2743200"/>
          </a:xfrm>
          <a:prstGeom prst="rect">
            <a:avLst/>
          </a:prstGeom>
        </p:spPr>
      </p:pic>
      <p:pic>
        <p:nvPicPr>
          <p:cNvPr id="6" name="Picture 5" descr="bypass_nonlinearity_bmad_4nm-42nm_4dp-992dp_20180816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7" y="3522572"/>
            <a:ext cx="4114800" cy="2743200"/>
          </a:xfrm>
          <a:prstGeom prst="rect">
            <a:avLst/>
          </a:prstGeom>
        </p:spPr>
      </p:pic>
      <p:pic>
        <p:nvPicPr>
          <p:cNvPr id="7" name="Picture 6" descr="bypass_nonlinearity_bmad_4nm-42nm_4dp-992dp_20180816 (dragged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48" y="3522572"/>
            <a:ext cx="41148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547" y="6381069"/>
            <a:ext cx="435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bmad_4nm-42nm_4dp-</a:t>
            </a:r>
            <a:r>
              <a:rPr lang="en-US" dirty="0" smtClean="0"/>
              <a:t>992dp_20180816.lat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0129" y="325294"/>
            <a:ext cx="549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Minimize                              for a particular </a:t>
            </a:r>
            <a:r>
              <a:rPr lang="en-US" dirty="0" err="1" smtClean="0"/>
              <a:t>betatron</a:t>
            </a:r>
            <a:r>
              <a:rPr lang="en-US" dirty="0" smtClean="0"/>
              <a:t> phase</a:t>
            </a:r>
            <a:endParaRPr lang="en-US" dirty="0"/>
          </a:p>
        </p:txBody>
      </p:sp>
      <p:pic>
        <p:nvPicPr>
          <p:cNvPr id="10" name="Picture 9" descr="int_(x^prime)^2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36" y="148979"/>
            <a:ext cx="1360178" cy="7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pass_nonlinearity_bmad_20180820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3" y="1592585"/>
            <a:ext cx="4114800" cy="2743200"/>
          </a:xfrm>
          <a:prstGeom prst="rect">
            <a:avLst/>
          </a:prstGeom>
        </p:spPr>
      </p:pic>
      <p:pic>
        <p:nvPicPr>
          <p:cNvPr id="3" name="Picture 2" descr="bypass_nonlinearity_bmad_20180820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41" y="1616478"/>
            <a:ext cx="4114800" cy="2743200"/>
          </a:xfrm>
          <a:prstGeom prst="rect">
            <a:avLst/>
          </a:prstGeom>
        </p:spPr>
      </p:pic>
      <p:pic>
        <p:nvPicPr>
          <p:cNvPr id="4" name="Picture 3" descr="bypass_nonlinearity_bmad_20180820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3" y="4162910"/>
            <a:ext cx="4114800" cy="2743200"/>
          </a:xfrm>
          <a:prstGeom prst="rect">
            <a:avLst/>
          </a:prstGeom>
        </p:spPr>
      </p:pic>
      <p:pic>
        <p:nvPicPr>
          <p:cNvPr id="5" name="Picture 4" descr="bypass_nonlinearity_bmad_20180820 (dragged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41" y="4258809"/>
            <a:ext cx="4114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939" y="136608"/>
            <a:ext cx="10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Minimize</a:t>
            </a:r>
            <a:endParaRPr lang="en-US" dirty="0"/>
          </a:p>
        </p:txBody>
      </p:sp>
      <p:pic>
        <p:nvPicPr>
          <p:cNvPr id="9" name="Picture 8" descr="langle_int_(x^p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93" y="136608"/>
            <a:ext cx="2013925" cy="575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9880" y="227225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(Averaged over all </a:t>
            </a:r>
            <a:r>
              <a:rPr lang="en-US" dirty="0" smtClean="0">
                <a:latin typeface="Symbol" charset="2"/>
                <a:cs typeface="Symbol" charset="2"/>
              </a:rPr>
              <a:t>f)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39" y="1039164"/>
            <a:ext cx="611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second order bypass </a:t>
            </a:r>
            <a:r>
              <a:rPr lang="en-US" smtClean="0"/>
              <a:t>matrix elements T</a:t>
            </a:r>
            <a:r>
              <a:rPr lang="en-US" baseline="-25000" smtClean="0"/>
              <a:t>511</a:t>
            </a:r>
            <a:r>
              <a:rPr lang="en-US" smtClean="0"/>
              <a:t> </a:t>
            </a:r>
            <a:r>
              <a:rPr lang="en-US" dirty="0" smtClean="0"/>
              <a:t>T</a:t>
            </a:r>
            <a:r>
              <a:rPr lang="en-US" baseline="-25000" dirty="0" smtClean="0"/>
              <a:t>512</a:t>
            </a:r>
            <a:r>
              <a:rPr lang="en-US" dirty="0" smtClean="0"/>
              <a:t> T</a:t>
            </a:r>
            <a:r>
              <a:rPr lang="en-US" baseline="-25000" dirty="0" smtClean="0"/>
              <a:t>522</a:t>
            </a:r>
            <a:r>
              <a:rPr lang="en-US" dirty="0" smtClean="0"/>
              <a:t> T</a:t>
            </a:r>
            <a:r>
              <a:rPr lang="en-US" baseline="-25000" dirty="0" smtClean="0"/>
              <a:t>516</a:t>
            </a:r>
            <a:r>
              <a:rPr lang="en-US" dirty="0" smtClean="0"/>
              <a:t> T</a:t>
            </a:r>
            <a:r>
              <a:rPr lang="en-US" baseline="-25000" dirty="0" smtClean="0"/>
              <a:t>526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ta_s_&amp;=&amp;_T_5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6" y="1222181"/>
            <a:ext cx="7600958" cy="3502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8898" y="450379"/>
            <a:ext cx="260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order lengthening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3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158" y="479814"/>
            <a:ext cx="814938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Parameters - </a:t>
            </a:r>
            <a:r>
              <a:rPr lang="en-US" dirty="0"/>
              <a:t>bmad_3.7nm-45.6nm_dp100.lat</a:t>
            </a:r>
            <a:endParaRPr lang="en-US" dirty="0" smtClean="0"/>
          </a:p>
          <a:p>
            <a:r>
              <a:rPr lang="mr-IN" dirty="0" smtClean="0">
                <a:latin typeface="Calibri"/>
                <a:cs typeface="Calibri"/>
              </a:rPr>
              <a:t>Delta </a:t>
            </a:r>
            <a:r>
              <a:rPr lang="mr-IN" dirty="0">
                <a:latin typeface="Calibri"/>
                <a:cs typeface="Calibri"/>
              </a:rPr>
              <a:t>s =   1.9201E-</a:t>
            </a:r>
            <a:r>
              <a:rPr lang="mr-IN" dirty="0" smtClean="0">
                <a:latin typeface="Calibri"/>
                <a:cs typeface="Calibri"/>
              </a:rPr>
              <a:t>03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mr-IN" dirty="0" smtClean="0">
                <a:latin typeface="Calibri"/>
                <a:cs typeface="Calibri"/>
              </a:rPr>
              <a:t>emit_max </a:t>
            </a:r>
            <a:r>
              <a:rPr lang="mr-IN" dirty="0">
                <a:latin typeface="Calibri"/>
                <a:cs typeface="Calibri"/>
              </a:rPr>
              <a:t>=   4.5634E-</a:t>
            </a:r>
            <a:r>
              <a:rPr lang="mr-IN" dirty="0" smtClean="0">
                <a:latin typeface="Calibri"/>
                <a:cs typeface="Calibri"/>
              </a:rPr>
              <a:t>08</a:t>
            </a:r>
            <a:r>
              <a:rPr lang="en-US" dirty="0" smtClean="0">
                <a:latin typeface="Calibri"/>
                <a:cs typeface="Calibri"/>
              </a:rPr>
              <a:t>,</a:t>
            </a:r>
            <a:r>
              <a:rPr lang="mr-IN" dirty="0" smtClean="0">
                <a:latin typeface="Calibri"/>
                <a:cs typeface="Calibri"/>
              </a:rPr>
              <a:t>  dp</a:t>
            </a:r>
            <a:r>
              <a:rPr lang="mr-IN" dirty="0">
                <a:latin typeface="Calibri"/>
                <a:cs typeface="Calibri"/>
              </a:rPr>
              <a:t>/p_max =   1.0085E-02</a:t>
            </a:r>
          </a:p>
          <a:p>
            <a:r>
              <a:rPr lang="mr-IN" dirty="0"/>
              <a:t>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51</a:t>
            </a:r>
            <a:r>
              <a:rPr lang="mr-IN" dirty="0">
                <a:latin typeface="Calibri"/>
                <a:cs typeface="Calibri"/>
              </a:rPr>
              <a:t> =  -</a:t>
            </a:r>
            <a:r>
              <a:rPr lang="mr-IN" dirty="0" smtClean="0">
                <a:latin typeface="Calibri"/>
                <a:cs typeface="Calibri"/>
              </a:rPr>
              <a:t>3.3674E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04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52</a:t>
            </a:r>
            <a:r>
              <a:rPr lang="mr-IN" dirty="0">
                <a:latin typeface="Calibri"/>
                <a:cs typeface="Calibri"/>
              </a:rPr>
              <a:t> =  -</a:t>
            </a:r>
            <a:r>
              <a:rPr lang="mr-IN" dirty="0" smtClean="0">
                <a:latin typeface="Calibri"/>
                <a:cs typeface="Calibri"/>
              </a:rPr>
              <a:t>3.3624E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03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56</a:t>
            </a:r>
            <a:r>
              <a:rPr lang="mr-IN" dirty="0">
                <a:latin typeface="Calibri"/>
                <a:cs typeface="Calibri"/>
              </a:rPr>
              <a:t> =   </a:t>
            </a:r>
            <a:r>
              <a:rPr lang="mr-IN" dirty="0" smtClean="0">
                <a:latin typeface="Calibri"/>
                <a:cs typeface="Calibri"/>
              </a:rPr>
              <a:t>3.1608E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03</a:t>
            </a:r>
            <a:endParaRPr lang="mr-IN" dirty="0">
              <a:latin typeface="Calibri"/>
              <a:cs typeface="Calibri"/>
            </a:endParaRPr>
          </a:p>
          <a:p>
            <a:r>
              <a:rPr lang="mr-IN" dirty="0">
                <a:latin typeface="Calibri"/>
                <a:cs typeface="Calibri"/>
              </a:rPr>
              <a:t>    T</a:t>
            </a:r>
            <a:r>
              <a:rPr lang="mr-IN" baseline="-25000" dirty="0">
                <a:latin typeface="Calibri"/>
                <a:cs typeface="Calibri"/>
              </a:rPr>
              <a:t>511</a:t>
            </a:r>
            <a:r>
              <a:rPr lang="mr-IN" dirty="0">
                <a:latin typeface="Calibri"/>
                <a:cs typeface="Calibri"/>
              </a:rPr>
              <a:t>=  -</a:t>
            </a:r>
            <a:r>
              <a:rPr lang="mr-IN" dirty="0" smtClean="0">
                <a:latin typeface="Calibri"/>
                <a:cs typeface="Calibri"/>
              </a:rPr>
              <a:t>4.4622E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02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512</a:t>
            </a:r>
            <a:r>
              <a:rPr lang="mr-IN" dirty="0">
                <a:latin typeface="Calibri"/>
                <a:cs typeface="Calibri"/>
              </a:rPr>
              <a:t>=   </a:t>
            </a:r>
            <a:r>
              <a:rPr lang="mr-IN" dirty="0" smtClean="0">
                <a:latin typeface="Calibri"/>
                <a:cs typeface="Calibri"/>
              </a:rPr>
              <a:t>6.5993E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01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516</a:t>
            </a:r>
            <a:r>
              <a:rPr lang="mr-IN" dirty="0">
                <a:latin typeface="Calibri"/>
                <a:cs typeface="Calibri"/>
              </a:rPr>
              <a:t>=  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1.9159E</a:t>
            </a:r>
            <a:r>
              <a:rPr lang="en-US" dirty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03</a:t>
            </a:r>
            <a:endParaRPr lang="mr-IN" dirty="0">
              <a:latin typeface="Calibri"/>
              <a:cs typeface="Calibri"/>
            </a:endParaRPr>
          </a:p>
          <a:p>
            <a:r>
              <a:rPr lang="mr-IN" dirty="0">
                <a:latin typeface="Calibri"/>
                <a:cs typeface="Calibri"/>
              </a:rPr>
              <a:t>    T</a:t>
            </a:r>
            <a:r>
              <a:rPr lang="mr-IN" baseline="-25000" dirty="0">
                <a:latin typeface="Calibri"/>
                <a:cs typeface="Calibri"/>
              </a:rPr>
              <a:t>522</a:t>
            </a:r>
            <a:r>
              <a:rPr lang="mr-IN" dirty="0">
                <a:latin typeface="Calibri"/>
                <a:cs typeface="Calibri"/>
              </a:rPr>
              <a:t>=  -1.8039E+00    T</a:t>
            </a:r>
            <a:r>
              <a:rPr lang="mr-IN" baseline="-25000" dirty="0">
                <a:latin typeface="Calibri"/>
                <a:cs typeface="Calibri"/>
              </a:rPr>
              <a:t>526</a:t>
            </a:r>
            <a:r>
              <a:rPr lang="mr-IN" dirty="0">
                <a:latin typeface="Calibri"/>
                <a:cs typeface="Calibri"/>
              </a:rPr>
              <a:t>=  -</a:t>
            </a:r>
            <a:r>
              <a:rPr lang="mr-IN" dirty="0" smtClean="0">
                <a:latin typeface="Calibri"/>
                <a:cs typeface="Calibri"/>
              </a:rPr>
              <a:t>1.9131E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02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566</a:t>
            </a:r>
            <a:r>
              <a:rPr lang="mr-IN" dirty="0">
                <a:latin typeface="Calibri"/>
                <a:cs typeface="Calibri"/>
              </a:rPr>
              <a:t>=  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4.1577E</a:t>
            </a:r>
            <a:r>
              <a:rPr lang="en-US" dirty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03</a:t>
            </a:r>
            <a:endParaRPr lang="mr-IN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   </a:t>
            </a:r>
            <a:r>
              <a:rPr lang="mr-IN" dirty="0" smtClean="0">
                <a:latin typeface="Calibri"/>
                <a:cs typeface="Calibri"/>
              </a:rPr>
              <a:t>T</a:t>
            </a:r>
            <a:r>
              <a:rPr lang="mr-IN" baseline="-25000" dirty="0" smtClean="0">
                <a:latin typeface="Calibri"/>
                <a:cs typeface="Calibri"/>
              </a:rPr>
              <a:t>533</a:t>
            </a:r>
            <a:r>
              <a:rPr lang="mr-IN" dirty="0">
                <a:latin typeface="Calibri"/>
                <a:cs typeface="Calibri"/>
              </a:rPr>
              <a:t>=  -</a:t>
            </a:r>
            <a:r>
              <a:rPr lang="mr-IN" dirty="0" smtClean="0">
                <a:latin typeface="Calibri"/>
                <a:cs typeface="Calibri"/>
              </a:rPr>
              <a:t>1.4974E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mr-IN" dirty="0" smtClean="0">
                <a:latin typeface="Calibri"/>
                <a:cs typeface="Calibri"/>
              </a:rPr>
              <a:t>01    </a:t>
            </a:r>
            <a:r>
              <a:rPr lang="mr-IN" dirty="0">
                <a:latin typeface="Calibri"/>
                <a:cs typeface="Calibri"/>
              </a:rPr>
              <a:t>T</a:t>
            </a:r>
            <a:r>
              <a:rPr lang="mr-IN" baseline="-25000" dirty="0">
                <a:latin typeface="Calibri"/>
                <a:cs typeface="Calibri"/>
              </a:rPr>
              <a:t>534</a:t>
            </a:r>
            <a:r>
              <a:rPr lang="mr-IN" dirty="0">
                <a:latin typeface="Calibri"/>
                <a:cs typeface="Calibri"/>
              </a:rPr>
              <a:t>=  -1.9555E+00    T</a:t>
            </a:r>
            <a:r>
              <a:rPr lang="mr-IN" baseline="-25000" dirty="0">
                <a:latin typeface="Calibri"/>
                <a:cs typeface="Calibri"/>
              </a:rPr>
              <a:t>536</a:t>
            </a:r>
            <a:r>
              <a:rPr lang="mr-IN" dirty="0">
                <a:latin typeface="Calibri"/>
                <a:cs typeface="Calibri"/>
              </a:rPr>
              <a:t>=   </a:t>
            </a:r>
            <a:r>
              <a:rPr lang="mr-IN" dirty="0" smtClean="0">
                <a:latin typeface="Calibri"/>
                <a:cs typeface="Calibri"/>
              </a:rPr>
              <a:t>0.0</a:t>
            </a:r>
            <a:endParaRPr lang="mr-IN" dirty="0">
              <a:latin typeface="Calibri"/>
              <a:cs typeface="Calibri"/>
            </a:endParaRPr>
          </a:p>
          <a:p>
            <a:r>
              <a:rPr lang="mr-IN" dirty="0">
                <a:latin typeface="Calibri"/>
                <a:cs typeface="Calibri"/>
              </a:rPr>
              <a:t>    T</a:t>
            </a:r>
            <a:r>
              <a:rPr lang="mr-IN" baseline="-25000" dirty="0">
                <a:latin typeface="Calibri"/>
                <a:cs typeface="Calibri"/>
              </a:rPr>
              <a:t>544</a:t>
            </a:r>
            <a:r>
              <a:rPr lang="mr-IN" dirty="0">
                <a:latin typeface="Calibri"/>
                <a:cs typeface="Calibri"/>
              </a:rPr>
              <a:t>=  -1.2384E+01    T</a:t>
            </a:r>
            <a:r>
              <a:rPr lang="mr-IN" baseline="-25000" dirty="0">
                <a:latin typeface="Calibri"/>
                <a:cs typeface="Calibri"/>
              </a:rPr>
              <a:t>546</a:t>
            </a:r>
            <a:r>
              <a:rPr lang="mr-IN" dirty="0">
                <a:latin typeface="Calibri"/>
                <a:cs typeface="Calibri"/>
              </a:rPr>
              <a:t>=   </a:t>
            </a:r>
            <a:r>
              <a:rPr lang="mr-IN" dirty="0" smtClean="0">
                <a:latin typeface="Calibri"/>
                <a:cs typeface="Calibri"/>
              </a:rPr>
              <a:t>0.0</a:t>
            </a:r>
            <a:endParaRPr lang="mr-IN" dirty="0">
              <a:latin typeface="Calibri"/>
              <a:cs typeface="Calibri"/>
            </a:endParaRPr>
          </a:p>
          <a:p>
            <a:endParaRPr lang="mr-IN" dirty="0"/>
          </a:p>
          <a:p>
            <a:r>
              <a:rPr lang="en-US" dirty="0"/>
              <a:t> sum theta_x2 =   2.6022E+00 sum theta_y2 =   2.9913E+00</a:t>
            </a:r>
          </a:p>
          <a:p>
            <a:r>
              <a:rPr lang="en-US" dirty="0"/>
              <a:t> </a:t>
            </a:r>
            <a:r>
              <a:rPr lang="en-US" dirty="0" err="1"/>
              <a:t>second_order_x</a:t>
            </a:r>
            <a:r>
              <a:rPr lang="en-US" dirty="0"/>
              <a:t> =   9.6858E-01 </a:t>
            </a:r>
            <a:r>
              <a:rPr lang="en-US" dirty="0" err="1"/>
              <a:t>second_order_y</a:t>
            </a:r>
            <a:r>
              <a:rPr lang="en-US" dirty="0"/>
              <a:t> =   3.6449E+00</a:t>
            </a:r>
          </a:p>
          <a:p>
            <a:endParaRPr lang="en-US" dirty="0"/>
          </a:p>
          <a:p>
            <a:r>
              <a:rPr lang="mr-IN" dirty="0" smtClean="0">
                <a:latin typeface="Calibri"/>
                <a:cs typeface="Calibri"/>
              </a:rPr>
              <a:t>Beam </a:t>
            </a:r>
            <a:r>
              <a:rPr lang="mr-IN" dirty="0">
                <a:latin typeface="Calibri"/>
                <a:cs typeface="Calibri"/>
              </a:rPr>
              <a:t>Energy =   1.0000E+09          gamma_e =   1.9570E+03</a:t>
            </a:r>
          </a:p>
          <a:p>
            <a:r>
              <a:rPr lang="mr-IN" dirty="0">
                <a:latin typeface="Calibri"/>
                <a:cs typeface="Calibri"/>
              </a:rPr>
              <a:t> Wiggler:B_max =   </a:t>
            </a:r>
            <a:r>
              <a:rPr lang="mr-IN" dirty="0" smtClean="0">
                <a:latin typeface="Calibri"/>
                <a:cs typeface="Calibri"/>
              </a:rPr>
              <a:t>1.4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kG</a:t>
            </a:r>
            <a:r>
              <a:rPr lang="mr-IN" dirty="0" smtClean="0">
                <a:latin typeface="Calibri"/>
                <a:cs typeface="Calibri"/>
              </a:rPr>
              <a:t>            </a:t>
            </a:r>
            <a:r>
              <a:rPr lang="mr-IN" dirty="0">
                <a:latin typeface="Calibri"/>
                <a:cs typeface="Calibri"/>
              </a:rPr>
              <a:t>wiggler_period =   </a:t>
            </a:r>
            <a:r>
              <a:rPr lang="mr-IN" dirty="0" smtClean="0">
                <a:latin typeface="Calibri"/>
                <a:cs typeface="Calibri"/>
              </a:rPr>
              <a:t>32</a:t>
            </a:r>
            <a:r>
              <a:rPr lang="en-US" dirty="0" smtClean="0">
                <a:latin typeface="Calibri"/>
                <a:cs typeface="Calibri"/>
              </a:rPr>
              <a:t>.</a:t>
            </a:r>
            <a:r>
              <a:rPr lang="mr-IN" dirty="0" smtClean="0">
                <a:latin typeface="Calibri"/>
                <a:cs typeface="Calibri"/>
              </a:rPr>
              <a:t>5</a:t>
            </a:r>
            <a:r>
              <a:rPr lang="en-US" dirty="0" smtClean="0">
                <a:latin typeface="Calibri"/>
                <a:cs typeface="Calibri"/>
              </a:rPr>
              <a:t>cm</a:t>
            </a:r>
            <a:r>
              <a:rPr lang="mr-IN" dirty="0" smtClean="0">
                <a:latin typeface="Calibri"/>
                <a:cs typeface="Calibri"/>
              </a:rPr>
              <a:t>            K </a:t>
            </a:r>
            <a:r>
              <a:rPr lang="mr-IN" dirty="0">
                <a:latin typeface="Calibri"/>
                <a:cs typeface="Calibri"/>
              </a:rPr>
              <a:t>=   </a:t>
            </a:r>
            <a:r>
              <a:rPr lang="mr-IN" dirty="0" smtClean="0">
                <a:latin typeface="Calibri"/>
                <a:cs typeface="Calibri"/>
              </a:rPr>
              <a:t>4.2479           </a:t>
            </a:r>
            <a:r>
              <a:rPr lang="mr-IN" dirty="0">
                <a:latin typeface="Calibri"/>
                <a:cs typeface="Calibri"/>
              </a:rPr>
              <a:t>Optical wavelength =   8.0810E-07</a:t>
            </a:r>
          </a:p>
          <a:p>
            <a:r>
              <a:rPr lang="mr-IN" dirty="0">
                <a:latin typeface="Calibri"/>
                <a:cs typeface="Calibri"/>
              </a:rPr>
              <a:t> Pickup: beta/alpha/gamma =   8.1892E+00 -1.0000E-01  1.2333E-01</a:t>
            </a:r>
          </a:p>
          <a:p>
            <a:r>
              <a:rPr lang="mr-IN" dirty="0">
                <a:latin typeface="Calibri"/>
                <a:cs typeface="Calibri"/>
              </a:rPr>
              <a:t> kicker: eta/etap =   3.5276E+00 -5.5766E-01</a:t>
            </a:r>
          </a:p>
          <a:p>
            <a:r>
              <a:rPr lang="en-US" dirty="0">
                <a:latin typeface="Calibri"/>
                <a:cs typeface="Calibri"/>
              </a:rPr>
              <a:t> kicker: Curly H =   2.1154E+00</a:t>
            </a:r>
          </a:p>
          <a:p>
            <a:r>
              <a:rPr lang="mr-IN" dirty="0">
                <a:latin typeface="Calibri"/>
                <a:cs typeface="Calibri"/>
              </a:rPr>
              <a:t> Horizontal emittance =   3.7804E-09     emit_max =   4.5634E-08</a:t>
            </a:r>
          </a:p>
          <a:p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Fractional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energy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spread</a:t>
            </a:r>
            <a:r>
              <a:rPr lang="de-DE" dirty="0">
                <a:latin typeface="Calibri"/>
                <a:cs typeface="Calibri"/>
              </a:rPr>
              <a:t> =   4.0656E-04     </a:t>
            </a:r>
            <a:r>
              <a:rPr lang="de-DE" dirty="0" err="1">
                <a:latin typeface="Calibri"/>
                <a:cs typeface="Calibri"/>
              </a:rPr>
              <a:t>dp</a:t>
            </a:r>
            <a:r>
              <a:rPr lang="de-DE" dirty="0">
                <a:latin typeface="Calibri"/>
                <a:cs typeface="Calibri"/>
              </a:rPr>
              <a:t>/</a:t>
            </a:r>
            <a:r>
              <a:rPr lang="de-DE" dirty="0" err="1">
                <a:latin typeface="Calibri"/>
                <a:cs typeface="Calibri"/>
              </a:rPr>
              <a:t>p_max</a:t>
            </a:r>
            <a:r>
              <a:rPr lang="de-DE" dirty="0">
                <a:latin typeface="Calibri"/>
                <a:cs typeface="Calibri"/>
              </a:rPr>
              <a:t> =   1.0085E-02</a:t>
            </a:r>
          </a:p>
          <a:p>
            <a:r>
              <a:rPr lang="de-DE" dirty="0">
                <a:latin typeface="Calibri"/>
                <a:cs typeface="Calibri"/>
              </a:rPr>
              <a:t> Ratio </a:t>
            </a:r>
            <a:r>
              <a:rPr lang="de-DE" dirty="0" err="1">
                <a:latin typeface="Calibri"/>
                <a:cs typeface="Calibri"/>
              </a:rPr>
              <a:t>transverse</a:t>
            </a:r>
            <a:r>
              <a:rPr lang="de-DE" dirty="0">
                <a:latin typeface="Calibri"/>
                <a:cs typeface="Calibri"/>
              </a:rPr>
              <a:t>/longitudinal rate =   4.1524E+01</a:t>
            </a:r>
          </a:p>
        </p:txBody>
      </p:sp>
    </p:spTree>
    <p:extLst>
      <p:ext uri="{BB962C8B-B14F-4D97-AF65-F5344CB8AC3E}">
        <p14:creationId xmlns:p14="http://schemas.microsoft.com/office/powerpoint/2010/main" val="1006767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pass_nonlinearity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60" y="538184"/>
            <a:ext cx="5486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65" y="4370871"/>
            <a:ext cx="3530600" cy="229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1271" y="798617"/>
            <a:ext cx="180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emittance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3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pass_nonlinearity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" y="1029542"/>
            <a:ext cx="4114800" cy="2743200"/>
          </a:xfrm>
          <a:prstGeom prst="rect">
            <a:avLst/>
          </a:prstGeom>
        </p:spPr>
      </p:pic>
      <p:pic>
        <p:nvPicPr>
          <p:cNvPr id="3" name="Picture 2" descr="bypass_nonlinearity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76" y="1029542"/>
            <a:ext cx="4114800" cy="2743200"/>
          </a:xfrm>
          <a:prstGeom prst="rect">
            <a:avLst/>
          </a:prstGeom>
        </p:spPr>
      </p:pic>
      <p:pic>
        <p:nvPicPr>
          <p:cNvPr id="4" name="Picture 3" descr="bypass_nonlinearity (dragged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" y="3845066"/>
            <a:ext cx="4114800" cy="2743200"/>
          </a:xfrm>
          <a:prstGeom prst="rect">
            <a:avLst/>
          </a:prstGeom>
        </p:spPr>
      </p:pic>
      <p:pic>
        <p:nvPicPr>
          <p:cNvPr id="5" name="Picture 4" descr="bypass_nonlinearity (dragged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76" y="3845066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286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Bypass nonlinearity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Bypass nonlinearity</dc:title>
  <dc:creator>David Rubin</dc:creator>
  <cp:lastModifiedBy>David Rubin</cp:lastModifiedBy>
  <cp:revision>6</cp:revision>
  <dcterms:created xsi:type="dcterms:W3CDTF">2018-08-21T14:59:41Z</dcterms:created>
  <dcterms:modified xsi:type="dcterms:W3CDTF">2018-08-22T14:47:47Z</dcterms:modified>
</cp:coreProperties>
</file>