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1" r:id="rId4"/>
    <p:sldId id="290" r:id="rId5"/>
    <p:sldId id="282" r:id="rId6"/>
    <p:sldId id="257" r:id="rId7"/>
    <p:sldId id="261" r:id="rId8"/>
    <p:sldId id="272" r:id="rId9"/>
    <p:sldId id="260" r:id="rId10"/>
    <p:sldId id="266" r:id="rId11"/>
    <p:sldId id="283" r:id="rId12"/>
    <p:sldId id="288" r:id="rId13"/>
    <p:sldId id="284" r:id="rId14"/>
    <p:sldId id="285" r:id="rId15"/>
    <p:sldId id="286" r:id="rId16"/>
    <p:sldId id="289" r:id="rId17"/>
    <p:sldId id="287" r:id="rId18"/>
    <p:sldId id="259" r:id="rId19"/>
    <p:sldId id="267" r:id="rId20"/>
    <p:sldId id="268" r:id="rId21"/>
    <p:sldId id="269" r:id="rId22"/>
    <p:sldId id="270" r:id="rId23"/>
    <p:sldId id="274" r:id="rId24"/>
    <p:sldId id="275" r:id="rId25"/>
    <p:sldId id="276" r:id="rId26"/>
    <p:sldId id="277" r:id="rId27"/>
    <p:sldId id="278" r:id="rId28"/>
    <p:sldId id="273" r:id="rId29"/>
    <p:sldId id="271" r:id="rId30"/>
    <p:sldId id="262" r:id="rId31"/>
    <p:sldId id="280" r:id="rId32"/>
  </p:sldIdLst>
  <p:sldSz cx="1219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>
        <p:scale>
          <a:sx n="70" d="100"/>
          <a:sy n="70" d="100"/>
        </p:scale>
        <p:origin x="-1728" y="-1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4214-9D72-47DE-96CC-DD15BA0CC0E4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67225"/>
            <a:ext cx="55975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13DB-C586-4E2D-846E-ECD67241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5D61-C692-44D4-84D8-6B26C9B30175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33D-7C8C-4191-921C-86CF1608AF38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947-723A-433A-8D14-6CD71831306B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48CD-7854-47C7-90AE-A8F0EBD2B704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5140-BD5A-4A08-9ABA-03D69720D5E2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929C-2EA8-4601-907F-0DEF507C9FBD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0B5B-55DC-4748-9912-449C728D1637}" type="datetime1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E763-93E3-415A-99E5-54405250C47C}" type="datetime1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292-A4D9-4666-87AB-D1F9840644B9}" type="datetime1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17D-05FF-460E-8511-C7B6A6D35037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9D52-3EEB-4235-9B81-2A3A6AEB0CF6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C8A7-29E7-462A-A343-DEFFCBC7D91F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318" y="2594919"/>
            <a:ext cx="9712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UNDULATORS  FOR  OSC (1)</a:t>
            </a:r>
          </a:p>
          <a:p>
            <a:pPr algn="ctr"/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22076" y="1680519"/>
            <a:ext cx="430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Alexander Mikhailichenko, Jan 5 2018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404565"/>
            <a:ext cx="9069278" cy="6316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9200" y="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CROSS SECTION SCALED VIEW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29700" y="1244600"/>
            <a:ext cx="260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Undulator could be tilted by 90</a:t>
            </a:r>
            <a:r>
              <a:rPr lang="en-US" sz="2800" baseline="30000" dirty="0" smtClean="0"/>
              <a:t>o</a:t>
            </a:r>
            <a:endParaRPr lang="en-US" sz="28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1" y="623483"/>
            <a:ext cx="8503754" cy="5732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148" y="1411357"/>
            <a:ext cx="14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of undulator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8" y="913784"/>
            <a:ext cx="8751315" cy="5807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528" y="122830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detailed view…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25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1" y="505480"/>
            <a:ext cx="6255385" cy="5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94" y="0"/>
            <a:ext cx="6871306" cy="669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25556"/>
            <a:ext cx="28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Field elevation  →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65174"/>
            <a:ext cx="28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 integral      →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72391"/>
            <a:ext cx="32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 integral  →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9537" y="105358"/>
            <a:ext cx="50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5752" y="2463441"/>
            <a:ext cx="8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kGxcm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97186" y="4549171"/>
            <a:ext cx="113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kGxcm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9332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2" y="694038"/>
            <a:ext cx="8069776" cy="6027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22" y="170818"/>
            <a:ext cx="1085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Field elevation across the pole apart from center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695" y="3002507"/>
            <a:ext cx="32803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density is</a:t>
            </a:r>
          </a:p>
          <a:p>
            <a:r>
              <a:rPr lang="en-US" sz="2800" dirty="0" smtClean="0"/>
              <a:t> 2.5 A/mm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;</a:t>
            </a:r>
            <a:endParaRPr lang="en-US" sz="2800" dirty="0"/>
          </a:p>
          <a:p>
            <a:endParaRPr lang="en-US" dirty="0" smtClean="0"/>
          </a:p>
          <a:p>
            <a:r>
              <a:rPr lang="en-US" sz="2800" dirty="0" smtClean="0"/>
              <a:t>1kA total;</a:t>
            </a:r>
          </a:p>
          <a:p>
            <a:endParaRPr lang="en-US" sz="2800" dirty="0"/>
          </a:p>
          <a:p>
            <a:r>
              <a:rPr lang="en-US" sz="2800" dirty="0" smtClean="0"/>
              <a:t>K≈1.15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82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43" y="501315"/>
            <a:ext cx="8279357" cy="622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6281" y="0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Central region zoomed…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632"/>
            <a:ext cx="7743825" cy="111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069" y="5551685"/>
            <a:ext cx="15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this point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1243" y="3248214"/>
            <a:ext cx="15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this point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92072" y="3739487"/>
            <a:ext cx="2634018" cy="1245357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01003" y="5268257"/>
            <a:ext cx="2825087" cy="773321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4" y="259246"/>
            <a:ext cx="7712443" cy="6598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25" y="1659835"/>
            <a:ext cx="29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map across the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0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294"/>
          <a:stretch/>
        </p:blipFill>
        <p:spPr>
          <a:xfrm>
            <a:off x="1" y="1192837"/>
            <a:ext cx="12192000" cy="4729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27760" y="441960"/>
            <a:ext cx="1011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HELICAL UNDULATOR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47438" y="4880919"/>
            <a:ext cx="260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in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001634"/>
            <a:ext cx="7327470" cy="565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43" y="2671638"/>
            <a:ext cx="471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an option to be tilted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5" y="520858"/>
            <a:ext cx="11509436" cy="52849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9530" y="109179"/>
            <a:ext cx="516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Variant 1: WIDE CHAMBER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29530" y="5694261"/>
            <a:ext cx="619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Variant 2: SEPARATE CHAMBER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120184" y="1450241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37968" y="1442818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61686" y="3532662"/>
            <a:ext cx="247136" cy="123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61686" y="2446638"/>
            <a:ext cx="160638" cy="7166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0984" y="3163330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OPTICAL AMPLIFIER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77329" y="4151185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36660" y="4241927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694780" y="5667939"/>
            <a:ext cx="5578193" cy="641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85" y="387626"/>
            <a:ext cx="7925685" cy="578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68" y="3238222"/>
            <a:ext cx="204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807" y="4784376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I=±3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022" y="161791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I=±0.75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37429" y="2090445"/>
            <a:ext cx="4789013" cy="95105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07773" y="4132263"/>
            <a:ext cx="4906374" cy="94506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07773" y="3761443"/>
            <a:ext cx="2909132" cy="131588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37429" y="2090444"/>
            <a:ext cx="2679476" cy="106225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2548" y="3576776"/>
            <a:ext cx="210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Iron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220003" y="3499832"/>
            <a:ext cx="2132546" cy="45833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10" y="489509"/>
            <a:ext cx="8204784" cy="5829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888" y="1598843"/>
            <a:ext cx="3091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I=3+0.75 kA (total)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80674" y="2722228"/>
            <a:ext cx="5358062" cy="8712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6567" y="223284"/>
            <a:ext cx="295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Dipole mode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6567" y="4784651"/>
            <a:ext cx="334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current density 15 A/mm</a:t>
            </a:r>
            <a:r>
              <a:rPr lang="en-US" baseline="30000" dirty="0" smtClean="0"/>
              <a:t>2</a:t>
            </a:r>
            <a:r>
              <a:rPr lang="en-US" dirty="0" smtClean="0"/>
              <a:t>, the cross section comes to be</a:t>
            </a:r>
          </a:p>
          <a:p>
            <a:endParaRPr lang="en-US" dirty="0"/>
          </a:p>
          <a:p>
            <a:r>
              <a:rPr lang="en-US" dirty="0" smtClean="0"/>
              <a:t>        Area≈250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5" t="4084" r="45410"/>
          <a:stretch/>
        </p:blipFill>
        <p:spPr>
          <a:xfrm>
            <a:off x="2727012" y="463449"/>
            <a:ext cx="7648832" cy="583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031" y="2261936"/>
            <a:ext cx="324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~4 </a:t>
            </a:r>
            <a:r>
              <a:rPr lang="en-US" sz="2800" b="1" dirty="0" err="1" smtClean="0"/>
              <a:t>kG</a:t>
            </a:r>
            <a:r>
              <a:rPr lang="en-US" sz="2800" b="1" dirty="0" smtClean="0"/>
              <a:t> max in Iron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06" y="1378337"/>
            <a:ext cx="7002181" cy="51667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40260" y="2141132"/>
            <a:ext cx="2592440" cy="16250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0260" y="2141132"/>
            <a:ext cx="4558248" cy="16250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11193" y="4289378"/>
            <a:ext cx="3576959" cy="98438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11193" y="4609070"/>
            <a:ext cx="5426677" cy="66468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56802" y="4301238"/>
            <a:ext cx="3125398" cy="48033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76058" y="4258348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I=-7.5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03198"/>
              </p:ext>
            </p:extLst>
          </p:nvPr>
        </p:nvGraphicFramePr>
        <p:xfrm>
          <a:off x="6032500" y="3313113"/>
          <a:ext cx="127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2500" y="3313113"/>
                        <a:ext cx="127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08736"/>
              </p:ext>
            </p:extLst>
          </p:nvPr>
        </p:nvGraphicFramePr>
        <p:xfrm>
          <a:off x="91125" y="4576591"/>
          <a:ext cx="1747666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6" imgW="596880" imgH="228600" progId="Equation.3">
                  <p:embed/>
                </p:oleObj>
              </mc:Choice>
              <mc:Fallback>
                <p:oleObj name="Equation" r:id="rId6" imgW="596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125" y="4576591"/>
                        <a:ext cx="1747666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056711"/>
              </p:ext>
            </p:extLst>
          </p:nvPr>
        </p:nvGraphicFramePr>
        <p:xfrm>
          <a:off x="74452" y="1679590"/>
          <a:ext cx="2343151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8" imgW="799920" imgH="228600" progId="Equation.3">
                  <p:embed/>
                </p:oleObj>
              </mc:Choice>
              <mc:Fallback>
                <p:oleObj name="Equation" r:id="rId8" imgW="799920" imgH="228600" progId="Equation.3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52" y="1679590"/>
                        <a:ext cx="2343151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81665" y="321276"/>
            <a:ext cx="957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HELICAL UNDULATOR IN A QUADRUPOLE MODE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28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59" y="187815"/>
            <a:ext cx="7497827" cy="667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015412"/>
            <a:ext cx="459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as in previous slide, but without painting the boundaries…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Period of helix=35 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84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30" y="135829"/>
            <a:ext cx="9293873" cy="65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06" y="638178"/>
            <a:ext cx="8141171" cy="59810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10616" y="2767914"/>
            <a:ext cx="1161536" cy="1000898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211" y="2537081"/>
            <a:ext cx="29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 </a:t>
            </a:r>
            <a:r>
              <a:rPr lang="en-US" sz="2400" dirty="0" err="1" smtClean="0"/>
              <a:t>kG</a:t>
            </a:r>
            <a:r>
              <a:rPr lang="en-US" sz="2400" dirty="0" smtClean="0"/>
              <a:t> in few places…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46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358" y="1657817"/>
            <a:ext cx="10398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Planar dipole undulator </a:t>
            </a:r>
            <a:r>
              <a:rPr lang="en-US" sz="2400" dirty="0" smtClean="0"/>
              <a:t>is a no risk option (design and construction)</a:t>
            </a:r>
          </a:p>
          <a:p>
            <a:endParaRPr lang="en-US" sz="2400" dirty="0"/>
          </a:p>
          <a:p>
            <a:r>
              <a:rPr lang="en-US" sz="2400" b="1" dirty="0" smtClean="0"/>
              <a:t>Helical </a:t>
            </a:r>
            <a:r>
              <a:rPr lang="en-US" sz="2400" b="1" dirty="0"/>
              <a:t>dipole undulator </a:t>
            </a:r>
            <a:r>
              <a:rPr lang="en-US" sz="2400" dirty="0"/>
              <a:t>is </a:t>
            </a:r>
            <a:r>
              <a:rPr lang="en-US" sz="2400" dirty="0" smtClean="0"/>
              <a:t>the same</a:t>
            </a:r>
          </a:p>
          <a:p>
            <a:endParaRPr lang="en-US" sz="2400" dirty="0"/>
          </a:p>
          <a:p>
            <a:r>
              <a:rPr lang="en-US" sz="2400" dirty="0" smtClean="0"/>
              <a:t>Smallest operational energy of CESR is a decisive parameter… </a:t>
            </a:r>
          </a:p>
          <a:p>
            <a:endParaRPr lang="en-US" sz="2400" dirty="0"/>
          </a:p>
          <a:p>
            <a:r>
              <a:rPr lang="en-US" sz="2400" dirty="0" smtClean="0"/>
              <a:t>Drawings could be made in one month after the final version is chosen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951" y="2804984"/>
            <a:ext cx="379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END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2"/>
          <a:stretch/>
        </p:blipFill>
        <p:spPr>
          <a:xfrm>
            <a:off x="43935" y="983973"/>
            <a:ext cx="12066104" cy="40840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310" y="341194"/>
            <a:ext cx="685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ZOOMED…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1047" y="5472753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Sextupoles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76989" y="2385391"/>
            <a:ext cx="156834" cy="308736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6076988" y="2085780"/>
            <a:ext cx="900280" cy="338697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6076988" y="2035534"/>
            <a:ext cx="1611923" cy="3437219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02220" y="1956391"/>
            <a:ext cx="4519706" cy="351636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1177" y="4577874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Kicker undulator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2" idx="1"/>
          </p:cNvCxnSpPr>
          <p:nvPr/>
        </p:nvCxnSpPr>
        <p:spPr>
          <a:xfrm flipH="1" flipV="1">
            <a:off x="43935" y="3025982"/>
            <a:ext cx="1974098" cy="1551892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36949" y="1868560"/>
            <a:ext cx="9939" cy="88458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88526" y="1868557"/>
            <a:ext cx="3962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9154" y="1436914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5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88" t="2256" r="2737" b="34203"/>
          <a:stretch/>
        </p:blipFill>
        <p:spPr>
          <a:xfrm>
            <a:off x="1748072" y="762411"/>
            <a:ext cx="7771165" cy="49303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078068" y="4928698"/>
            <a:ext cx="1235676" cy="12357"/>
          </a:xfrm>
          <a:prstGeom prst="straightConnector1">
            <a:avLst/>
          </a:prstGeom>
          <a:ln w="63500" cmpd="sng">
            <a:headEnd w="lg" len="med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1815" y="4390355"/>
            <a:ext cx="113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8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66" y="1569307"/>
            <a:ext cx="5932334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83"/>
            <a:ext cx="12069951" cy="5265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197" y="259307"/>
            <a:ext cx="904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ORIENTATIONS  OF  BYPASS- INSIDE OR OUTSIDE…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859" y="6056162"/>
            <a:ext cx="588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allocation might give some relief for design of crotch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4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862616"/>
            <a:ext cx="10058400" cy="4948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151" y="753762"/>
            <a:ext cx="668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REGION AROUND UNDULATOR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70108" y="5881816"/>
            <a:ext cx="405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in meters from center of Q49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3157" y="1915297"/>
            <a:ext cx="85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Q48W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59491"/>
            <a:ext cx="12192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undulators are possible: the </a:t>
            </a:r>
            <a:r>
              <a:rPr lang="en-US" sz="3200" b="1" dirty="0" smtClean="0"/>
              <a:t>planar</a:t>
            </a:r>
            <a:r>
              <a:rPr lang="en-US" sz="3200" dirty="0" smtClean="0"/>
              <a:t> one and the </a:t>
            </a:r>
            <a:r>
              <a:rPr lang="en-US" sz="3200" b="1" dirty="0" smtClean="0"/>
              <a:t>helical</a:t>
            </a:r>
            <a:r>
              <a:rPr lang="en-US" sz="3200" dirty="0" smtClean="0"/>
              <a:t> one</a:t>
            </a:r>
          </a:p>
          <a:p>
            <a:endParaRPr lang="en-US" sz="2400" dirty="0"/>
          </a:p>
          <a:p>
            <a:r>
              <a:rPr lang="en-US" sz="2400" dirty="0" smtClean="0"/>
              <a:t>  In </a:t>
            </a:r>
            <a:r>
              <a:rPr lang="en-US" sz="2400" b="1" dirty="0" smtClean="0"/>
              <a:t>planar</a:t>
            </a:r>
            <a:r>
              <a:rPr lang="en-US" sz="2400" dirty="0" smtClean="0"/>
              <a:t> undulator the  odd harmonics only have nonzero intensity in straightforward direction  </a:t>
            </a:r>
          </a:p>
          <a:p>
            <a:endParaRPr lang="en-US" sz="9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  In </a:t>
            </a:r>
            <a:r>
              <a:rPr lang="en-US" sz="2400" b="1" dirty="0" smtClean="0"/>
              <a:t>helical </a:t>
            </a:r>
            <a:r>
              <a:rPr lang="en-US" sz="2400" dirty="0" smtClean="0"/>
              <a:t>undulator the first </a:t>
            </a:r>
            <a:r>
              <a:rPr lang="en-US" sz="2400" dirty="0"/>
              <a:t>harmonic only  </a:t>
            </a:r>
            <a:r>
              <a:rPr lang="en-US" sz="2400" dirty="0" smtClean="0"/>
              <a:t>has nonzero intensity in a straightforward direction;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When the energy is higher, period of undulator should be bigger or amplifier should work at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higher frequency;</a:t>
            </a:r>
          </a:p>
          <a:p>
            <a:r>
              <a:rPr lang="en-US" sz="2400" dirty="0" smtClean="0"/>
              <a:t>  Dependence </a:t>
            </a:r>
            <a:r>
              <a:rPr lang="en-US" sz="2400" dirty="0"/>
              <a:t>on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/>
              <a:t>-factor is favorable for a helical </a:t>
            </a:r>
            <a:r>
              <a:rPr lang="en-US" sz="2400" dirty="0" smtClean="0"/>
              <a:t>undulator;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5870" y="4436074"/>
            <a:ext cx="19009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0600" y="6158224"/>
                <a:ext cx="568047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 xmlns="">
                    <m:r>
                      <a:rPr lang="en-US" sz="32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800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00" y="6158224"/>
                <a:ext cx="568047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50323" y="3980386"/>
            <a:ext cx="18642647" cy="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04826"/>
              </p:ext>
            </p:extLst>
          </p:nvPr>
        </p:nvGraphicFramePr>
        <p:xfrm>
          <a:off x="495300" y="2152650"/>
          <a:ext cx="10125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4" imgW="4127400" imgH="457200" progId="Equation.3">
                  <p:embed/>
                </p:oleObj>
              </mc:Choice>
              <mc:Fallback>
                <p:oleObj name="Equation" r:id="rId4" imgW="41274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152650"/>
                        <a:ext cx="10125075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643449" y="37718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41300"/>
              </p:ext>
            </p:extLst>
          </p:nvPr>
        </p:nvGraphicFramePr>
        <p:xfrm>
          <a:off x="1643449" y="3466734"/>
          <a:ext cx="72104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6" imgW="2869920" imgH="431640" progId="Equation.3">
                  <p:embed/>
                </p:oleObj>
              </mc:Choice>
              <mc:Fallback>
                <p:oleObj name="Equation" r:id="rId6" imgW="286992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449" y="3466734"/>
                        <a:ext cx="7210425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4863307" y="156492"/>
            <a:ext cx="6035353" cy="3141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835" y="118275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Cr:ZnSe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6991" y="462954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Ti:Al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6835" y="4629546"/>
            <a:ext cx="1751352" cy="641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288" t="20999" r="2737" b="34203"/>
          <a:stretch/>
        </p:blipFill>
        <p:spPr>
          <a:xfrm>
            <a:off x="2301093" y="3382001"/>
            <a:ext cx="7771165" cy="34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173" y="607848"/>
            <a:ext cx="110716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So, two wavelengths are:</a:t>
            </a:r>
          </a:p>
          <a:p>
            <a:endParaRPr lang="en-US" sz="1400" dirty="0" smtClean="0"/>
          </a:p>
          <a:p>
            <a:pPr algn="ctr"/>
            <a:r>
              <a:rPr lang="en-US" sz="3200" i="1" dirty="0" smtClean="0"/>
              <a:t>λ </a:t>
            </a:r>
            <a:r>
              <a:rPr lang="en-US" sz="3200" baseline="-25000" dirty="0" smtClean="0"/>
              <a:t>Ti:AlO</a:t>
            </a:r>
            <a:r>
              <a:rPr lang="en-US" sz="3200" dirty="0" smtClean="0"/>
              <a:t>≈750nm             and                  </a:t>
            </a:r>
            <a:r>
              <a:rPr lang="en-US" sz="3200" i="1" dirty="0"/>
              <a:t>λ </a:t>
            </a:r>
            <a:r>
              <a:rPr lang="en-US" sz="3200" baseline="-25000" dirty="0" smtClean="0"/>
              <a:t>Cr:ZnSe</a:t>
            </a:r>
            <a:r>
              <a:rPr lang="en-US" sz="3200" dirty="0" smtClean="0"/>
              <a:t>≈2500nm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735" y="2150917"/>
                <a:ext cx="1047853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With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 panose="02040503050406030204" pitchFamily="18" charset="0"/>
                      </a:rPr>
                      <m:t>≈800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yields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5" y="2150917"/>
                <a:ext cx="10478530" cy="800219"/>
              </a:xfrm>
              <a:prstGeom prst="rect">
                <a:avLst/>
              </a:prstGeom>
              <a:blipFill>
                <a:blip r:embed="rId3"/>
                <a:stretch>
                  <a:fillRect l="-466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24335" y="4681181"/>
            <a:ext cx="167618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78674" y="4222074"/>
            <a:ext cx="261235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61640"/>
              </p:ext>
            </p:extLst>
          </p:nvPr>
        </p:nvGraphicFramePr>
        <p:xfrm>
          <a:off x="1677584" y="2959753"/>
          <a:ext cx="2628284" cy="127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4" imgW="1041400" imgH="508000" progId="Equation.3">
                  <p:embed/>
                </p:oleObj>
              </mc:Choice>
              <mc:Fallback>
                <p:oleObj name="Equation" r:id="rId4" imgW="10414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584" y="2959753"/>
                        <a:ext cx="2628284" cy="1277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42244" y="4179840"/>
            <a:ext cx="268533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99573"/>
              </p:ext>
            </p:extLst>
          </p:nvPr>
        </p:nvGraphicFramePr>
        <p:xfrm>
          <a:off x="6782937" y="2907705"/>
          <a:ext cx="2813261" cy="123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6" imgW="1155700" imgH="508000" progId="Equation.3">
                  <p:embed/>
                </p:oleObj>
              </mc:Choice>
              <mc:Fallback>
                <p:oleObj name="Equation" r:id="rId6" imgW="1155700" imgH="508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937" y="2907705"/>
                        <a:ext cx="2813261" cy="123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762" y="4461658"/>
                <a:ext cx="1047853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With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yields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62" y="4461658"/>
                <a:ext cx="10478530" cy="800219"/>
              </a:xfrm>
              <a:prstGeom prst="rect">
                <a:avLst/>
              </a:prstGeom>
              <a:blipFill>
                <a:blip r:embed="rId8"/>
                <a:stretch>
                  <a:fillRect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42992"/>
              </p:ext>
            </p:extLst>
          </p:nvPr>
        </p:nvGraphicFramePr>
        <p:xfrm>
          <a:off x="1693863" y="5035550"/>
          <a:ext cx="270827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9" imgW="1028520" imgH="507960" progId="Equation.3">
                  <p:embed/>
                </p:oleObj>
              </mc:Choice>
              <mc:Fallback>
                <p:oleObj name="Equation" r:id="rId9" imgW="1028520" imgH="50796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035550"/>
                        <a:ext cx="2708275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47570"/>
              </p:ext>
            </p:extLst>
          </p:nvPr>
        </p:nvGraphicFramePr>
        <p:xfrm>
          <a:off x="6700838" y="5124450"/>
          <a:ext cx="2628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11" imgW="1079280" imgH="507960" progId="Equation.3">
                  <p:embed/>
                </p:oleObj>
              </mc:Choice>
              <mc:Fallback>
                <p:oleObj name="Equation" r:id="rId11" imgW="1079280" imgH="50796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24450"/>
                        <a:ext cx="2628900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06514" y="4894904"/>
            <a:ext cx="3349256" cy="1708010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811" b="36730"/>
          <a:stretch/>
        </p:blipFill>
        <p:spPr>
          <a:xfrm>
            <a:off x="762411" y="727378"/>
            <a:ext cx="10484297" cy="51905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09383"/>
              </p:ext>
            </p:extLst>
          </p:nvPr>
        </p:nvGraphicFramePr>
        <p:xfrm>
          <a:off x="504182" y="5499427"/>
          <a:ext cx="202406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4" imgW="825480" imgH="482400" progId="Equation.3">
                  <p:embed/>
                </p:oleObj>
              </mc:Choice>
              <mc:Fallback>
                <p:oleObj name="Equation" r:id="rId4" imgW="825480" imgH="482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82" y="5499427"/>
                        <a:ext cx="2024062" cy="119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8244" y="5833130"/>
            <a:ext cx="944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</a:t>
            </a:r>
            <a:r>
              <a:rPr lang="en-US" sz="2800" dirty="0" smtClean="0"/>
              <a:t>keep constant, while tapering at the edge with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/>
              <a:t>=1/4; </a:t>
            </a:r>
            <a:r>
              <a:rPr lang="en-US" sz="2800" dirty="0" smtClean="0"/>
              <a:t>3/4; 1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6920" y="350520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PLANAR UNDULATOR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413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485</Words>
  <Application>Microsoft Macintosh PowerPoint</Application>
  <PresentationFormat>Custom</PresentationFormat>
  <Paragraphs>129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A. Mikhailichenko</dc:creator>
  <cp:lastModifiedBy>David Rubin</cp:lastModifiedBy>
  <cp:revision>77</cp:revision>
  <dcterms:created xsi:type="dcterms:W3CDTF">2017-12-07T17:06:14Z</dcterms:created>
  <dcterms:modified xsi:type="dcterms:W3CDTF">2018-02-06T00:37:01Z</dcterms:modified>
</cp:coreProperties>
</file>