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8" r:id="rId5"/>
    <p:sldId id="257" r:id="rId6"/>
    <p:sldId id="265" r:id="rId7"/>
    <p:sldId id="266" r:id="rId8"/>
    <p:sldId id="273" r:id="rId9"/>
    <p:sldId id="269" r:id="rId10"/>
    <p:sldId id="277" r:id="rId11"/>
    <p:sldId id="267" r:id="rId12"/>
    <p:sldId id="272" r:id="rId13"/>
    <p:sldId id="274" r:id="rId14"/>
    <p:sldId id="276" r:id="rId15"/>
    <p:sldId id="261" r:id="rId16"/>
    <p:sldId id="275" r:id="rId17"/>
    <p:sldId id="260" r:id="rId18"/>
    <p:sldId id="264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9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6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3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1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1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3E7F-614D-F044-A1DB-F2C4F7FF2754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of Optical </a:t>
            </a:r>
            <a:r>
              <a:rPr lang="en-US" dirty="0" smtClean="0"/>
              <a:t>Stochastic </a:t>
            </a:r>
            <a:r>
              <a:rPr lang="en-US" dirty="0" smtClean="0"/>
              <a:t>Cooling in CESR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0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pa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016000"/>
            <a:ext cx="6870700" cy="482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0915" y="263596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 bypass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7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eta_nomag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396" y="205787"/>
            <a:ext cx="225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CESR TA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6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66" y="732201"/>
            <a:ext cx="8223070" cy="6001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Activity							Start date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Lattice </a:t>
            </a:r>
            <a:r>
              <a:rPr lang="en-US" sz="1600" dirty="0"/>
              <a:t>design 				</a:t>
            </a:r>
            <a:r>
              <a:rPr lang="en-US" sz="1600" dirty="0" smtClean="0"/>
              <a:t>				 9/</a:t>
            </a:r>
            <a:r>
              <a:rPr lang="en-US" sz="1600" dirty="0"/>
              <a:t>17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Bypass optics design - 			</a:t>
            </a:r>
            <a:r>
              <a:rPr lang="en-US" sz="1600" dirty="0"/>
              <a:t>	</a:t>
            </a:r>
            <a:r>
              <a:rPr lang="en-US" sz="1600" dirty="0" smtClean="0"/>
              <a:t>			10/</a:t>
            </a:r>
            <a:r>
              <a:rPr lang="en-US" sz="1600" dirty="0"/>
              <a:t>17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Develop code and simulate cooling 60 </a:t>
            </a:r>
            <a:r>
              <a:rPr lang="en-US" sz="1600" dirty="0" smtClean="0"/>
              <a:t>days			10/17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Test </a:t>
            </a:r>
            <a:r>
              <a:rPr lang="en-US" sz="1600" dirty="0"/>
              <a:t>of low energy </a:t>
            </a:r>
            <a:r>
              <a:rPr lang="en-US" sz="1600" dirty="0" smtClean="0"/>
              <a:t>operation of CESR </a:t>
            </a:r>
            <a:r>
              <a:rPr lang="en-US" sz="1600" dirty="0"/>
              <a:t>	</a:t>
            </a:r>
            <a:r>
              <a:rPr lang="en-US" sz="1600" dirty="0" smtClean="0"/>
              <a:t>			12/</a:t>
            </a:r>
            <a:r>
              <a:rPr lang="en-US" sz="1600" dirty="0"/>
              <a:t>17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Bypass line magnet design - 		</a:t>
            </a:r>
            <a:r>
              <a:rPr lang="en-US" sz="1600" dirty="0"/>
              <a:t>	</a:t>
            </a:r>
            <a:r>
              <a:rPr lang="en-US" sz="1600" dirty="0" smtClean="0"/>
              <a:t>			1/</a:t>
            </a:r>
            <a:r>
              <a:rPr lang="en-US" sz="1600" dirty="0"/>
              <a:t>18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Pickup/kicker </a:t>
            </a:r>
            <a:r>
              <a:rPr lang="en-US" sz="1600" dirty="0" err="1"/>
              <a:t>undulator</a:t>
            </a:r>
            <a:r>
              <a:rPr lang="en-US" sz="1600" dirty="0"/>
              <a:t> design 	</a:t>
            </a:r>
            <a:r>
              <a:rPr lang="en-US" sz="1600" dirty="0" smtClean="0"/>
              <a:t>				1/</a:t>
            </a:r>
            <a:r>
              <a:rPr lang="en-US" sz="1600" dirty="0"/>
              <a:t>18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Bypass </a:t>
            </a:r>
            <a:r>
              <a:rPr lang="en-US" sz="1600" dirty="0"/>
              <a:t>line </a:t>
            </a:r>
            <a:r>
              <a:rPr lang="en-US" sz="1600" dirty="0" smtClean="0"/>
              <a:t>vacuum component </a:t>
            </a:r>
            <a:r>
              <a:rPr lang="en-US" sz="1600" dirty="0"/>
              <a:t>design </a:t>
            </a:r>
            <a:r>
              <a:rPr lang="en-US" sz="1600" dirty="0"/>
              <a:t>	</a:t>
            </a:r>
            <a:r>
              <a:rPr lang="en-US" sz="1600" dirty="0" smtClean="0"/>
              <a:t>			4/</a:t>
            </a:r>
            <a:r>
              <a:rPr lang="en-US" sz="1600" dirty="0"/>
              <a:t>18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Second </a:t>
            </a:r>
            <a:r>
              <a:rPr lang="en-US" sz="1600" dirty="0"/>
              <a:t>test of low energy </a:t>
            </a:r>
            <a:r>
              <a:rPr lang="en-US" sz="1600" dirty="0" smtClean="0"/>
              <a:t>operation	 </a:t>
            </a:r>
            <a:r>
              <a:rPr lang="en-US" sz="1600" dirty="0"/>
              <a:t>	</a:t>
            </a:r>
            <a:r>
              <a:rPr lang="en-US" sz="1600" dirty="0" smtClean="0"/>
              <a:t>		4/</a:t>
            </a:r>
            <a:r>
              <a:rPr lang="en-US" sz="1600" dirty="0"/>
              <a:t>18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Bypass </a:t>
            </a:r>
            <a:r>
              <a:rPr lang="en-US" sz="1600" dirty="0"/>
              <a:t>line engineering design - 	</a:t>
            </a:r>
            <a:r>
              <a:rPr lang="en-US" sz="1600" dirty="0"/>
              <a:t>	</a:t>
            </a:r>
            <a:r>
              <a:rPr lang="en-US" sz="1600" dirty="0" smtClean="0"/>
              <a:t>			6/18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Undulator</a:t>
            </a:r>
            <a:r>
              <a:rPr lang="en-US" sz="1600" dirty="0"/>
              <a:t> engineering design 	</a:t>
            </a:r>
            <a:r>
              <a:rPr lang="en-US" sz="1600" dirty="0" smtClean="0"/>
              <a:t>				6/18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Undulator</a:t>
            </a:r>
            <a:r>
              <a:rPr lang="en-US" sz="1600" dirty="0" smtClean="0"/>
              <a:t> </a:t>
            </a:r>
            <a:r>
              <a:rPr lang="en-US" sz="1600" dirty="0"/>
              <a:t>fabrication				</a:t>
            </a:r>
            <a:r>
              <a:rPr lang="en-US" sz="1600" dirty="0" smtClean="0"/>
              <a:t>			10/18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Bypass </a:t>
            </a:r>
            <a:r>
              <a:rPr lang="en-US" sz="1600" dirty="0"/>
              <a:t>line magnet fabrication </a:t>
            </a:r>
            <a:r>
              <a:rPr lang="en-US" sz="1600" dirty="0"/>
              <a:t>	</a:t>
            </a:r>
            <a:r>
              <a:rPr lang="en-US" sz="1600" dirty="0" smtClean="0"/>
              <a:t>				10/18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Bypass </a:t>
            </a:r>
            <a:r>
              <a:rPr lang="en-US" sz="1600" dirty="0"/>
              <a:t>line vacuum fab			</a:t>
            </a:r>
            <a:r>
              <a:rPr lang="en-US" sz="1600" dirty="0"/>
              <a:t>	</a:t>
            </a:r>
            <a:r>
              <a:rPr lang="en-US" sz="1600" dirty="0" smtClean="0"/>
              <a:t>			11/</a:t>
            </a:r>
            <a:r>
              <a:rPr lang="en-US" sz="1600" dirty="0"/>
              <a:t>18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Fabricate support stands </a:t>
            </a:r>
            <a:r>
              <a:rPr lang="en-US" sz="1600" dirty="0" smtClean="0"/>
              <a:t>for</a:t>
            </a:r>
            <a:r>
              <a:rPr lang="en-US" sz="1600" dirty="0"/>
              <a:t>  bypass				</a:t>
            </a:r>
            <a:r>
              <a:rPr lang="en-US" sz="1600" dirty="0" smtClean="0"/>
              <a:t>1/19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Design optical amplifier			 		</a:t>
            </a:r>
            <a:r>
              <a:rPr lang="en-US" sz="1600" dirty="0" smtClean="0"/>
              <a:t>		1</a:t>
            </a:r>
            <a:r>
              <a:rPr lang="en-US" sz="1600" dirty="0"/>
              <a:t>/</a:t>
            </a:r>
            <a:r>
              <a:rPr lang="en-US" sz="1600" dirty="0" smtClean="0"/>
              <a:t>19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Test </a:t>
            </a:r>
            <a:r>
              <a:rPr lang="en-US" sz="1600" dirty="0"/>
              <a:t>low energy optics </a:t>
            </a:r>
            <a:r>
              <a:rPr lang="en-US" sz="1600" dirty="0" smtClean="0"/>
              <a:t>in CHESS</a:t>
            </a:r>
            <a:r>
              <a:rPr lang="en-US" sz="1600" dirty="0"/>
              <a:t>-U configuration		</a:t>
            </a:r>
            <a:r>
              <a:rPr lang="en-US" sz="1600" dirty="0" smtClean="0"/>
              <a:t>4/19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Design optical detector to measure interference		5/</a:t>
            </a:r>
            <a:r>
              <a:rPr lang="en-US" sz="1600" dirty="0" smtClean="0"/>
              <a:t>19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Installation </a:t>
            </a:r>
            <a:r>
              <a:rPr lang="en-US" sz="1600" dirty="0"/>
              <a:t>of delay bypass		</a:t>
            </a:r>
            <a:r>
              <a:rPr lang="en-US" sz="1600" dirty="0"/>
              <a:t>	</a:t>
            </a:r>
            <a:r>
              <a:rPr lang="en-US" sz="1600" dirty="0" smtClean="0"/>
              <a:t>			7/19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Commission </a:t>
            </a:r>
            <a:r>
              <a:rPr lang="en-US" sz="1600" dirty="0" smtClean="0"/>
              <a:t>bypass and demonstrate interference</a:t>
            </a:r>
            <a:r>
              <a:rPr lang="en-US" sz="1600" dirty="0"/>
              <a:t>	</a:t>
            </a:r>
            <a:r>
              <a:rPr lang="en-US" sz="1600" dirty="0" smtClean="0"/>
              <a:t>	12/</a:t>
            </a:r>
            <a:r>
              <a:rPr lang="en-US" sz="1600" dirty="0"/>
              <a:t>19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Install </a:t>
            </a:r>
            <a:r>
              <a:rPr lang="en-US" sz="1600" dirty="0"/>
              <a:t>optical amplifier </a:t>
            </a:r>
            <a:r>
              <a:rPr lang="en-US" sz="1600" dirty="0" smtClean="0"/>
              <a:t>and laser </a:t>
            </a:r>
            <a:r>
              <a:rPr lang="en-US" sz="1600" dirty="0"/>
              <a:t>and detector		</a:t>
            </a:r>
            <a:r>
              <a:rPr lang="en-US" sz="1600" dirty="0" smtClean="0"/>
              <a:t>1/20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Demonstrate </a:t>
            </a:r>
            <a:r>
              <a:rPr lang="en-US" sz="1600" dirty="0" smtClean="0"/>
              <a:t>cooling (machine studies)</a:t>
            </a:r>
            <a:r>
              <a:rPr lang="en-US" sz="1600" dirty="0"/>
              <a:t>	</a:t>
            </a:r>
            <a:r>
              <a:rPr lang="en-US" sz="1600" dirty="0" smtClean="0"/>
              <a:t>			4/20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611716" y="167743"/>
            <a:ext cx="103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1" y="-1282037"/>
            <a:ext cx="5941408" cy="7688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8949" y="658991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CHESS U 750 MeV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0566" y="1020535"/>
            <a:ext cx="32226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chess U </a:t>
            </a:r>
            <a:r>
              <a:rPr lang="en-US" dirty="0" err="1" smtClean="0"/>
              <a:t>undulators</a:t>
            </a:r>
            <a:r>
              <a:rPr lang="en-US" dirty="0" smtClean="0"/>
              <a:t> at 0.95T</a:t>
            </a:r>
          </a:p>
          <a:p>
            <a:r>
              <a:rPr lang="en-US" dirty="0" smtClean="0"/>
              <a:t>750 MeV</a:t>
            </a:r>
          </a:p>
          <a:p>
            <a:r>
              <a:rPr lang="en-US" dirty="0" smtClean="0"/>
              <a:t>Damping time 0.72 sec</a:t>
            </a:r>
          </a:p>
          <a:p>
            <a:r>
              <a:rPr lang="en-US" dirty="0" smtClean="0"/>
              <a:t>Emittance 52 pm</a:t>
            </a:r>
          </a:p>
          <a:p>
            <a:r>
              <a:rPr lang="en-US" dirty="0" smtClean="0"/>
              <a:t>V_RF=0.6MV =&gt; </a:t>
            </a:r>
            <a:r>
              <a:rPr lang="en-US" dirty="0" err="1" smtClean="0"/>
              <a:t>sigma_l</a:t>
            </a:r>
            <a:r>
              <a:rPr lang="en-US" dirty="0" smtClean="0"/>
              <a:t>=8.1mm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0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1" y="-1282037"/>
            <a:ext cx="5941408" cy="7688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8949" y="658991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CHESS U 750 MeV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0566" y="1020535"/>
            <a:ext cx="32226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chess U </a:t>
            </a:r>
            <a:r>
              <a:rPr lang="en-US" dirty="0" err="1" smtClean="0"/>
              <a:t>undulators</a:t>
            </a:r>
            <a:r>
              <a:rPr lang="en-US" dirty="0" smtClean="0"/>
              <a:t> at 0.45T</a:t>
            </a:r>
          </a:p>
          <a:p>
            <a:r>
              <a:rPr lang="en-US" dirty="0" smtClean="0"/>
              <a:t>300 MeV</a:t>
            </a:r>
          </a:p>
          <a:p>
            <a:r>
              <a:rPr lang="en-US" dirty="0" smtClean="0"/>
              <a:t>Damping time 8.3 sec</a:t>
            </a:r>
          </a:p>
          <a:p>
            <a:r>
              <a:rPr lang="en-US" dirty="0" smtClean="0"/>
              <a:t>Emittance 6.5 pm</a:t>
            </a:r>
          </a:p>
          <a:p>
            <a:r>
              <a:rPr lang="en-US" dirty="0" smtClean="0"/>
              <a:t>V_RF=0.6MV =&gt; </a:t>
            </a:r>
            <a:r>
              <a:rPr lang="en-US" dirty="0" err="1" smtClean="0"/>
              <a:t>sigma_l</a:t>
            </a:r>
            <a:r>
              <a:rPr lang="en-US" dirty="0" smtClean="0"/>
              <a:t>=2.2mm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0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330700"/>
            <a:ext cx="5410200" cy="181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2692400"/>
            <a:ext cx="5727700" cy="147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757091"/>
            <a:ext cx="5600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5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38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302" y="1030258"/>
            <a:ext cx="4978400" cy="185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70" y="4160808"/>
            <a:ext cx="63881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5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87" y="1393059"/>
            <a:ext cx="5989006" cy="37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5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700"/>
            <a:ext cx="9144000" cy="35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0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>
            <a:stCxn id="22" idx="3"/>
            <a:endCxn id="28" idx="3"/>
          </p:cNvCxnSpPr>
          <p:nvPr/>
        </p:nvCxnSpPr>
        <p:spPr>
          <a:xfrm>
            <a:off x="1899435" y="3866430"/>
            <a:ext cx="6069478" cy="7560"/>
          </a:xfrm>
          <a:prstGeom prst="line">
            <a:avLst/>
          </a:prstGeom>
          <a:ln w="3175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923" y="3845798"/>
            <a:ext cx="1975872" cy="15428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287171" y="3418101"/>
            <a:ext cx="2652149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5760184" y="3362307"/>
            <a:ext cx="796890" cy="458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626153" y="3861226"/>
            <a:ext cx="1975872" cy="15428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614795" y="3362307"/>
            <a:ext cx="796890" cy="458588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spect="1"/>
          </p:cNvSpPr>
          <p:nvPr/>
        </p:nvSpPr>
        <p:spPr>
          <a:xfrm>
            <a:off x="809349" y="3710746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958776" y="3710746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1111176" y="3710746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1270121" y="3706162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1432068" y="3703918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1593996" y="3708161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752941" y="3711786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1899435" y="3710746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7199700" y="3726174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7349127" y="3726174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7501527" y="3726174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7660472" y="3721590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7822419" y="3719346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7984347" y="3723589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8143292" y="3727214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8289786" y="3726174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20580000">
            <a:off x="2340862" y="3627190"/>
            <a:ext cx="460702" cy="38601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20940000" flipV="1">
            <a:off x="3091151" y="3281507"/>
            <a:ext cx="460702" cy="38601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35"/>
          <p:cNvSpPr/>
          <p:nvPr/>
        </p:nvSpPr>
        <p:spPr>
          <a:xfrm rot="660000">
            <a:off x="6384468" y="3642618"/>
            <a:ext cx="460702" cy="38601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 rot="660000" flipV="1">
            <a:off x="5665331" y="3277900"/>
            <a:ext cx="460702" cy="38601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091835" y="3591443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38222" y="3585593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9920000">
            <a:off x="2829665" y="3352115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80000" flipH="1">
            <a:off x="6193090" y="3328263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13501" y="3131466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10263" y="3162853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566906" y="3177641"/>
            <a:ext cx="74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kicker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900186" y="3131821"/>
            <a:ext cx="80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pickup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731207" y="15409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bypass</a:t>
            </a:r>
            <a:endParaRPr lang="en-US" dirty="0"/>
          </a:p>
        </p:txBody>
      </p:sp>
      <p:sp>
        <p:nvSpPr>
          <p:cNvPr id="69" name="Right Triangle 68"/>
          <p:cNvSpPr/>
          <p:nvPr/>
        </p:nvSpPr>
        <p:spPr>
          <a:xfrm rot="18759737" flipH="1">
            <a:off x="4453358" y="3733577"/>
            <a:ext cx="302908" cy="301752"/>
          </a:xfrm>
          <a:prstGeom prst="rtTriangl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146318" y="4161121"/>
            <a:ext cx="10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7032" y="5458477"/>
            <a:ext cx="39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465" y="4206421"/>
            <a:ext cx="71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Q48W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724179" y="4206421"/>
            <a:ext cx="630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Q48E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5200" y="2621861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9cm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07032" y="3046987"/>
            <a:ext cx="0" cy="3711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07032" y="3900442"/>
            <a:ext cx="0" cy="40418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83195" y="4936049"/>
            <a:ext cx="113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S = 2mm</a:t>
            </a:r>
            <a:endParaRPr lang="en-US" dirty="0">
              <a:latin typeface="Symbol" charset="2"/>
              <a:cs typeface="Symbol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79268" y="2629976"/>
            <a:ext cx="10501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95621" y="2125563"/>
            <a:ext cx="7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1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9" y="1882637"/>
            <a:ext cx="9144000" cy="2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chronousCool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9" y="572310"/>
            <a:ext cx="6998134" cy="2386647"/>
          </a:xfrm>
          <a:prstGeom prst="rect">
            <a:avLst/>
          </a:prstGeom>
        </p:spPr>
      </p:pic>
      <p:pic>
        <p:nvPicPr>
          <p:cNvPr id="3" name="Picture 2" descr="WavesOSC-EIC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167"/>
            <a:ext cx="9144000" cy="23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Undulator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61358"/>
            <a:ext cx="38481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447" y="2399066"/>
            <a:ext cx="17145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0" y="3060700"/>
            <a:ext cx="3683000" cy="72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8035" y="4359325"/>
            <a:ext cx="35532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 </a:t>
            </a:r>
            <a:r>
              <a:rPr lang="en-US" dirty="0" smtClean="0"/>
              <a:t>= </a:t>
            </a:r>
            <a:r>
              <a:rPr lang="en-US" dirty="0" smtClean="0"/>
              <a:t>75</a:t>
            </a:r>
            <a:r>
              <a:rPr lang="en-US" dirty="0" smtClean="0"/>
              <a:t>0 G</a:t>
            </a:r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 = </a:t>
            </a:r>
            <a:r>
              <a:rPr lang="en-US" dirty="0" smtClean="0">
                <a:cs typeface="Symbol" charset="2"/>
              </a:rPr>
              <a:t>0.4 m</a:t>
            </a:r>
            <a:endParaRPr lang="en-US" dirty="0" smtClean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K = </a:t>
            </a:r>
            <a:r>
              <a:rPr lang="en-US" dirty="0" smtClean="0">
                <a:cs typeface="Symbol" charset="2"/>
              </a:rPr>
              <a:t>2.8</a:t>
            </a:r>
            <a:endParaRPr lang="en-US" dirty="0" smtClean="0"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E = </a:t>
            </a:r>
            <a:r>
              <a:rPr lang="en-US" dirty="0" smtClean="0">
                <a:cs typeface="Symbol" charset="2"/>
              </a:rPr>
              <a:t>0.5 </a:t>
            </a:r>
            <a:r>
              <a:rPr lang="en-US" dirty="0" err="1" smtClean="0">
                <a:cs typeface="Symbol" charset="2"/>
              </a:rPr>
              <a:t>GeV</a:t>
            </a:r>
            <a:r>
              <a:rPr lang="en-US" dirty="0" smtClean="0">
                <a:cs typeface="Symbol" charset="2"/>
              </a:rPr>
              <a:t> =&gt;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cs typeface="Symbol" charset="2"/>
              </a:rPr>
              <a:t> = </a:t>
            </a:r>
            <a:r>
              <a:rPr lang="en-US" dirty="0" smtClean="0">
                <a:cs typeface="Symbol" charset="2"/>
              </a:rPr>
              <a:t>1000 </a:t>
            </a:r>
            <a:r>
              <a:rPr lang="en-US" dirty="0" smtClean="0">
                <a:cs typeface="Symbol" charset="2"/>
              </a:rPr>
              <a:t>=&gt; </a:t>
            </a:r>
            <a:r>
              <a:rPr lang="en-US" dirty="0" smtClean="0">
                <a:latin typeface="Symbol" charset="2"/>
                <a:cs typeface="Symbol" charset="2"/>
              </a:rPr>
              <a:t>l =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1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m</a:t>
            </a:r>
          </a:p>
          <a:p>
            <a:r>
              <a:rPr lang="en-US" dirty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     </a:t>
            </a:r>
          </a:p>
          <a:p>
            <a:endParaRPr lang="en-US" dirty="0"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0420" y="43593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8035" y="3989993"/>
            <a:ext cx="98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0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pa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016000"/>
            <a:ext cx="6870700" cy="482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0915" y="263596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 bypass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9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887" y="1254908"/>
            <a:ext cx="786478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Delay bypass beam line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Delay electron beam by about 2mm/c to compensate for time delay of optical amplifier and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Couple transverse phase space to longitudinal position to enable cooling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Tolerances consistent with optical wavelength (~1 micron)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energy (&lt;0.5 </a:t>
            </a:r>
            <a:r>
              <a:rPr lang="en-US" dirty="0" err="1" smtClean="0"/>
              <a:t>GeV</a:t>
            </a:r>
            <a:r>
              <a:rPr lang="en-US" dirty="0" smtClean="0"/>
              <a:t>) operation of CESR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Lattice design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Injection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Power supply stability, quads and dipole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 smtClean="0"/>
              <a:t>Undulators</a:t>
            </a:r>
            <a:endParaRPr lang="en-US" dirty="0" smtClean="0"/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IBS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Demonstration of interaction of radiation from pickup </a:t>
            </a:r>
            <a:r>
              <a:rPr lang="en-US" dirty="0" err="1" smtClean="0"/>
              <a:t>undulator</a:t>
            </a:r>
            <a:r>
              <a:rPr lang="en-US" dirty="0" smtClean="0"/>
              <a:t> with radiation in kicker as a function of delay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Detector?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Optics and optical amplifier amplifier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Demonstration of cooling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6813" y="57054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Components of OSC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336" y="1105683"/>
            <a:ext cx="79326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What </a:t>
            </a:r>
            <a:r>
              <a:rPr lang="en-US" sz="2000" dirty="0" smtClean="0"/>
              <a:t>is the optical error tolerance of </a:t>
            </a:r>
            <a:r>
              <a:rPr lang="en-US" sz="2000" dirty="0"/>
              <a:t>the delay </a:t>
            </a:r>
            <a:r>
              <a:rPr lang="en-US" sz="2000" dirty="0" smtClean="0"/>
              <a:t>bypass?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are the alignment tolerances?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What is the intensity of the radiation for the relatively low bunch charge that we expect to circulate?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What is the optimal </a:t>
            </a:r>
            <a:r>
              <a:rPr lang="en-US" sz="2000" dirty="0" smtClean="0"/>
              <a:t>wavelength for the optical radiation?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What is the optimal </a:t>
            </a:r>
            <a:r>
              <a:rPr lang="en-US" sz="2000" dirty="0" err="1"/>
              <a:t>undulator</a:t>
            </a:r>
            <a:r>
              <a:rPr lang="en-US" sz="2000" dirty="0"/>
              <a:t> magnetic field?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What kind of signal do we expect to see?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Is there sufficient mixing</a:t>
            </a:r>
            <a:r>
              <a:rPr lang="en-US" sz="2000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the optimal emittance, energy spread, bunch length?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Gradient </a:t>
            </a:r>
            <a:r>
              <a:rPr lang="en-US" sz="2000" dirty="0" err="1" smtClean="0"/>
              <a:t>undulator</a:t>
            </a:r>
            <a:r>
              <a:rPr lang="en-US" sz="2000" dirty="0" smtClean="0"/>
              <a:t> or dipole </a:t>
            </a:r>
            <a:r>
              <a:rPr lang="en-US" sz="2000" dirty="0" err="1" smtClean="0"/>
              <a:t>undulator</a:t>
            </a:r>
            <a:r>
              <a:rPr lang="en-US" sz="2000" dirty="0" smtClean="0"/>
              <a:t>?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It is essential that we demonstrate the efficacy and tolerances of our design in simulation</a:t>
            </a:r>
          </a:p>
          <a:p>
            <a:endParaRPr lang="en-US" sz="2000" dirty="0" smtClean="0"/>
          </a:p>
          <a:p>
            <a:r>
              <a:rPr lang="en-US" sz="2000" dirty="0" smtClean="0"/>
              <a:t>=&gt; Code for modeling radiation and absorption by electrons</a:t>
            </a:r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33158" y="358890"/>
            <a:ext cx="525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Some questions that require new modeling tools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072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38" y="2024356"/>
            <a:ext cx="6083300" cy="195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7264" y="1102312"/>
            <a:ext cx="230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CESR  TA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1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21269</TotalTime>
  <Words>332</Words>
  <Application>Microsoft Macintosh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Test of Optical Stochastic Cooling in CESR</vt:lpstr>
      <vt:lpstr>PowerPoint Presentation</vt:lpstr>
      <vt:lpstr>PowerPoint Presentation</vt:lpstr>
      <vt:lpstr>PowerPoint Presentation</vt:lpstr>
      <vt:lpstr>Undulator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Schotatic Cooling</dc:title>
  <dc:creator>David Rubin</dc:creator>
  <cp:lastModifiedBy>David Rubin</cp:lastModifiedBy>
  <cp:revision>30</cp:revision>
  <dcterms:created xsi:type="dcterms:W3CDTF">2016-10-03T21:12:27Z</dcterms:created>
  <dcterms:modified xsi:type="dcterms:W3CDTF">2017-09-01T12:44:03Z</dcterms:modified>
</cp:coreProperties>
</file>