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video/unknown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89" r:id="rId4"/>
    <p:sldId id="286" r:id="rId5"/>
    <p:sldId id="287" r:id="rId6"/>
    <p:sldId id="288" r:id="rId7"/>
    <p:sldId id="285" r:id="rId8"/>
    <p:sldId id="281" r:id="rId9"/>
    <p:sldId id="282" r:id="rId10"/>
    <p:sldId id="293" r:id="rId11"/>
    <p:sldId id="283" r:id="rId12"/>
    <p:sldId id="284" r:id="rId13"/>
    <p:sldId id="290" r:id="rId14"/>
    <p:sldId id="268" r:id="rId15"/>
    <p:sldId id="291" r:id="rId16"/>
    <p:sldId id="294" r:id="rId17"/>
    <p:sldId id="295" r:id="rId18"/>
    <p:sldId id="25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2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9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5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6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6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7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0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7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32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4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1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E7F-614D-F044-A1DB-F2C4F7FF2754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1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23E7F-614D-F044-A1DB-F2C4F7FF2754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396AE-CC07-1244-8B3D-766A3EA4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2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Test of Optical Stochastic Cooling in CESR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September </a:t>
            </a:r>
            <a:r>
              <a:rPr lang="en-US" dirty="0" smtClean="0"/>
              <a:t>27</a:t>
            </a:r>
            <a:r>
              <a:rPr lang="en-US" dirty="0" smtClean="0"/>
              <a:t>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30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_b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2354" y="406857"/>
            <a:ext cx="4528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Mixing as particles travel around the ring.</a:t>
            </a:r>
          </a:p>
          <a:p>
            <a:r>
              <a:rPr lang="en-US" dirty="0" smtClean="0"/>
              <a:t>Now centroid of each slide is no longer at zero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07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sc_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6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sc_p_fas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3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2158" y="168025"/>
            <a:ext cx="10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Pickup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92750" y="789182"/>
            <a:ext cx="49336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 oscillate transversely in pickup </a:t>
            </a:r>
            <a:r>
              <a:rPr lang="en-US" dirty="0" err="1" smtClean="0"/>
              <a:t>undulator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wavelength of the radiation  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06" y="1437985"/>
            <a:ext cx="1255750" cy="694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59" y="3789153"/>
            <a:ext cx="3866229" cy="4933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9689" y="4009598"/>
            <a:ext cx="5100699" cy="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330994" y="3566873"/>
            <a:ext cx="10495" cy="461835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9014" y="3268710"/>
            <a:ext cx="647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E-field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63507" y="4007715"/>
            <a:ext cx="552278" cy="1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4625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625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0874" y="2268049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0874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32593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332593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88842" y="2268049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88842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18884" y="3693617"/>
            <a:ext cx="28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23" name="Oval 22"/>
          <p:cNvSpPr>
            <a:spLocks/>
          </p:cNvSpPr>
          <p:nvPr/>
        </p:nvSpPr>
        <p:spPr>
          <a:xfrm>
            <a:off x="724218" y="3811828"/>
            <a:ext cx="115448" cy="1188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259" y="3368492"/>
            <a:ext cx="3866229" cy="1295386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2282154" y="4009598"/>
            <a:ext cx="5100699" cy="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511000" y="2434376"/>
            <a:ext cx="10495" cy="461835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00466" y="2409090"/>
            <a:ext cx="647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E-field</a:t>
            </a:r>
            <a:endParaRPr lang="en-US" sz="1400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533018" y="2885714"/>
            <a:ext cx="552278" cy="1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836970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836970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393219" y="2278545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93219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954938" y="2278545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954938" y="4949210"/>
            <a:ext cx="556249" cy="8169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511187" y="2278545"/>
            <a:ext cx="556249" cy="81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511187" y="4949210"/>
            <a:ext cx="556249" cy="81699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88395" y="2571616"/>
            <a:ext cx="28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8196635" y="3579240"/>
            <a:ext cx="115448" cy="1154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3" name="Right Triangle 42"/>
          <p:cNvSpPr>
            <a:spLocks noChangeAspect="1"/>
          </p:cNvSpPr>
          <p:nvPr/>
        </p:nvSpPr>
        <p:spPr>
          <a:xfrm rot="18900000" flipH="1">
            <a:off x="3909458" y="3594919"/>
            <a:ext cx="820916" cy="819740"/>
          </a:xfrm>
          <a:prstGeom prst="rtTriangl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807734" y="4764544"/>
            <a:ext cx="102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040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ochronousCool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59" y="572310"/>
            <a:ext cx="6998134" cy="2386647"/>
          </a:xfrm>
          <a:prstGeom prst="rect">
            <a:avLst/>
          </a:prstGeom>
        </p:spPr>
      </p:pic>
      <p:pic>
        <p:nvPicPr>
          <p:cNvPr id="3" name="Picture 2" descr="WavesOSC-EICA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633"/>
            <a:ext cx="9144000" cy="233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28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0915" y="263596"/>
            <a:ext cx="108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 bypass</a:t>
            </a:r>
            <a:endParaRPr lang="en-US" dirty="0"/>
          </a:p>
        </p:txBody>
      </p:sp>
      <p:pic>
        <p:nvPicPr>
          <p:cNvPr id="3" name="Picture 2" descr="bypas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9"/>
          <a:stretch/>
        </p:blipFill>
        <p:spPr>
          <a:xfrm>
            <a:off x="-896363" y="-1800033"/>
            <a:ext cx="10673801" cy="5893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5978" y="4253501"/>
            <a:ext cx="7619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Tentative magnet plan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Replace Q49 with Q4W – (extended horizontal aperture) </a:t>
            </a:r>
            <a:r>
              <a:rPr lang="en-US" dirty="0"/>
              <a:t>h = 9-</a:t>
            </a:r>
            <a:r>
              <a:rPr lang="en-US" dirty="0" smtClean="0"/>
              <a:t>20cm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CesrTA chicane magnets =&gt; 4 bends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 </a:t>
            </a:r>
            <a:r>
              <a:rPr lang="en-US" i="1" dirty="0" smtClean="0"/>
              <a:t>new</a:t>
            </a:r>
            <a:r>
              <a:rPr lang="en-US" dirty="0" smtClean="0"/>
              <a:t> Panofsky style </a:t>
            </a:r>
            <a:r>
              <a:rPr lang="en-US" dirty="0" err="1" smtClean="0"/>
              <a:t>quadrupoles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new </a:t>
            </a:r>
            <a:r>
              <a:rPr lang="en-US" dirty="0" err="1" smtClean="0"/>
              <a:t>undulators</a:t>
            </a:r>
            <a:r>
              <a:rPr lang="en-US" dirty="0" smtClean="0"/>
              <a:t> – 6 pole, 1.5m,  500 G, normal conducting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Repurpose south arc choppers for Panofsky quads and </a:t>
            </a:r>
            <a:r>
              <a:rPr lang="en-US" dirty="0" err="1" smtClean="0"/>
              <a:t>undulators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Wide horizontal aperture vacuum chamber – </a:t>
            </a:r>
            <a:r>
              <a:rPr lang="en-US" i="1" dirty="0" smtClean="0"/>
              <a:t>new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(No change to Q48 E/W)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9072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887" y="1254908"/>
            <a:ext cx="786478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Delay bypass beam line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Delay electron beam by about 2mm/c to compensate for time delay of optical amplifier and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Couple transverse phase space to longitudinal position to enable cooling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Tolerances consistent with optical wavelength (~1 micron)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energy (&lt;0.5 </a:t>
            </a:r>
            <a:r>
              <a:rPr lang="en-US" dirty="0" err="1" smtClean="0"/>
              <a:t>GeV</a:t>
            </a:r>
            <a:r>
              <a:rPr lang="en-US" dirty="0" smtClean="0"/>
              <a:t>) operation of CESR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Lattice design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Injection 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Power supply stability, quads and dipole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err="1" smtClean="0"/>
              <a:t>Undulators</a:t>
            </a:r>
            <a:endParaRPr lang="en-US" dirty="0" smtClean="0"/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IBS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Demonstration of interaction of radiation from pickup </a:t>
            </a:r>
            <a:r>
              <a:rPr lang="en-US" dirty="0" err="1" smtClean="0"/>
              <a:t>undulator</a:t>
            </a:r>
            <a:r>
              <a:rPr lang="en-US" dirty="0" smtClean="0"/>
              <a:t> with radiation in kicker as a function of delay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Detector?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Optics and optical amplifier amplifier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Demonstration of cooling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6813" y="570541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Components of OSC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64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887" y="1254908"/>
            <a:ext cx="786478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Delay bypass beam line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Delay electron beam by about 2mm/c to compensate for time delay of optical amplifier and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Couple transverse phase space to longitudinal position to enable cooling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Tolerances consistent with optical wavelength (~1 micron)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energy (&lt;0.5 </a:t>
            </a:r>
            <a:r>
              <a:rPr lang="en-US" dirty="0" err="1" smtClean="0"/>
              <a:t>GeV</a:t>
            </a:r>
            <a:r>
              <a:rPr lang="en-US" dirty="0" smtClean="0"/>
              <a:t>) operation of CESR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Lattice design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Injection 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Power supply stability, quads and dipole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err="1" smtClean="0"/>
              <a:t>Undulators</a:t>
            </a:r>
            <a:endParaRPr lang="en-US" dirty="0" smtClean="0"/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IBS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Demonstration of interaction of radiation from pickup </a:t>
            </a:r>
            <a:r>
              <a:rPr lang="en-US" dirty="0" err="1" smtClean="0"/>
              <a:t>undulator</a:t>
            </a:r>
            <a:r>
              <a:rPr lang="en-US" dirty="0" smtClean="0"/>
              <a:t> with radiation in kicker as a function of delay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Detector?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Optics and optical amplifier amplifier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Demonstration of cooling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6813" y="570541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Components of OSC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694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>
            <a:stCxn id="22" idx="3"/>
            <a:endCxn id="28" idx="3"/>
          </p:cNvCxnSpPr>
          <p:nvPr/>
        </p:nvCxnSpPr>
        <p:spPr>
          <a:xfrm>
            <a:off x="1899435" y="3866430"/>
            <a:ext cx="6069478" cy="7560"/>
          </a:xfrm>
          <a:prstGeom prst="line">
            <a:avLst/>
          </a:prstGeom>
          <a:ln w="3175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38923" y="3845798"/>
            <a:ext cx="1975872" cy="15428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287171" y="3418101"/>
            <a:ext cx="2652149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5760184" y="3362307"/>
            <a:ext cx="796890" cy="458588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626153" y="3861226"/>
            <a:ext cx="1975872" cy="15428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614795" y="3362307"/>
            <a:ext cx="796890" cy="458588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spect="1"/>
          </p:cNvSpPr>
          <p:nvPr/>
        </p:nvSpPr>
        <p:spPr>
          <a:xfrm>
            <a:off x="809349" y="3710746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spect="1"/>
          </p:cNvSpPr>
          <p:nvPr/>
        </p:nvSpPr>
        <p:spPr>
          <a:xfrm>
            <a:off x="958776" y="3710746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ChangeAspect="1"/>
          </p:cNvSpPr>
          <p:nvPr/>
        </p:nvSpPr>
        <p:spPr>
          <a:xfrm>
            <a:off x="1111176" y="3710746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ChangeAspect="1"/>
          </p:cNvSpPr>
          <p:nvPr/>
        </p:nvSpPr>
        <p:spPr>
          <a:xfrm>
            <a:off x="1270121" y="3706162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1432068" y="3703918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>
          <a:xfrm>
            <a:off x="1593996" y="3708161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>
            <a:spLocks noChangeAspect="1"/>
          </p:cNvSpPr>
          <p:nvPr/>
        </p:nvSpPr>
        <p:spPr>
          <a:xfrm>
            <a:off x="1752941" y="3711786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ChangeAspect="1"/>
          </p:cNvSpPr>
          <p:nvPr/>
        </p:nvSpPr>
        <p:spPr>
          <a:xfrm>
            <a:off x="1899435" y="3710746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>
            <a:spLocks noChangeAspect="1"/>
          </p:cNvSpPr>
          <p:nvPr/>
        </p:nvSpPr>
        <p:spPr>
          <a:xfrm>
            <a:off x="7199700" y="3726174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7349127" y="3726174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7501527" y="3726174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7660472" y="3721590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 noChangeAspect="1"/>
          </p:cNvSpPr>
          <p:nvPr/>
        </p:nvSpPr>
        <p:spPr>
          <a:xfrm>
            <a:off x="7822419" y="3719346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7984347" y="3723589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8143292" y="3727214"/>
            <a:ext cx="146494" cy="309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>
            <a:spLocks noChangeAspect="1"/>
          </p:cNvSpPr>
          <p:nvPr/>
        </p:nvSpPr>
        <p:spPr>
          <a:xfrm>
            <a:off x="8289786" y="3726174"/>
            <a:ext cx="146494" cy="3092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apezoid 33"/>
          <p:cNvSpPr/>
          <p:nvPr/>
        </p:nvSpPr>
        <p:spPr>
          <a:xfrm rot="20580000">
            <a:off x="2340862" y="3627190"/>
            <a:ext cx="460702" cy="38601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/>
          <p:cNvSpPr/>
          <p:nvPr/>
        </p:nvSpPr>
        <p:spPr>
          <a:xfrm rot="20940000" flipV="1">
            <a:off x="3091151" y="3281507"/>
            <a:ext cx="460702" cy="38601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/>
          <p:cNvSpPr/>
          <p:nvPr/>
        </p:nvSpPr>
        <p:spPr>
          <a:xfrm rot="660000">
            <a:off x="6384468" y="3642618"/>
            <a:ext cx="460702" cy="38601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/>
          <p:cNvSpPr/>
          <p:nvPr/>
        </p:nvSpPr>
        <p:spPr>
          <a:xfrm rot="660000" flipV="1">
            <a:off x="5665331" y="3277900"/>
            <a:ext cx="460702" cy="38601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091835" y="3591443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38222" y="3585593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9920000">
            <a:off x="2829665" y="3352115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680000" flipH="1">
            <a:off x="6193090" y="3328263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13501" y="3131466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310263" y="3162853"/>
            <a:ext cx="186772" cy="54789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566906" y="3177641"/>
            <a:ext cx="74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900186" y="3131821"/>
            <a:ext cx="80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pickup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5731207" y="154094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bypass</a:t>
            </a:r>
            <a:endParaRPr lang="en-US" dirty="0"/>
          </a:p>
        </p:txBody>
      </p:sp>
      <p:sp>
        <p:nvSpPr>
          <p:cNvPr id="69" name="Right Triangle 68"/>
          <p:cNvSpPr/>
          <p:nvPr/>
        </p:nvSpPr>
        <p:spPr>
          <a:xfrm rot="18759737" flipH="1">
            <a:off x="4453358" y="3733577"/>
            <a:ext cx="302908" cy="301752"/>
          </a:xfrm>
          <a:prstGeom prst="rtTriangl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146318" y="4161121"/>
            <a:ext cx="102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amplifier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07032" y="5458477"/>
            <a:ext cx="39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5465" y="4206421"/>
            <a:ext cx="71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Q48W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6724179" y="4206421"/>
            <a:ext cx="630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Q48E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815200" y="2621861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9cm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107032" y="3046987"/>
            <a:ext cx="0" cy="371114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107032" y="3900442"/>
            <a:ext cx="0" cy="404184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83195" y="4936049"/>
            <a:ext cx="113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cs typeface="Symbol" charset="2"/>
              </a:rPr>
              <a:t>S = 2mm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679268" y="2629976"/>
            <a:ext cx="10501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95621" y="2125563"/>
            <a:ext cx="71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1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6222" y="123290"/>
            <a:ext cx="32169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Stochastic Cooling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47030" y="732724"/>
            <a:ext cx="8208406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Equilibrium emittance is a property of the storage ring magnet </a:t>
            </a:r>
            <a:r>
              <a:rPr lang="en-US" dirty="0" err="1" smtClean="0"/>
              <a:t>configuartion</a:t>
            </a:r>
            <a:r>
              <a:rPr lang="en-US" dirty="0" smtClean="0"/>
              <a:t> and beam energy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Stochastic cooling is a technique for reducing the emittance with a high bandwidth feedback system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 smtClean="0"/>
              <a:t>Damping rate scales with the bandwidth of the feedback 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 smtClean="0"/>
              <a:t>SC proven effective </a:t>
            </a:r>
            <a:r>
              <a:rPr lang="en-US" dirty="0"/>
              <a:t>with proton beams that have no radiation </a:t>
            </a:r>
            <a:r>
              <a:rPr lang="en-US" dirty="0" smtClean="0"/>
              <a:t>damping in the microwave regime </a:t>
            </a:r>
            <a:r>
              <a:rPr lang="en-US" dirty="0" smtClean="0"/>
              <a:t>(~ </a:t>
            </a:r>
            <a:r>
              <a:rPr lang="en-US" dirty="0" smtClean="0"/>
              <a:t>GH</a:t>
            </a:r>
            <a:r>
              <a:rPr lang="en-US" dirty="0" smtClean="0"/>
              <a:t>z– </a:t>
            </a:r>
            <a:r>
              <a:rPr lang="en-US" dirty="0" smtClean="0"/>
              <a:t>damping times measured in hours</a:t>
            </a:r>
          </a:p>
          <a:p>
            <a:pPr marL="800100" lvl="1" indent="-342900">
              <a:buFont typeface="Courier New"/>
              <a:buChar char="o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Optical stochastic cooling is stochastic cooling with feedback that operates in the optical </a:t>
            </a:r>
            <a:r>
              <a:rPr lang="en-US" dirty="0" smtClean="0"/>
              <a:t>band (million GHz) </a:t>
            </a:r>
            <a:r>
              <a:rPr lang="en-US" dirty="0" smtClean="0"/>
              <a:t>– damping times &lt; seconds  </a:t>
            </a:r>
            <a:r>
              <a:rPr lang="en-US" dirty="0" smtClean="0">
                <a:solidFill>
                  <a:srgbClr val="699EFF"/>
                </a:solidFill>
              </a:rPr>
              <a:t>- </a:t>
            </a:r>
            <a:r>
              <a:rPr lang="en-US" dirty="0" smtClean="0">
                <a:solidFill>
                  <a:srgbClr val="0000FF"/>
                </a:solidFill>
              </a:rPr>
              <a:t>allowing promise for reducing emittance in electron beams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feedback systems </a:t>
            </a:r>
            <a:r>
              <a:rPr lang="en-US" dirty="0" smtClean="0"/>
              <a:t>have: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Pickup to measure the position or energy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Kicker to correct the position and/or energy error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CESR </a:t>
            </a:r>
            <a:r>
              <a:rPr lang="en-US" dirty="0" err="1" smtClean="0"/>
              <a:t>multibunch</a:t>
            </a:r>
            <a:r>
              <a:rPr lang="en-US" dirty="0" smtClean="0"/>
              <a:t> feedback uses </a:t>
            </a:r>
            <a:r>
              <a:rPr lang="en-US" dirty="0" smtClean="0"/>
              <a:t>a BPM as pickup and </a:t>
            </a:r>
            <a:r>
              <a:rPr lang="en-US" dirty="0" smtClean="0"/>
              <a:t>a strip </a:t>
            </a:r>
            <a:r>
              <a:rPr lang="en-US" dirty="0" smtClean="0"/>
              <a:t>line kicker (100 MHz)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Optical stochastic cooling uses </a:t>
            </a:r>
            <a:r>
              <a:rPr lang="en-US" i="1" dirty="0" err="1" smtClean="0"/>
              <a:t>undulators</a:t>
            </a:r>
            <a:r>
              <a:rPr lang="en-US" i="1" dirty="0" smtClean="0"/>
              <a:t> for pickup and </a:t>
            </a:r>
            <a:r>
              <a:rPr lang="en-US" i="1" dirty="0" smtClean="0"/>
              <a:t>kicker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31690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_b1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4" y="210820"/>
            <a:ext cx="5394959" cy="2697480"/>
          </a:xfrm>
          <a:prstGeom prst="rect">
            <a:avLst/>
          </a:prstGeom>
        </p:spPr>
      </p:pic>
      <p:pic>
        <p:nvPicPr>
          <p:cNvPr id="5" name="Picture 4" descr="osc_p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89" y="4038594"/>
            <a:ext cx="5382456" cy="2691228"/>
          </a:xfrm>
          <a:prstGeom prst="rect">
            <a:avLst/>
          </a:prstGeom>
        </p:spPr>
      </p:pic>
      <p:pic>
        <p:nvPicPr>
          <p:cNvPr id="6" name="Picture 5" descr="StochasticCooling-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908300"/>
            <a:ext cx="4559300" cy="104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782" y="3853928"/>
            <a:ext cx="235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Pickup measures offset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03796" y="29083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corrects offset</a:t>
            </a:r>
            <a:endParaRPr lang="en-US" dirty="0"/>
          </a:p>
        </p:txBody>
      </p:sp>
      <p:sp>
        <p:nvSpPr>
          <p:cNvPr id="9" name="Bent Arrow 8"/>
          <p:cNvSpPr/>
          <p:nvPr/>
        </p:nvSpPr>
        <p:spPr>
          <a:xfrm flipV="1">
            <a:off x="1468167" y="2908299"/>
            <a:ext cx="699127" cy="668521"/>
          </a:xfrm>
          <a:prstGeom prst="bentArrow">
            <a:avLst>
              <a:gd name="adj1" fmla="val 25000"/>
              <a:gd name="adj2" fmla="val 25769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5400000">
            <a:off x="7038802" y="3354770"/>
            <a:ext cx="699127" cy="668521"/>
          </a:xfrm>
          <a:prstGeom prst="bentArrow">
            <a:avLst>
              <a:gd name="adj1" fmla="val 25000"/>
              <a:gd name="adj2" fmla="val 25769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3500" y="652449"/>
            <a:ext cx="226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 bunch Feedback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346388" y="380981"/>
            <a:ext cx="361216" cy="361178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6347" y="4905021"/>
            <a:ext cx="2451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         represents centroid of </a:t>
            </a:r>
            <a:r>
              <a:rPr lang="en-US" dirty="0" err="1" smtClean="0"/>
              <a:t>distributon</a:t>
            </a:r>
            <a:r>
              <a:rPr lang="en-US" dirty="0" smtClean="0"/>
              <a:t> of particles</a:t>
            </a:r>
            <a:endParaRPr lang="en-US" dirty="0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950037" y="4981604"/>
            <a:ext cx="260632" cy="262987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17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8160" y="431079"/>
            <a:ext cx="37399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bunch is a collection of particles</a:t>
            </a:r>
          </a:p>
          <a:p>
            <a:r>
              <a:rPr lang="en-US" dirty="0">
                <a:cs typeface="Symbol" charset="2"/>
              </a:rPr>
              <a:t>Goal: reduce bunch width (emittance)</a:t>
            </a:r>
            <a:r>
              <a:rPr lang="en-US" dirty="0"/>
              <a:t> </a:t>
            </a:r>
          </a:p>
          <a:p>
            <a:r>
              <a:rPr lang="en-US" dirty="0"/>
              <a:t>    =&gt;  cool the </a:t>
            </a:r>
            <a:r>
              <a:rPr lang="en-US" dirty="0" smtClean="0"/>
              <a:t>beam</a:t>
            </a:r>
          </a:p>
          <a:p>
            <a:r>
              <a:rPr lang="en-US" dirty="0" smtClean="0"/>
              <a:t> Bunch width  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cs typeface="Symbol" charset="2"/>
              </a:rPr>
              <a:t>x</a:t>
            </a:r>
            <a:r>
              <a:rPr lang="en-US" dirty="0" smtClean="0">
                <a:cs typeface="Symbol" charset="2"/>
              </a:rPr>
              <a:t> = 1</a:t>
            </a:r>
          </a:p>
          <a:p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Bunch length = 10 mm</a:t>
            </a:r>
          </a:p>
        </p:txBody>
      </p:sp>
      <p:pic>
        <p:nvPicPr>
          <p:cNvPr id="5" name="Picture 4" descr="osc_p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2" y="2261485"/>
            <a:ext cx="8153570" cy="40767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61384" y="660603"/>
            <a:ext cx="361216" cy="361178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503964" y="4217619"/>
            <a:ext cx="7224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600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c_b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3" y="1620685"/>
            <a:ext cx="82296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6508" y="817310"/>
            <a:ext cx="316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 mm slice of the </a:t>
            </a:r>
            <a:r>
              <a:rPr lang="en-US" dirty="0" err="1" smtClean="0"/>
              <a:t>distributioin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00336" y="2003952"/>
            <a:ext cx="908866" cy="31690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c_pb1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4" y="1364368"/>
            <a:ext cx="8221859" cy="4110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1727" y="5732234"/>
            <a:ext cx="246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Centroid of 0.1mm </a:t>
            </a:r>
            <a:r>
              <a:rPr lang="en-US" dirty="0" err="1" smtClean="0"/>
              <a:t>sllice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239289" y="3739933"/>
            <a:ext cx="93217" cy="1887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749900" y="1701027"/>
            <a:ext cx="908866" cy="31690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0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sc_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3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_b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29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_b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58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26996</TotalTime>
  <Words>525</Words>
  <Application>Microsoft Macintosh PowerPoint</Application>
  <PresentationFormat>On-screen Show (4:3)</PresentationFormat>
  <Paragraphs>89</Paragraphs>
  <Slides>18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Test of Optical Stochastic Cooling in CESR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Schotatic Cooling</dc:title>
  <dc:creator>David Rubin</dc:creator>
  <cp:lastModifiedBy>David Rubin</cp:lastModifiedBy>
  <cp:revision>52</cp:revision>
  <dcterms:created xsi:type="dcterms:W3CDTF">2016-10-03T21:12:27Z</dcterms:created>
  <dcterms:modified xsi:type="dcterms:W3CDTF">2017-09-27T16:33:38Z</dcterms:modified>
</cp:coreProperties>
</file>