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video/unknown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86" r:id="rId4"/>
    <p:sldId id="287" r:id="rId5"/>
    <p:sldId id="288" r:id="rId6"/>
    <p:sldId id="284" r:id="rId7"/>
    <p:sldId id="259" r:id="rId8"/>
    <p:sldId id="290" r:id="rId9"/>
    <p:sldId id="268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129B-298B-A24C-849F-A31263E878C8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F479E-08E9-604F-AC82-820416CE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0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DF6F-FE38-D64D-B9A8-8EFC31AA7142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8F9E5-277F-554B-9244-AF13D792A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6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3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396AE-CC07-1244-8B3D-766A3EA4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of Optical Stochastic Cooling in CESR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13,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915" y="263596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bypass</a:t>
            </a:r>
            <a:endParaRPr lang="en-US" dirty="0"/>
          </a:p>
        </p:txBody>
      </p:sp>
      <p:pic>
        <p:nvPicPr>
          <p:cNvPr id="3" name="Picture 2" descr="bypas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9"/>
          <a:stretch/>
        </p:blipFill>
        <p:spPr>
          <a:xfrm>
            <a:off x="-896363" y="-1800033"/>
            <a:ext cx="10673801" cy="5893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5978" y="4253501"/>
            <a:ext cx="7619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Tentative magnet plan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Replace Q49 with Q4W – (extended horizontal aperture) </a:t>
            </a:r>
            <a:r>
              <a:rPr lang="en-US" dirty="0"/>
              <a:t>h = 9-</a:t>
            </a:r>
            <a:r>
              <a:rPr lang="en-US" dirty="0" smtClean="0"/>
              <a:t>20cm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CesrTA chicane magnets =&gt; 4 bends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</a:t>
            </a:r>
            <a:r>
              <a:rPr lang="en-US" i="1" dirty="0" smtClean="0"/>
              <a:t>new</a:t>
            </a:r>
            <a:r>
              <a:rPr lang="en-US" dirty="0" smtClean="0"/>
              <a:t> Panofsky style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new </a:t>
            </a:r>
            <a:r>
              <a:rPr lang="en-US" dirty="0" err="1" smtClean="0"/>
              <a:t>undulators</a:t>
            </a:r>
            <a:r>
              <a:rPr lang="en-US" dirty="0" smtClean="0"/>
              <a:t> – 6 pole, 1.5m,  500 G, normal conducting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Repurpose south arc choppers for Panofsky quads and </a:t>
            </a:r>
            <a:r>
              <a:rPr lang="en-US" dirty="0" err="1" smtClean="0"/>
              <a:t>undulators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Wide horizontal aperture vacuum chamber – </a:t>
            </a:r>
            <a:r>
              <a:rPr lang="en-US" i="1" dirty="0" smtClean="0"/>
              <a:t>new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(No change to Q48 E/W)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c_b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4" y="210820"/>
            <a:ext cx="5394959" cy="2697480"/>
          </a:xfrm>
          <a:prstGeom prst="rect">
            <a:avLst/>
          </a:prstGeom>
        </p:spPr>
      </p:pic>
      <p:pic>
        <p:nvPicPr>
          <p:cNvPr id="5" name="Picture 4" descr="osc_p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9" y="4038594"/>
            <a:ext cx="5382456" cy="2691228"/>
          </a:xfrm>
          <a:prstGeom prst="rect">
            <a:avLst/>
          </a:prstGeom>
        </p:spPr>
      </p:pic>
      <p:pic>
        <p:nvPicPr>
          <p:cNvPr id="6" name="Picture 5" descr="StochasticCooling-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08300"/>
            <a:ext cx="4559300" cy="104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782" y="3853928"/>
            <a:ext cx="235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 measures offset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3796" y="29083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 corrects offset</a:t>
            </a:r>
            <a:endParaRPr lang="en-US" dirty="0"/>
          </a:p>
        </p:txBody>
      </p:sp>
      <p:sp>
        <p:nvSpPr>
          <p:cNvPr id="9" name="Bent Arrow 8"/>
          <p:cNvSpPr/>
          <p:nvPr/>
        </p:nvSpPr>
        <p:spPr>
          <a:xfrm flipV="1">
            <a:off x="1468167" y="2908299"/>
            <a:ext cx="699127" cy="668521"/>
          </a:xfrm>
          <a:prstGeom prst="bentArrow">
            <a:avLst>
              <a:gd name="adj1" fmla="val 25000"/>
              <a:gd name="adj2" fmla="val 2576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7038802" y="3354770"/>
            <a:ext cx="699127" cy="668521"/>
          </a:xfrm>
          <a:prstGeom prst="bentArrow">
            <a:avLst>
              <a:gd name="adj1" fmla="val 25000"/>
              <a:gd name="adj2" fmla="val 2576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3500" y="652449"/>
            <a:ext cx="226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 bunch Feedback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46388" y="380981"/>
            <a:ext cx="361216" cy="36117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347" y="4905021"/>
            <a:ext cx="245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         represents centroid of </a:t>
            </a:r>
            <a:r>
              <a:rPr lang="en-US" dirty="0" err="1" smtClean="0"/>
              <a:t>distributon</a:t>
            </a:r>
            <a:r>
              <a:rPr lang="en-US" dirty="0" smtClean="0"/>
              <a:t> of particles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950037" y="4981604"/>
            <a:ext cx="260632" cy="26298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8160" y="431079"/>
            <a:ext cx="37399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bunch is a collection of particles</a:t>
            </a:r>
          </a:p>
          <a:p>
            <a:r>
              <a:rPr lang="en-US" dirty="0">
                <a:cs typeface="Symbol" charset="2"/>
              </a:rPr>
              <a:t>Goal: reduce bunch width (emittance)</a:t>
            </a:r>
            <a:r>
              <a:rPr lang="en-US" dirty="0"/>
              <a:t> </a:t>
            </a:r>
          </a:p>
          <a:p>
            <a:r>
              <a:rPr lang="en-US" dirty="0"/>
              <a:t>    =&gt;  cool the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 Bunch width 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 = 1</a:t>
            </a:r>
          </a:p>
          <a:p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Bunch length = 10 mm</a:t>
            </a:r>
          </a:p>
        </p:txBody>
      </p:sp>
      <p:pic>
        <p:nvPicPr>
          <p:cNvPr id="5" name="Picture 4" descr="osc_p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2" y="2261485"/>
            <a:ext cx="8153570" cy="40767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61384" y="660603"/>
            <a:ext cx="361216" cy="36117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03964" y="4217619"/>
            <a:ext cx="722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c_b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3" y="1620685"/>
            <a:ext cx="82296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6508" y="817310"/>
            <a:ext cx="316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mm slice of the </a:t>
            </a:r>
            <a:r>
              <a:rPr lang="en-US" dirty="0" err="1" smtClean="0"/>
              <a:t>distributioin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336" y="2003952"/>
            <a:ext cx="908866" cy="31690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c_pb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4" y="1364368"/>
            <a:ext cx="8221859" cy="4110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1727" y="5732234"/>
            <a:ext cx="246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Centroid of 0.1mm </a:t>
            </a:r>
            <a:r>
              <a:rPr lang="en-US" dirty="0" err="1" smtClean="0"/>
              <a:t>sllice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39289" y="3739933"/>
            <a:ext cx="93217" cy="1887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49900" y="1701027"/>
            <a:ext cx="908866" cy="31690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sc_p_fas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>
            <a:stCxn id="22" idx="3"/>
            <a:endCxn id="28" idx="3"/>
          </p:cNvCxnSpPr>
          <p:nvPr/>
        </p:nvCxnSpPr>
        <p:spPr>
          <a:xfrm>
            <a:off x="1899435" y="3866430"/>
            <a:ext cx="6069478" cy="7560"/>
          </a:xfrm>
          <a:prstGeom prst="line">
            <a:avLst/>
          </a:prstGeom>
          <a:ln w="3175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923" y="3845798"/>
            <a:ext cx="1975872" cy="1542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287171" y="3418101"/>
            <a:ext cx="2652149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760184" y="3362307"/>
            <a:ext cx="796890" cy="45858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626153" y="3861226"/>
            <a:ext cx="1975872" cy="1542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614795" y="3362307"/>
            <a:ext cx="796890" cy="458588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spect="1"/>
          </p:cNvSpPr>
          <p:nvPr/>
        </p:nvSpPr>
        <p:spPr>
          <a:xfrm>
            <a:off x="809349" y="37107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958776" y="3710746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111176" y="37107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270121" y="3706162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1432068" y="3703918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1593996" y="3708161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752941" y="371178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899435" y="3710746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7199700" y="372617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7349127" y="3726174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501527" y="372617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7660472" y="3721590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7822419" y="3719346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7984347" y="3723589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8143292" y="3727214"/>
            <a:ext cx="146494" cy="3092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8289786" y="3726174"/>
            <a:ext cx="146494" cy="3092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20580000">
            <a:off x="2340862" y="3627190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20940000" flipV="1">
            <a:off x="3091151" y="3281507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 rot="660000">
            <a:off x="6384468" y="3642618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660000" flipV="1">
            <a:off x="5665331" y="3277900"/>
            <a:ext cx="460702" cy="38601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091835" y="359144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8222" y="358559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19920000">
            <a:off x="2829665" y="3352115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680000" flipH="1">
            <a:off x="6193090" y="332826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13501" y="3131466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10263" y="3162853"/>
            <a:ext cx="186772" cy="54789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566906" y="3177641"/>
            <a:ext cx="74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00186" y="3131821"/>
            <a:ext cx="80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731207" y="15409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bypass</a:t>
            </a:r>
            <a:endParaRPr lang="en-US" dirty="0"/>
          </a:p>
        </p:txBody>
      </p:sp>
      <p:sp>
        <p:nvSpPr>
          <p:cNvPr id="69" name="Right Triangle 68"/>
          <p:cNvSpPr/>
          <p:nvPr/>
        </p:nvSpPr>
        <p:spPr>
          <a:xfrm rot="18759737" flipH="1">
            <a:off x="4453358" y="3733577"/>
            <a:ext cx="302908" cy="301752"/>
          </a:xfrm>
          <a:prstGeom prst="rt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146318" y="4161121"/>
            <a:ext cx="10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7032" y="5458477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465" y="4206421"/>
            <a:ext cx="71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Q48W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724179" y="4206421"/>
            <a:ext cx="630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Q48E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5200" y="2621861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9cm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07032" y="3046987"/>
            <a:ext cx="0" cy="3711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07032" y="3900442"/>
            <a:ext cx="0" cy="40418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83195" y="4936049"/>
            <a:ext cx="113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S = 2mm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79268" y="2629976"/>
            <a:ext cx="10501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95621" y="2125563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158" y="168025"/>
            <a:ext cx="10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Pickup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2750" y="789182"/>
            <a:ext cx="4933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Particles oscillate transversely in pickup </a:t>
            </a:r>
            <a:r>
              <a:rPr lang="en-US" dirty="0" err="1" smtClean="0"/>
              <a:t>undulator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wavelength of the radiation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06" y="1437985"/>
            <a:ext cx="1255750" cy="694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9" y="3789153"/>
            <a:ext cx="3866229" cy="4933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9689" y="4009598"/>
            <a:ext cx="5100699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330994" y="3566873"/>
            <a:ext cx="10495" cy="461835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9014" y="3268710"/>
            <a:ext cx="647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E-field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63507" y="4007715"/>
            <a:ext cx="552278" cy="1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4625" y="2278545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625" y="4949210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874" y="2268049"/>
            <a:ext cx="556249" cy="81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0874" y="4949210"/>
            <a:ext cx="556249" cy="816999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2593" y="2278545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32593" y="4949210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88842" y="2268049"/>
            <a:ext cx="556249" cy="81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88842" y="4949210"/>
            <a:ext cx="556249" cy="816999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8884" y="3693617"/>
            <a:ext cx="2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724218" y="3811828"/>
            <a:ext cx="115448" cy="1188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59" y="3368492"/>
            <a:ext cx="3866229" cy="129538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282154" y="4009598"/>
            <a:ext cx="5100699" cy="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511000" y="2434376"/>
            <a:ext cx="10495" cy="461835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00466" y="2409090"/>
            <a:ext cx="647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E-field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533018" y="2885714"/>
            <a:ext cx="552278" cy="1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36970" y="2278545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36970" y="4949210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93219" y="2278545"/>
            <a:ext cx="556249" cy="81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93219" y="4949210"/>
            <a:ext cx="556249" cy="816999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54938" y="2278545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54938" y="4949210"/>
            <a:ext cx="556249" cy="81699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511187" y="2278545"/>
            <a:ext cx="556249" cy="81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511187" y="4949210"/>
            <a:ext cx="556249" cy="816999"/>
          </a:xfrm>
          <a:prstGeom prst="rect">
            <a:avLst/>
          </a:prstGeom>
          <a:solidFill>
            <a:srgbClr val="558ED5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88395" y="2571616"/>
            <a:ext cx="2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8196635" y="3579240"/>
            <a:ext cx="115448" cy="1154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Right Triangle 42"/>
          <p:cNvSpPr>
            <a:spLocks noChangeAspect="1"/>
          </p:cNvSpPr>
          <p:nvPr/>
        </p:nvSpPr>
        <p:spPr>
          <a:xfrm rot="18900000" flipH="1">
            <a:off x="3909458" y="3594919"/>
            <a:ext cx="820916" cy="819740"/>
          </a:xfrm>
          <a:prstGeom prst="rtTriangl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07734" y="4764544"/>
            <a:ext cx="10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chronousCoo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9" y="572310"/>
            <a:ext cx="6998134" cy="2386647"/>
          </a:xfrm>
          <a:prstGeom prst="rect">
            <a:avLst/>
          </a:prstGeom>
        </p:spPr>
      </p:pic>
      <p:pic>
        <p:nvPicPr>
          <p:cNvPr id="3" name="Picture 2" descr="WavesOSC-EICA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9633"/>
            <a:ext cx="9144000" cy="23372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96AE-CC07-1244-8B3D-766A3EA406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2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27000</TotalTime>
  <Words>235</Words>
  <Application>Microsoft Macintosh PowerPoint</Application>
  <PresentationFormat>On-screen Show (4:3)</PresentationFormat>
  <Paragraphs>62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Test of Optical Stochastic Cooling in CESR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Schotatic Cooling</dc:title>
  <dc:creator>David Rubin</dc:creator>
  <cp:lastModifiedBy>David Rubin</cp:lastModifiedBy>
  <cp:revision>55</cp:revision>
  <dcterms:created xsi:type="dcterms:W3CDTF">2016-10-03T21:12:27Z</dcterms:created>
  <dcterms:modified xsi:type="dcterms:W3CDTF">2017-10-12T20:36:48Z</dcterms:modified>
</cp:coreProperties>
</file>